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27dd5d87add696a6" providerId="LiveId" clId="{786C7717-76D2-4B97-8F86-693098ABDC15}"/>
    <pc:docChg chg="modSld">
      <pc:chgData name="" userId="27dd5d87add696a6" providerId="LiveId" clId="{786C7717-76D2-4B97-8F86-693098ABDC15}" dt="2022-12-19T17:33:02.664" v="3" actId="115"/>
      <pc:docMkLst>
        <pc:docMk/>
      </pc:docMkLst>
      <pc:sldChg chg="modSp">
        <pc:chgData name="" userId="27dd5d87add696a6" providerId="LiveId" clId="{786C7717-76D2-4B97-8F86-693098ABDC15}" dt="2022-12-19T17:33:02.664" v="3" actId="115"/>
        <pc:sldMkLst>
          <pc:docMk/>
          <pc:sldMk cId="584815646" sldId="260"/>
        </pc:sldMkLst>
        <pc:spChg chg="mod">
          <ac:chgData name="" userId="27dd5d87add696a6" providerId="LiveId" clId="{786C7717-76D2-4B97-8F86-693098ABDC15}" dt="2022-12-19T17:33:02.664" v="3" actId="115"/>
          <ac:spMkLst>
            <pc:docMk/>
            <pc:sldMk cId="584815646" sldId="260"/>
            <ac:spMk id="6" creationId="{F9B24AC2-0458-0D2C-15EF-B8FA64F6F59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B3B34F-E0A5-492B-4C5B-0EE754F310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2D71AC0-FE85-E706-1B20-5C89FA9B0B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C3BF737-D58D-4989-023A-0A2D90A2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4F7230A-F7A8-245E-4001-8BDD1215C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F31599A-272A-5618-B6D2-3B892F66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824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C165D3-A6CB-94E8-2D3F-1360A3FC2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92846CA-9A6D-3D01-9963-446D876879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7691B84-65CC-8CC2-A0B0-9122B0061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6BE862-E975-6351-9AE3-6A8EF586D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A7457D2-B607-E1F0-56EE-F310E4CE6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5239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6F6B0B5-F741-C407-080F-60B7008BB0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81710B-2595-A09F-2C99-9BFBF3543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4BBBC1A-1B8B-E80F-490B-784EC5865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318D631-5539-B5E4-8E22-1EAEB327F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292F08-5A67-E19B-DB10-C070F8B6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35034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C19673-CEF6-0EA5-078C-90E8322D3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FC5B5C-E31D-1C05-6F1A-552769013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95BE070-6E11-9759-036D-4CEDF0A89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2FCE57D-DA12-23B6-7EE4-1C720FFBF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3B82E99-E6A3-786E-0C82-8FD838C19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41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BE6159-6FCF-EB43-37CF-25A51CA9E9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8474C96-C436-9A26-9319-42B1BF60CB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2BD3A84-2378-BE40-6CB1-A290B3CC6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904DD6-362B-30F0-CC85-792B04042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C1E655A-F889-1D8C-9FC4-C40CAF508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515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77B705-EE72-D2E1-D7E3-00CFA0B22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B1D174-D0C2-EA34-521B-37D309333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8D45DE-2FE0-F729-F1E7-2A77CAE5F9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D3DC5E0-7860-85C7-4742-479BB8D62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15ABEED-B7F2-D8A5-842B-07AC355A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9C8F9D4-FD58-2197-14F6-16A38A6A7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2647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8BB3C5-D6D6-32E8-90F6-06F180561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9996053-4030-82BE-B517-7547EEFDB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4995977-4202-3585-87B2-607B0B301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C3218F1-B14A-A300-30FE-B901D3070B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9EA2FE7-C9A9-05EF-C21F-3D9517B057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3501E48-CD13-1860-B5EC-29722445B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C6ADD3E-0A9E-BE68-8A56-83096A2DF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B8DBBFB-E3F1-1DBA-96E8-76F415946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4808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AFD8E2-8529-DE7E-C70A-9B13005C9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09E21AD-D29D-12C7-240B-8D1567F54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3CD86E3-9B5B-7B22-BE5D-CDB0057A3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323976A-B436-280E-5A5C-6AE7FAF53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210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98DDA4B-2EC7-AD58-08FC-756F8359B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B35C2E9-0C9A-C430-F306-059956950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1D9A581-AFA7-0D08-DAA1-C0F24607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7269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E9CB1A-2565-B4A8-E934-D2661174A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90698B-EB98-F977-D9D4-95C6143DA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E3165D5-2131-8E79-B001-D0BCBCFFA2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52D0112-4318-C2C7-CC76-E999BAD4B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A9267F-DB46-8773-F2DB-DDC959B71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064D222-30F6-4B8C-165C-0F7DF7039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2262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83D170-0211-FD5B-BB4B-B46CB0B204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218FB45-0CD4-A113-817D-E650503AFB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59FDFBD-C267-5492-5D6D-60B57741A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A49D8F1-5C4A-358C-9760-9A6FE85FF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9DCF6AA-C9EB-4152-25F5-D7ACDC16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DDA6272-F762-2500-87AC-0F1A0A489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2210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D8A1E57D-9016-31A6-4786-D85FE8877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E9F272D-47BC-DF9F-6DD5-E6552724D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482AA4C-741D-2DC8-2A79-D3566B1BF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5BB25-A4F5-4779-BB8D-E4C2A31132BA}" type="datetimeFigureOut">
              <a:rPr lang="pl-PL" smtClean="0"/>
              <a:t>19.12.2022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C155D36-65E1-41F0-3C72-1FCAF11E24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91861F5-0061-A032-EF23-E34540EA81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1D023-7A99-4897-BA53-33BE1BD83B3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64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BA1B35-E1C4-1152-20AB-5498C4AE19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MATEMATYCY WSZECHCZASÓW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C4D0C8F-79B5-25D6-9F7A-DE9B1F2C90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Twórca: Filip Ostrycharz</a:t>
            </a:r>
          </a:p>
        </p:txBody>
      </p:sp>
    </p:spTree>
    <p:extLst>
      <p:ext uri="{BB962C8B-B14F-4D97-AF65-F5344CB8AC3E}">
        <p14:creationId xmlns:p14="http://schemas.microsoft.com/office/powerpoint/2010/main" val="3929005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tagoras - Sławni matematycy">
            <a:extLst>
              <a:ext uri="{FF2B5EF4-FFF2-40B4-BE49-F238E27FC236}">
                <a16:creationId xmlns:a16="http://schemas.microsoft.com/office/drawing/2014/main" id="{97387ADC-3D8D-3C16-407C-DE5F2B5C25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89" y="254082"/>
            <a:ext cx="197167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376A9D21-EC2D-2C9E-1ECF-7716781D424B}"/>
              </a:ext>
            </a:extLst>
          </p:cNvPr>
          <p:cNvSpPr/>
          <p:nvPr/>
        </p:nvSpPr>
        <p:spPr>
          <a:xfrm>
            <a:off x="4566160" y="527213"/>
            <a:ext cx="28410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pl-PL" sz="5400" b="1" cap="none" spc="0" dirty="0">
                <a:ln/>
                <a:solidFill>
                  <a:schemeClr val="accent4"/>
                </a:solidFill>
                <a:effectLst/>
              </a:rPr>
              <a:t>Pitagoras</a:t>
            </a:r>
          </a:p>
        </p:txBody>
      </p:sp>
      <p:pic>
        <p:nvPicPr>
          <p:cNvPr id="1028" name="Picture 4" descr="Pitagoras">
            <a:extLst>
              <a:ext uri="{FF2B5EF4-FFF2-40B4-BE49-F238E27FC236}">
                <a16:creationId xmlns:a16="http://schemas.microsoft.com/office/drawing/2014/main" id="{897DA5E5-CD3F-3BE8-4B13-77962B95D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1985" y="255156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ntyczne Kolumny Na Białym Tle | Premium Wektor">
            <a:extLst>
              <a:ext uri="{FF2B5EF4-FFF2-40B4-BE49-F238E27FC236}">
                <a16:creationId xmlns:a16="http://schemas.microsoft.com/office/drawing/2014/main" id="{E1982C53-E1B9-D54B-FCD5-F79800FB0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976" y="435057"/>
            <a:ext cx="197167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ntyczne Kolumny Na Białym Tle | Premium Wektor">
            <a:extLst>
              <a:ext uri="{FF2B5EF4-FFF2-40B4-BE49-F238E27FC236}">
                <a16:creationId xmlns:a16="http://schemas.microsoft.com/office/drawing/2014/main" id="{3124A6F1-002E-D9B5-D3B8-EC4B2AAB4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703" y="435057"/>
            <a:ext cx="19145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8E6BE051-5941-A770-02E0-D3FE4162882E}"/>
              </a:ext>
            </a:extLst>
          </p:cNvPr>
          <p:cNvSpPr txBox="1"/>
          <p:nvPr/>
        </p:nvSpPr>
        <p:spPr>
          <a:xfrm>
            <a:off x="83466" y="3072080"/>
            <a:ext cx="5436609" cy="14773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glow rad="139700">
              <a:schemeClr val="accent4">
                <a:satMod val="175000"/>
                <a:alpha val="40000"/>
              </a:schemeClr>
            </a:glow>
            <a:reflection blurRad="6350" stA="50000" endA="300" endPos="90000" dir="5400000" sy="-100000" algn="bl" rotWithShape="0"/>
          </a:effectLst>
          <a:scene3d>
            <a:camera prst="perspectiveFront"/>
            <a:lightRig rig="threePt" dir="t"/>
          </a:scene3d>
          <a:sp3d>
            <a:bevelT w="101600" prst="riblet"/>
          </a:sp3d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Pitagoras urodził się ok. 572 p.n.e. zmarł ok. 497 p.n.e. </a:t>
            </a:r>
            <a:r>
              <a:rPr lang="pl-PL" b="1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Grecki matematyk, filozof, kojarzony ze słynnym twierdzeniem matematycznym nazwanym jego imieniem</a:t>
            </a:r>
            <a:r>
              <a:rPr lang="pl-PL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. Założył w Krotonie szkołę pitagorejską (religijno-naukowo-filozoficzną).</a:t>
            </a:r>
            <a:endParaRPr lang="pl-PL" dirty="0"/>
          </a:p>
        </p:txBody>
      </p:sp>
      <p:pic>
        <p:nvPicPr>
          <p:cNvPr id="1034" name="Picture 10" descr="Pitagoras - Sławni matematycy">
            <a:extLst>
              <a:ext uri="{FF2B5EF4-FFF2-40B4-BE49-F238E27FC236}">
                <a16:creationId xmlns:a16="http://schemas.microsoft.com/office/drawing/2014/main" id="{5706FAC8-51DE-5E01-D96A-6EA4645267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8642" y="3835431"/>
            <a:ext cx="24003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D9244969-BFCC-E46D-1058-ABDA52DA509B}"/>
              </a:ext>
            </a:extLst>
          </p:cNvPr>
          <p:cNvSpPr/>
          <p:nvPr/>
        </p:nvSpPr>
        <p:spPr>
          <a:xfrm>
            <a:off x="8979369" y="2920612"/>
            <a:ext cx="289884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TWIERDZENIE PITAGORASA</a:t>
            </a:r>
          </a:p>
        </p:txBody>
      </p:sp>
      <p:pic>
        <p:nvPicPr>
          <p:cNvPr id="1036" name="Picture 12" descr="Trójkąt pitagorejski">
            <a:extLst>
              <a:ext uri="{FF2B5EF4-FFF2-40B4-BE49-F238E27FC236}">
                <a16:creationId xmlns:a16="http://schemas.microsoft.com/office/drawing/2014/main" id="{694153E9-60E9-9B4D-F681-A34AC8649E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35653"/>
            <a:ext cx="2428875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37973F6A-81AB-851C-C4F0-DC53770E61DB}"/>
              </a:ext>
            </a:extLst>
          </p:cNvPr>
          <p:cNvSpPr/>
          <p:nvPr/>
        </p:nvSpPr>
        <p:spPr>
          <a:xfrm>
            <a:off x="6154931" y="2916265"/>
            <a:ext cx="231101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TRÓJKĄTY PITAGOREJSKIE</a:t>
            </a:r>
          </a:p>
        </p:txBody>
      </p:sp>
    </p:spTree>
    <p:extLst>
      <p:ext uri="{BB962C8B-B14F-4D97-AF65-F5344CB8AC3E}">
        <p14:creationId xmlns:p14="http://schemas.microsoft.com/office/powerpoint/2010/main" val="40415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nalezione obrazy dla zapytania Euklides">
            <a:extLst>
              <a:ext uri="{FF2B5EF4-FFF2-40B4-BE49-F238E27FC236}">
                <a16:creationId xmlns:a16="http://schemas.microsoft.com/office/drawing/2014/main" id="{85A01F36-8690-EA37-C6D6-9DFF8E2DCA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19" y="483920"/>
            <a:ext cx="1364117" cy="182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Znalezione obrazy dla zapytania Euklides">
            <a:extLst>
              <a:ext uri="{FF2B5EF4-FFF2-40B4-BE49-F238E27FC236}">
                <a16:creationId xmlns:a16="http://schemas.microsoft.com/office/drawing/2014/main" id="{5AFDF831-848F-13AD-563B-4D7305A444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9853" y="483920"/>
            <a:ext cx="1485390" cy="182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92E12364-AF1A-5616-5C87-714C11A84D5D}"/>
              </a:ext>
            </a:extLst>
          </p:cNvPr>
          <p:cNvSpPr/>
          <p:nvPr/>
        </p:nvSpPr>
        <p:spPr>
          <a:xfrm>
            <a:off x="4720894" y="936341"/>
            <a:ext cx="2497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Euklides</a:t>
            </a:r>
          </a:p>
        </p:txBody>
      </p:sp>
      <p:pic>
        <p:nvPicPr>
          <p:cNvPr id="2054" name="Picture 6" descr="Latarnia morska czerwony i biały fotografie, zdjęcia stockowe, Latarnia  morska czerwony i biały obrazy royalty-free">
            <a:extLst>
              <a:ext uri="{FF2B5EF4-FFF2-40B4-BE49-F238E27FC236}">
                <a16:creationId xmlns:a16="http://schemas.microsoft.com/office/drawing/2014/main" id="{CB2A59E5-37B7-FAE4-5CE6-6B1109B7C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025" y="382908"/>
            <a:ext cx="1485390" cy="198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Naklejka na ścianę Latarnia morska, biały i niebieski, na białym tle -  PIXERS.PL">
            <a:extLst>
              <a:ext uri="{FF2B5EF4-FFF2-40B4-BE49-F238E27FC236}">
                <a16:creationId xmlns:a16="http://schemas.microsoft.com/office/drawing/2014/main" id="{24C23E1A-E917-A6F1-D3F0-3C28AD2A73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951" y="348802"/>
            <a:ext cx="1485390" cy="2098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rostokąt 7">
            <a:extLst>
              <a:ext uri="{FF2B5EF4-FFF2-40B4-BE49-F238E27FC236}">
                <a16:creationId xmlns:a16="http://schemas.microsoft.com/office/drawing/2014/main" id="{9773CB45-5B36-001B-0561-F963FB636C89}"/>
              </a:ext>
            </a:extLst>
          </p:cNvPr>
          <p:cNvSpPr/>
          <p:nvPr/>
        </p:nvSpPr>
        <p:spPr>
          <a:xfrm>
            <a:off x="446808" y="2831021"/>
            <a:ext cx="5199909" cy="1563999"/>
          </a:xfrm>
          <a:prstGeom prst="rect">
            <a:avLst/>
          </a:prstGeom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  <a:reflection blurRad="6350" stA="50000" endA="295" endPos="92000" dist="101600" dir="5400000" sy="-100000" algn="bl" rotWithShape="0"/>
            <a:softEdge rad="12700"/>
          </a:effectLst>
          <a:scene3d>
            <a:camera prst="perspectiveFront"/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EEE4238B-3F37-D65D-9030-96FDD93DC471}"/>
              </a:ext>
            </a:extLst>
          </p:cNvPr>
          <p:cNvSpPr txBox="1"/>
          <p:nvPr/>
        </p:nvSpPr>
        <p:spPr>
          <a:xfrm>
            <a:off x="446809" y="2855922"/>
            <a:ext cx="5199908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Głównym dziełem </a:t>
            </a:r>
            <a:r>
              <a:rPr lang="pl-PL" b="1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Euklidesa</a:t>
            </a:r>
            <a:r>
              <a:rPr lang="pl-PL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 są Elementy. Było to aksjomatyczne ujęcie geometrii, które dotrwało w niezmienionej postaci jako kanon geometrii aż do XIX wieku (w niektórych krajach było używane jako podręcznik geometrii aż do XX wieku).</a:t>
            </a:r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A16D0750-6D24-9F65-6204-7491A75E9D89}"/>
              </a:ext>
            </a:extLst>
          </p:cNvPr>
          <p:cNvSpPr/>
          <p:nvPr/>
        </p:nvSpPr>
        <p:spPr>
          <a:xfrm>
            <a:off x="10078792" y="2875351"/>
            <a:ext cx="148539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ELEMENTY EUKLIDESA</a:t>
            </a:r>
          </a:p>
        </p:txBody>
      </p:sp>
      <p:pic>
        <p:nvPicPr>
          <p:cNvPr id="11" name="Picture 6" descr="Latarnia morska czerwony i biały fotografie, zdjęcia stockowe, Latarnia  morska czerwony i biały obrazy royalty-free">
            <a:extLst>
              <a:ext uri="{FF2B5EF4-FFF2-40B4-BE49-F238E27FC236}">
                <a16:creationId xmlns:a16="http://schemas.microsoft.com/office/drawing/2014/main" id="{8B38666E-4E22-48D5-0C66-6E30233D56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300" y="483920"/>
            <a:ext cx="1485390" cy="1981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Naklejka na ścianę Latarnia morska, biały i niebieski, na białym tle -  PIXERS.PL">
            <a:extLst>
              <a:ext uri="{FF2B5EF4-FFF2-40B4-BE49-F238E27FC236}">
                <a16:creationId xmlns:a16="http://schemas.microsoft.com/office/drawing/2014/main" id="{8ABC6047-D3CE-8B95-EC8F-5D52DFBC0E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635" y="324335"/>
            <a:ext cx="1485390" cy="2098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Euklides. Elementy. Teoria proporcji i.. (Euklides Euklides) książka w  księgarni TaniaKsiazka.pl">
            <a:extLst>
              <a:ext uri="{FF2B5EF4-FFF2-40B4-BE49-F238E27FC236}">
                <a16:creationId xmlns:a16="http://schemas.microsoft.com/office/drawing/2014/main" id="{B5F90AD8-2302-F56B-0CF9-D2AFB1FFB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9924" y="385372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Lekcja Programowania: Algorytm Euklidesa - Schemat Blokowy">
            <a:extLst>
              <a:ext uri="{FF2B5EF4-FFF2-40B4-BE49-F238E27FC236}">
                <a16:creationId xmlns:a16="http://schemas.microsoft.com/office/drawing/2014/main" id="{F1A08BA7-EFBF-DEC9-5219-A2B4CF11F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288" y="3778137"/>
            <a:ext cx="3771304" cy="2218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rostokąt 12">
            <a:extLst>
              <a:ext uri="{FF2B5EF4-FFF2-40B4-BE49-F238E27FC236}">
                <a16:creationId xmlns:a16="http://schemas.microsoft.com/office/drawing/2014/main" id="{F70644DB-B7EB-C9EF-D452-CC393B1D5C93}"/>
              </a:ext>
            </a:extLst>
          </p:cNvPr>
          <p:cNvSpPr/>
          <p:nvPr/>
        </p:nvSpPr>
        <p:spPr>
          <a:xfrm>
            <a:off x="7032824" y="2872239"/>
            <a:ext cx="161964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20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ALGORYTM EUKLIDESA</a:t>
            </a:r>
          </a:p>
        </p:txBody>
      </p:sp>
    </p:spTree>
    <p:extLst>
      <p:ext uri="{BB962C8B-B14F-4D97-AF65-F5344CB8AC3E}">
        <p14:creationId xmlns:p14="http://schemas.microsoft.com/office/powerpoint/2010/main" val="121686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nidoslu Eudoxos Kimdir, Hayatı ve Resimleri">
            <a:extLst>
              <a:ext uri="{FF2B5EF4-FFF2-40B4-BE49-F238E27FC236}">
                <a16:creationId xmlns:a16="http://schemas.microsoft.com/office/drawing/2014/main" id="{3055B665-C2B6-6F5D-1250-E52A0D5E40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995" y="30925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0E9DE230-C247-4C23-6947-D3FA28EAE7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9559" y="309252"/>
            <a:ext cx="2143125" cy="2137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BD1C0E15-328A-5901-C618-6E3789C8629B}"/>
              </a:ext>
            </a:extLst>
          </p:cNvPr>
          <p:cNvSpPr/>
          <p:nvPr/>
        </p:nvSpPr>
        <p:spPr>
          <a:xfrm>
            <a:off x="4562949" y="734774"/>
            <a:ext cx="28879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1" cap="none" spc="0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Eudoksos</a:t>
            </a:r>
            <a:endParaRPr lang="pl-PL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078" name="Picture 6" descr="Eudoksos z Knidos – Wikipedia, wolna encyklopedia">
            <a:extLst>
              <a:ext uri="{FF2B5EF4-FFF2-40B4-BE49-F238E27FC236}">
                <a16:creationId xmlns:a16="http://schemas.microsoft.com/office/drawing/2014/main" id="{1201805A-569C-3474-F2D0-63FE1DDDC0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777" y="509155"/>
            <a:ext cx="21431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Eudoksos i jego hippopede: początki greckiej astronomii matematycznej  (pierwsza poł. IV w. p.n.e.) | Nie od razu naukę zbudowano">
            <a:extLst>
              <a:ext uri="{FF2B5EF4-FFF2-40B4-BE49-F238E27FC236}">
                <a16:creationId xmlns:a16="http://schemas.microsoft.com/office/drawing/2014/main" id="{004AE91C-9CAA-07C0-157C-AA9ABF1E7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0920" y="585355"/>
            <a:ext cx="1936524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0C83A399-3923-22F0-98CD-D74A9C1ADCA7}"/>
              </a:ext>
            </a:extLst>
          </p:cNvPr>
          <p:cNvSpPr/>
          <p:nvPr/>
        </p:nvSpPr>
        <p:spPr>
          <a:xfrm>
            <a:off x="428995" y="2626908"/>
            <a:ext cx="5070303" cy="3304816"/>
          </a:xfrm>
          <a:prstGeom prst="rect">
            <a:avLst/>
          </a:prstGeom>
          <a:ln>
            <a:noFill/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57785" dist="33020" dir="3180000" algn="ctr">
              <a:srgbClr val="000000">
                <a:alpha val="30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Eudoksos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w znacznej mierze przyczynił się do sformułowania teorii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proporcji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która zakończyła pierwszy kryzys w rozwoju nauk matematycznych. Kiedy pod koniec V wieku p.n.e.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Pitagorejczycy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odkryli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liczby niewymierne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 zapoczątkowało to poważny problem logiczny: pewne wartości były nieporównywalne, co powodowało podważenie wielu matematycznych twierdzeń. Tzw.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Aksjomat Archimedesa-</a:t>
            </a:r>
            <a:r>
              <a:rPr lang="pl-PL" b="0" i="0" u="none" strike="noStrike" dirty="0" err="1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Eudoksosa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pl-PL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miał eliminować wielkości aktualnie nieskończenie wielkie i aktualnie nieskończenie małe</a:t>
            </a:r>
            <a:endParaRPr lang="pl-PL" dirty="0"/>
          </a:p>
        </p:txBody>
      </p:sp>
      <p:pic>
        <p:nvPicPr>
          <p:cNvPr id="3082" name="Picture 10" descr="Równania w postaci proporcji - Zintegrowana Platforma Edukacyjna">
            <a:extLst>
              <a:ext uri="{FF2B5EF4-FFF2-40B4-BE49-F238E27FC236}">
                <a16:creationId xmlns:a16="http://schemas.microsoft.com/office/drawing/2014/main" id="{09909F37-A7D8-1317-0DF8-26D2C9036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6934" y="336548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0A97C742-1A3C-CE52-6E83-E7492A058C4B}"/>
              </a:ext>
            </a:extLst>
          </p:cNvPr>
          <p:cNvSpPr/>
          <p:nvPr/>
        </p:nvSpPr>
        <p:spPr>
          <a:xfrm>
            <a:off x="6241567" y="2793176"/>
            <a:ext cx="222644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0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TEORIA PROPORCJI</a:t>
            </a:r>
          </a:p>
        </p:txBody>
      </p:sp>
    </p:spTree>
    <p:extLst>
      <p:ext uri="{BB962C8B-B14F-4D97-AF65-F5344CB8AC3E}">
        <p14:creationId xmlns:p14="http://schemas.microsoft.com/office/powerpoint/2010/main" val="3988064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nalezione obrazy dla zapytania matematyk carl friedrich gauss">
            <a:extLst>
              <a:ext uri="{FF2B5EF4-FFF2-40B4-BE49-F238E27FC236}">
                <a16:creationId xmlns:a16="http://schemas.microsoft.com/office/drawing/2014/main" id="{D3D164FD-B8C3-1834-7BB2-1B129C334A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30" y="356259"/>
            <a:ext cx="1553131" cy="194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arl Friedrich Gauss – król liczb | Portal historyczny Histmag.org -  historia dla każdego!">
            <a:extLst>
              <a:ext uri="{FF2B5EF4-FFF2-40B4-BE49-F238E27FC236}">
                <a16:creationId xmlns:a16="http://schemas.microsoft.com/office/drawing/2014/main" id="{665CE666-D89E-585C-F60E-DC16E1EC6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7367" y="356260"/>
            <a:ext cx="4014440" cy="1944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EFB88A48-AC90-C9D7-CEFD-8C8F2C8E216A}"/>
              </a:ext>
            </a:extLst>
          </p:cNvPr>
          <p:cNvSpPr/>
          <p:nvPr/>
        </p:nvSpPr>
        <p:spPr>
          <a:xfrm>
            <a:off x="2277457" y="963373"/>
            <a:ext cx="57599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5400" b="0" i="0" dirty="0">
                <a:solidFill>
                  <a:schemeClr val="accent6">
                    <a:lumMod val="75000"/>
                  </a:schemeClr>
                </a:solidFill>
                <a:effectLst/>
                <a:latin typeface="Google Sans"/>
              </a:rPr>
              <a:t>Carl Friedrich Gauss</a:t>
            </a:r>
            <a:endParaRPr lang="pl-PL" sz="54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F9B24AC2-0458-0D2C-15EF-B8FA64F6F593}"/>
              </a:ext>
            </a:extLst>
          </p:cNvPr>
          <p:cNvSpPr/>
          <p:nvPr/>
        </p:nvSpPr>
        <p:spPr>
          <a:xfrm rot="10800000" flipH="1" flipV="1">
            <a:off x="433449" y="2604389"/>
            <a:ext cx="5828806" cy="2956202"/>
          </a:xfrm>
          <a:prstGeom prst="rect">
            <a:avLst/>
          </a:prstGeom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76200" dist="12700" dir="2700000" sy="-23000" kx="-800400" algn="bl" rotWithShape="0">
              <a:prstClr val="black">
                <a:alpha val="20000"/>
              </a:prstClr>
            </a:outerShdw>
            <a:softEdge rad="12700"/>
          </a:effectLst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Przysłużył się dla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teorii liczb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geometrii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algebry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analizy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probabilistyki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metod numerycznych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statystyki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i </a:t>
            </a:r>
            <a:r>
              <a:rPr lang="pl-PL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fizyki matematycznej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; jest uważany za jednego z pionierów</a:t>
            </a:r>
            <a:r>
              <a:rPr lang="pl-PL" b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geometrii</a:t>
            </a:r>
            <a:r>
              <a:rPr lang="pl-PL" b="0" i="0" u="sng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nieeuklidesowej. </a:t>
            </a:r>
            <a:r>
              <a:rPr lang="pl-PL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Geometria nieeuklidesowa – geometria, która nie spełnia co najmniej jednego z aksjomatów geometrii euklidesowej. Może ona spełniać tylko część z nich, przy czym mogą również obowiązywać w niej inne, sprzeczne z aksjomatami i twierdzeniami geometrii Euklidesa.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4104" name="Picture 8" descr="Geometria nieeuklidesowa – Wikipedia, wolna encyklopedia">
            <a:extLst>
              <a:ext uri="{FF2B5EF4-FFF2-40B4-BE49-F238E27FC236}">
                <a16:creationId xmlns:a16="http://schemas.microsoft.com/office/drawing/2014/main" id="{ABB0CD36-F857-C51F-EA8B-3006796873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359" y="3886405"/>
            <a:ext cx="1962150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rostokąt 6">
            <a:extLst>
              <a:ext uri="{FF2B5EF4-FFF2-40B4-BE49-F238E27FC236}">
                <a16:creationId xmlns:a16="http://schemas.microsoft.com/office/drawing/2014/main" id="{EBAD3AC6-E280-CD79-6538-6F48237DD848}"/>
              </a:ext>
            </a:extLst>
          </p:cNvPr>
          <p:cNvSpPr/>
          <p:nvPr/>
        </p:nvSpPr>
        <p:spPr>
          <a:xfrm>
            <a:off x="7787236" y="3100846"/>
            <a:ext cx="346960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0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GEOMETRIA NIEEUKLIDESOWA</a:t>
            </a:r>
          </a:p>
        </p:txBody>
      </p:sp>
      <p:pic>
        <p:nvPicPr>
          <p:cNvPr id="4110" name="Picture 14" descr="Geometria nieeuklidesowa">
            <a:extLst>
              <a:ext uri="{FF2B5EF4-FFF2-40B4-BE49-F238E27FC236}">
                <a16:creationId xmlns:a16="http://schemas.microsoft.com/office/drawing/2014/main" id="{83749206-ECBA-1253-EDCE-5DF9C68810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8777" y="3972830"/>
            <a:ext cx="2009775" cy="2276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4815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Znalezione obrazy dla zapytania Arystoteles">
            <a:extLst>
              <a:ext uri="{FF2B5EF4-FFF2-40B4-BE49-F238E27FC236}">
                <a16:creationId xmlns:a16="http://schemas.microsoft.com/office/drawing/2014/main" id="{C93D1BC4-C3AE-9044-23E2-69A55B364A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285" y="149163"/>
            <a:ext cx="1763135" cy="2350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Znalezione obrazy dla zapytania Arystoteles">
            <a:extLst>
              <a:ext uri="{FF2B5EF4-FFF2-40B4-BE49-F238E27FC236}">
                <a16:creationId xmlns:a16="http://schemas.microsoft.com/office/drawing/2014/main" id="{CF3C8C51-3A05-1C4E-83FE-C24357D69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946" y="396750"/>
            <a:ext cx="2862769" cy="2103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FB51C7F5-3C3D-E945-0BA3-0392FB613A3F}"/>
              </a:ext>
            </a:extLst>
          </p:cNvPr>
          <p:cNvSpPr/>
          <p:nvPr/>
        </p:nvSpPr>
        <p:spPr>
          <a:xfrm>
            <a:off x="2977477" y="858001"/>
            <a:ext cx="521476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pl-PL" sz="8000" b="1" cap="none" spc="0" dirty="0">
                <a:ln/>
                <a:solidFill>
                  <a:schemeClr val="accent4"/>
                </a:solidFill>
                <a:effectLst/>
              </a:rPr>
              <a:t>Archimedes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96FD500F-8C4E-2CF3-1C6E-E04E6D803CBF}"/>
              </a:ext>
            </a:extLst>
          </p:cNvPr>
          <p:cNvSpPr/>
          <p:nvPr/>
        </p:nvSpPr>
        <p:spPr>
          <a:xfrm>
            <a:off x="457199" y="2984425"/>
            <a:ext cx="6254886" cy="301557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l-PL" b="0" i="0" dirty="0">
                <a:solidFill>
                  <a:srgbClr val="2C2F34"/>
                </a:solidFill>
                <a:effectLst/>
                <a:latin typeface="-apple-system"/>
              </a:rPr>
              <a:t>Żył w III wieku przed naszą erą w starożytnej Grecji, na terenie dzisiejszych Włoch. Uczył się m.in. w szkole Euklidesa w Aleksandrii. Uważa się go za najwybitniejszego matematyka starożytności i jednego z największych w dziejach.</a:t>
            </a:r>
          </a:p>
          <a:p>
            <a:pPr algn="l"/>
            <a:r>
              <a:rPr lang="pl-PL" b="0" i="0" dirty="0">
                <a:solidFill>
                  <a:srgbClr val="2C2F34"/>
                </a:solidFill>
                <a:effectLst/>
                <a:latin typeface="-apple-system"/>
              </a:rPr>
              <a:t>Z racji tego że arytmetykę utrudniał nieporęczny system zapisu liczb (nie znano jeszcze algebry), Archimedes zajmował się głównie geometrią. To właśnie jej poświęcił osiem z dziesięciu zachowanych i przypisywanych mu prac matematycznych. Stworzył metodę wyznaczania środków ciężkości figur płaskich (trójkąta i trapezu). Jako pierwszy oszacował wartość liczby Pi</a:t>
            </a:r>
          </a:p>
        </p:txBody>
      </p:sp>
      <p:pic>
        <p:nvPicPr>
          <p:cNvPr id="5126" name="Picture 6" descr="Prawo Archimedesa - Medianauka.pl">
            <a:extLst>
              <a:ext uri="{FF2B5EF4-FFF2-40B4-BE49-F238E27FC236}">
                <a16:creationId xmlns:a16="http://schemas.microsoft.com/office/drawing/2014/main" id="{D489D0F1-B65A-A72E-570C-39B65CA13C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238" y="396600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>
            <a:extLst>
              <a:ext uri="{FF2B5EF4-FFF2-40B4-BE49-F238E27FC236}">
                <a16:creationId xmlns:a16="http://schemas.microsoft.com/office/drawing/2014/main" id="{CBF4BE87-62D1-A086-91D5-37ADBFB7B831}"/>
              </a:ext>
            </a:extLst>
          </p:cNvPr>
          <p:cNvSpPr/>
          <p:nvPr/>
        </p:nvSpPr>
        <p:spPr>
          <a:xfrm>
            <a:off x="5542005" y="2967335"/>
            <a:ext cx="11079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pl-PL" sz="5400" b="1" cap="none" spc="0" dirty="0">
                <a:ln/>
                <a:solidFill>
                  <a:schemeClr val="accent4"/>
                </a:solidFill>
                <a:effectLst/>
              </a:rPr>
              <a:t>	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43C4D31-BD7F-39CF-6B44-493A6864C70F}"/>
              </a:ext>
            </a:extLst>
          </p:cNvPr>
          <p:cNvSpPr txBox="1"/>
          <p:nvPr/>
        </p:nvSpPr>
        <p:spPr>
          <a:xfrm>
            <a:off x="7909398" y="3229553"/>
            <a:ext cx="609437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l-PL" sz="2400" b="1" cap="none" spc="0" dirty="0">
                <a:ln/>
                <a:solidFill>
                  <a:schemeClr val="accent4"/>
                </a:solidFill>
                <a:effectLst/>
              </a:rPr>
              <a:t>PRAWO ARCHIMEDESA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98582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4CC46D80-FDD4-6816-53BD-05B5420A06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916" y="389917"/>
            <a:ext cx="1510624" cy="2296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rostokąt 1">
            <a:extLst>
              <a:ext uri="{FF2B5EF4-FFF2-40B4-BE49-F238E27FC236}">
                <a16:creationId xmlns:a16="http://schemas.microsoft.com/office/drawing/2014/main" id="{2391F1AE-76C6-1B62-1513-5B6123CD36B2}"/>
              </a:ext>
            </a:extLst>
          </p:cNvPr>
          <p:cNvSpPr/>
          <p:nvPr/>
        </p:nvSpPr>
        <p:spPr>
          <a:xfrm>
            <a:off x="2664822" y="1392380"/>
            <a:ext cx="540321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72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Tales z Miletu</a:t>
            </a:r>
          </a:p>
        </p:txBody>
      </p:sp>
      <p:pic>
        <p:nvPicPr>
          <p:cNvPr id="6148" name="Picture 4" descr="Tales z Miletu - matematyka.net - Polski Portal Matematyczny">
            <a:extLst>
              <a:ext uri="{FF2B5EF4-FFF2-40B4-BE49-F238E27FC236}">
                <a16:creationId xmlns:a16="http://schemas.microsoft.com/office/drawing/2014/main" id="{036DA1F7-35E7-1326-3441-93190A226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7705" y="548942"/>
            <a:ext cx="1669510" cy="2170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0D125E1E-9770-3DC8-DB15-C0EEAD221C08}"/>
              </a:ext>
            </a:extLst>
          </p:cNvPr>
          <p:cNvSpPr/>
          <p:nvPr/>
        </p:nvSpPr>
        <p:spPr>
          <a:xfrm>
            <a:off x="648916" y="3325419"/>
            <a:ext cx="5515583" cy="2296148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0" i="0">
                <a:solidFill>
                  <a:srgbClr val="2C2F34"/>
                </a:solidFill>
                <a:effectLst/>
                <a:latin typeface="-apple-system"/>
              </a:rPr>
              <a:t>Jest to jeden z najwybitniejszych starożytnych myślicieli. Żył na przełomie VII i VI wieku przed naszą erą. Był zaangażowany w działalność polityczną, naukowo zajmował się filozofią przyrody, matematyką oraz astronomią. W tej ostatniej przewidział zaćmienie Śłońca, ale także jako pierwszy opisał gwiazdozbiór Małej Niedźwiedzicy.</a:t>
            </a:r>
            <a:endParaRPr lang="pl-PL"/>
          </a:p>
        </p:txBody>
      </p:sp>
      <p:pic>
        <p:nvPicPr>
          <p:cNvPr id="6150" name="Picture 6" descr="Twierdzenie Talesa - Definicja - MatFiz24.pl">
            <a:extLst>
              <a:ext uri="{FF2B5EF4-FFF2-40B4-BE49-F238E27FC236}">
                <a16:creationId xmlns:a16="http://schemas.microsoft.com/office/drawing/2014/main" id="{6D069097-B386-5BFF-3351-C47B96FBB0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992" y="4107092"/>
            <a:ext cx="3019425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585F31FF-7B3A-41A9-AFD7-D637AD228697}"/>
              </a:ext>
            </a:extLst>
          </p:cNvPr>
          <p:cNvSpPr/>
          <p:nvPr/>
        </p:nvSpPr>
        <p:spPr>
          <a:xfrm>
            <a:off x="7960057" y="3325419"/>
            <a:ext cx="24752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TWIERDZENIE TALESA</a:t>
            </a:r>
          </a:p>
        </p:txBody>
      </p:sp>
    </p:spTree>
    <p:extLst>
      <p:ext uri="{BB962C8B-B14F-4D97-AF65-F5344CB8AC3E}">
        <p14:creationId xmlns:p14="http://schemas.microsoft.com/office/powerpoint/2010/main" val="75382865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421</Words>
  <Application>Microsoft Office PowerPoint</Application>
  <PresentationFormat>Panoramiczny</PresentationFormat>
  <Paragraphs>24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-apple-system</vt:lpstr>
      <vt:lpstr>arial</vt:lpstr>
      <vt:lpstr>arial</vt:lpstr>
      <vt:lpstr>Calibri</vt:lpstr>
      <vt:lpstr>Calibri Light</vt:lpstr>
      <vt:lpstr>Google Sans</vt:lpstr>
      <vt:lpstr>Motyw pakietu Office</vt:lpstr>
      <vt:lpstr>MATEMATYCY WSZECHCZASÓW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MATEMATYCY WSZECHCZASÓW</dc:title>
  <dc:creator>Filip Ostrycharz</dc:creator>
  <cp:lastModifiedBy>Jarosław Regulski</cp:lastModifiedBy>
  <cp:revision>3</cp:revision>
  <dcterms:created xsi:type="dcterms:W3CDTF">2022-12-12T15:25:59Z</dcterms:created>
  <dcterms:modified xsi:type="dcterms:W3CDTF">2022-12-19T17:33:10Z</dcterms:modified>
</cp:coreProperties>
</file>