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7" r:id="rId7"/>
    <p:sldId id="269" r:id="rId8"/>
    <p:sldId id="261" r:id="rId9"/>
    <p:sldId id="263" r:id="rId10"/>
    <p:sldId id="266" r:id="rId11"/>
    <p:sldId id="262" r:id="rId12"/>
    <p:sldId id="265" r:id="rId13"/>
    <p:sldId id="264" r:id="rId14"/>
    <p:sldId id="26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pPr/>
              <a:t>19.12.2022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Forb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System_operacyjn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pl.wikipedia.org/wiki/QDO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Autorskie_prawa_maj%C4%85tkowe" TargetMode="External"/><Relationship Id="rId2" Type="http://schemas.openxmlformats.org/officeDocument/2006/relationships/hyperlink" Target="https://pl.wikipedia.org/wiki/PC-DOS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pl-PL" b="1" i="1" dirty="0">
                <a:solidFill>
                  <a:schemeClr val="tx2"/>
                </a:solidFill>
                <a:cs typeface="Calibri Light"/>
              </a:rPr>
              <a:t>Bill Gates</a:t>
            </a:r>
            <a:endParaRPr lang="pl-PL" b="1" i="1" dirty="0">
              <a:solidFill>
                <a:schemeClr val="tx2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i="1" dirty="0"/>
              <a:t>informatyk, filantrop, przedsiębiorca</a:t>
            </a:r>
            <a:endParaRPr lang="pl-PL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4E0247-70EA-C6AD-201E-8F34A527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474146"/>
            <a:ext cx="10515593" cy="11978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i="1"/>
              <a:t>Strategia i zarządzanie</a:t>
            </a:r>
          </a:p>
          <a:p>
            <a:endParaRPr lang="en-US" sz="4400"/>
          </a:p>
        </p:txBody>
      </p:sp>
      <p:sp>
        <p:nvSpPr>
          <p:cNvPr id="16" name="!!Line">
            <a:extLst>
              <a:ext uri="{FF2B5EF4-FFF2-40B4-BE49-F238E27FC236}">
                <a16:creationId xmlns:a16="http://schemas.microsoft.com/office/drawing/2014/main" id="{B0161EF8-C8C6-4F2A-9D5C-49BD28A2B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585216"/>
            <a:ext cx="9144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6" descr="Obraz zawierający tekst, jasne&#10;&#10;Opis wygenerowany automatycznie">
            <a:extLst>
              <a:ext uri="{FF2B5EF4-FFF2-40B4-BE49-F238E27FC236}">
                <a16:creationId xmlns:a16="http://schemas.microsoft.com/office/drawing/2014/main" id="{248D8ABB-FB77-4480-C947-2B793F7FD6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587" r="1586" b="-2"/>
          <a:stretch/>
        </p:blipFill>
        <p:spPr>
          <a:xfrm>
            <a:off x="835153" y="2002117"/>
            <a:ext cx="6215794" cy="4171569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AD3DFC9-332C-278A-AFA9-63F95ED75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33314" y="1999578"/>
            <a:ext cx="3823525" cy="41715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pl-PL" dirty="0"/>
              <a:t>Od założenia Microsoftu w 1975 do 2006 miał decydujący głos w strategii biznesowej firmy. Dążył do poszerzenia zestawu produktów Microsoftu, a gdy Microsoft zyskiwał dominującą pozycję Gates, zaciekle jej bronił. Wiele decyzji, które doprowadziły do oskarżeń o łamanie amerykańskiego prawa antymonopolowego w związku z praktykami biznesowymi Microsoftu, miało akceptację Gatesa. W sprawie sądowej z 1998 złożył zeznanie, które kilku dziennikarzy określiło jako wymijające. Kłócił się ze śledczym Davidem </a:t>
            </a:r>
            <a:r>
              <a:rPr lang="pl-PL" dirty="0" err="1"/>
              <a:t>Boiesem</a:t>
            </a:r>
            <a:r>
              <a:rPr lang="pl-PL" dirty="0"/>
              <a:t> o definicje słów, takich jak: </a:t>
            </a:r>
            <a:r>
              <a:rPr lang="pl-PL" i="1" dirty="0"/>
              <a:t>konkurować</a:t>
            </a:r>
            <a:r>
              <a:rPr lang="pl-PL" dirty="0"/>
              <a:t>, </a:t>
            </a:r>
            <a:r>
              <a:rPr lang="pl-PL" i="1" dirty="0"/>
              <a:t>zainteresowany</a:t>
            </a:r>
            <a:r>
              <a:rPr lang="en-US" i="1" dirty="0"/>
              <a:t>.</a:t>
            </a:r>
            <a:endParaRPr lang="en-US" dirty="0">
              <a:cs typeface="Calibri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982DCD9-1121-44EF-2B9C-274A72BBFB58}"/>
              </a:ext>
            </a:extLst>
          </p:cNvPr>
          <p:cNvSpPr txBox="1"/>
          <p:nvPr/>
        </p:nvSpPr>
        <p:spPr>
          <a:xfrm>
            <a:off x="4564474" y="158232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5906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606037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26D9CB-8CC2-2DFE-63B3-4E03CF32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i="1" dirty="0" err="1">
                <a:solidFill>
                  <a:srgbClr val="FFFFFF"/>
                </a:solidFill>
              </a:rPr>
              <a:t>Książki</a:t>
            </a:r>
            <a:endParaRPr lang="en-US" sz="4400" dirty="0">
              <a:solidFill>
                <a:srgbClr val="FFFFFF"/>
              </a:solidFill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D84AF16E-852F-8423-1E42-AA246C9C6F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726" b="-2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81D4F6-4B3A-EE93-EC1F-1E4994651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FFFFFF"/>
                </a:solidFill>
              </a:rPr>
              <a:t>roga ku przyszłości” (wraz z Nathanem Myhrvoldem i Peterem Rinerasonem), wydana w roku 1995</a:t>
            </a:r>
            <a:endParaRPr lang="en-US" sz="1400" baseline="30000">
              <a:solidFill>
                <a:srgbClr val="FFFFFF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FFFFFF"/>
                </a:solidFill>
              </a:rPr>
              <a:t>„Biznes szybki j@k myśl” (wraz z Collinsem Hemingwayem), wydana w roku 1999</a:t>
            </a:r>
            <a:r>
              <a:rPr lang="en-US" sz="1400" baseline="30000">
                <a:solidFill>
                  <a:srgbClr val="FFFFFF"/>
                </a:solidFill>
              </a:rPr>
              <a:t>[</a:t>
            </a:r>
            <a:endParaRPr lang="en-US" sz="1400">
              <a:solidFill>
                <a:srgbClr val="FFFFFF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FFFFFF"/>
                </a:solidFill>
              </a:rPr>
              <a:t>„Jak ocalić świat od katastrofy klimatycznej. Rozwiązania, które już mamy, zmiany, jakich potrzebujemy”, wydana w roku 2021 .</a:t>
            </a:r>
            <a:endParaRPr lang="en-US" sz="1400" baseline="30000">
              <a:solidFill>
                <a:srgbClr val="FFFFFF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FFFFFF"/>
                </a:solidFill>
              </a:rPr>
              <a:t>Pierwsze dwie pozycje omawiają obserwowane oczami doświadczonego informatyka i menedżera zmiany w technice (informatyce i pokrewnych) oraz jej rozwój, a także wpływ na kulturę. Szereg z przewidywań autorów – opisanych szczególnie w drugiej pozycji – zostało uznanych za bardzo trafne z perspektywy czasu (w szczególności dotyczące roli Internetu, urządzeń mobilnych, udoskonalanej interakcji człowiek-maszyna, a także sztucznej inteligencji)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5098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25FCE169-4276-4005-8C82-CCC9C80C4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461736"/>
            <a:ext cx="6675119" cy="186629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C205FF6-96C3-45AB-FFF1-C88E053D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55" y="730155"/>
            <a:ext cx="6090743" cy="1422871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r>
              <a:rPr lang="en-US" sz="44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Filantropia</a:t>
            </a:r>
            <a:endParaRPr lang="en-US" sz="4400" b="1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9951" y="467575"/>
            <a:ext cx="2148840" cy="1877811"/>
          </a:xfrm>
          <a:prstGeom prst="rect">
            <a:avLst/>
          </a:prstGeom>
          <a:solidFill>
            <a:srgbClr val="1F542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990" y="471340"/>
            <a:ext cx="2148840" cy="1856689"/>
          </a:xfrm>
          <a:prstGeom prst="rect">
            <a:avLst/>
          </a:prstGeom>
          <a:solidFill>
            <a:srgbClr val="E5A03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76301"/>
            <a:ext cx="6675119" cy="3922777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A1F8DD-A7BB-AEE5-EACC-724692EBB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6384" y="2717021"/>
            <a:ext cx="6034514" cy="34108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W 2000 </a:t>
            </a:r>
            <a:r>
              <a:rPr lang="en-US" sz="2000" dirty="0" err="1"/>
              <a:t>roku</a:t>
            </a:r>
            <a:r>
              <a:rPr lang="en-US" sz="2000" dirty="0"/>
              <a:t> Gates </a:t>
            </a:r>
            <a:r>
              <a:rPr lang="en-US" sz="2000" dirty="0" err="1"/>
              <a:t>założył</a:t>
            </a:r>
            <a:r>
              <a:rPr lang="en-US" sz="2000" dirty="0"/>
              <a:t> </a:t>
            </a:r>
            <a:r>
              <a:rPr lang="en-US" sz="2000" dirty="0" err="1"/>
              <a:t>wraz</a:t>
            </a:r>
            <a:r>
              <a:rPr lang="en-US" sz="2000" dirty="0"/>
              <a:t> z </a:t>
            </a:r>
            <a:r>
              <a:rPr lang="en-US" sz="2000" dirty="0" err="1"/>
              <a:t>żoną</a:t>
            </a:r>
            <a:r>
              <a:rPr lang="en-US" sz="2000" dirty="0"/>
              <a:t> fundację </a:t>
            </a:r>
            <a:r>
              <a:rPr lang="en-US" sz="2000" dirty="0" err="1"/>
              <a:t>Billa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Melindy</a:t>
            </a:r>
            <a:r>
              <a:rPr lang="en-US" sz="2000" dirty="0"/>
              <a:t> </a:t>
            </a:r>
            <a:r>
              <a:rPr lang="en-US" sz="2000" dirty="0" err="1"/>
              <a:t>Gatesów</a:t>
            </a:r>
            <a:r>
              <a:rPr lang="en-US" sz="2000" dirty="0"/>
              <a:t>. </a:t>
            </a:r>
            <a:r>
              <a:rPr lang="en-US" sz="2000" dirty="0" err="1"/>
              <a:t>Znaczny</a:t>
            </a:r>
            <a:r>
              <a:rPr lang="en-US" sz="2000" dirty="0"/>
              <a:t> </a:t>
            </a:r>
            <a:r>
              <a:rPr lang="en-US" sz="2000" dirty="0" err="1"/>
              <a:t>wpływ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to </a:t>
            </a:r>
            <a:r>
              <a:rPr lang="en-US" sz="2000" dirty="0" err="1"/>
              <a:t>miała</a:t>
            </a:r>
            <a:r>
              <a:rPr lang="en-US" sz="2000" dirty="0"/>
              <a:t> </a:t>
            </a:r>
            <a:r>
              <a:rPr lang="en-US" sz="2000" dirty="0" err="1"/>
              <a:t>hojność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wielka</a:t>
            </a:r>
            <a:r>
              <a:rPr lang="en-US" sz="2000" dirty="0"/>
              <a:t> </a:t>
            </a:r>
            <a:r>
              <a:rPr lang="en-US" sz="2000" dirty="0" err="1"/>
              <a:t>filantropia</a:t>
            </a:r>
            <a:r>
              <a:rPr lang="en-US" sz="2000" dirty="0"/>
              <a:t> Davida Rockefellera, z </a:t>
            </a:r>
            <a:r>
              <a:rPr lang="en-US" sz="2000" dirty="0" err="1"/>
              <a:t>którym</a:t>
            </a:r>
            <a:r>
              <a:rPr lang="en-US" sz="2000" dirty="0"/>
              <a:t> Gates </a:t>
            </a:r>
            <a:r>
              <a:rPr lang="en-US" sz="2000" dirty="0" err="1"/>
              <a:t>spotkał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kilkanaście</a:t>
            </a:r>
            <a:r>
              <a:rPr lang="en-US" sz="2000" dirty="0"/>
              <a:t> </a:t>
            </a:r>
            <a:r>
              <a:rPr lang="en-US" sz="2000" dirty="0" err="1"/>
              <a:t>razy</a:t>
            </a:r>
            <a:r>
              <a:rPr lang="en-US" sz="2000" dirty="0"/>
              <a:t>. </a:t>
            </a:r>
            <a:r>
              <a:rPr lang="en-US" sz="2000" dirty="0" err="1"/>
              <a:t>Fundacja</a:t>
            </a:r>
            <a:r>
              <a:rPr lang="en-US" sz="2000" dirty="0"/>
              <a:t> </a:t>
            </a:r>
            <a:r>
              <a:rPr lang="en-US" sz="2000" dirty="0" err="1"/>
              <a:t>zapewnia</a:t>
            </a:r>
            <a:r>
              <a:rPr lang="en-US" sz="2000" dirty="0"/>
              <a:t> </a:t>
            </a:r>
            <a:r>
              <a:rPr lang="en-US" sz="2000" dirty="0" err="1"/>
              <a:t>środki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stypendia</a:t>
            </a:r>
            <a:r>
              <a:rPr lang="en-US" sz="2000" dirty="0"/>
              <a:t> </a:t>
            </a:r>
            <a:r>
              <a:rPr lang="en-US" sz="2000" dirty="0" err="1"/>
              <a:t>naukowe</a:t>
            </a:r>
            <a:r>
              <a:rPr lang="en-US" sz="2000" dirty="0"/>
              <a:t> </a:t>
            </a:r>
            <a:r>
              <a:rPr lang="en-US" sz="2000" dirty="0" err="1"/>
              <a:t>dla</a:t>
            </a:r>
            <a:r>
              <a:rPr lang="en-US" sz="2000" dirty="0"/>
              <a:t> </a:t>
            </a:r>
            <a:r>
              <a:rPr lang="en-US" sz="2000" dirty="0" err="1"/>
              <a:t>słabo</a:t>
            </a:r>
            <a:r>
              <a:rPr lang="en-US" sz="2000" dirty="0"/>
              <a:t> </a:t>
            </a:r>
            <a:r>
              <a:rPr lang="en-US" sz="2000" dirty="0" err="1"/>
              <a:t>reprezentowanych</a:t>
            </a:r>
            <a:r>
              <a:rPr lang="en-US" sz="2000" dirty="0"/>
              <a:t> </a:t>
            </a:r>
            <a:r>
              <a:rPr lang="en-US" sz="2000" dirty="0" err="1"/>
              <a:t>mniejszości</a:t>
            </a:r>
            <a:r>
              <a:rPr lang="en-US" sz="2000" dirty="0"/>
              <a:t>, </a:t>
            </a:r>
            <a:r>
              <a:rPr lang="en-US" sz="2000" dirty="0" err="1"/>
              <a:t>zapobieganie</a:t>
            </a:r>
            <a:r>
              <a:rPr lang="en-US" sz="2000" dirty="0"/>
              <a:t> AIDS 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innym</a:t>
            </a:r>
            <a:r>
              <a:rPr lang="en-US" sz="2000" dirty="0"/>
              <a:t> </a:t>
            </a:r>
            <a:r>
              <a:rPr lang="en-US" sz="2000" dirty="0" err="1"/>
              <a:t>chorobom</a:t>
            </a:r>
            <a:r>
              <a:rPr lang="en-US" sz="2000" dirty="0"/>
              <a:t> </a:t>
            </a:r>
            <a:r>
              <a:rPr lang="en-US" sz="2000" dirty="0" err="1"/>
              <a:t>powszechnym</a:t>
            </a:r>
            <a:r>
              <a:rPr lang="en-US" sz="2000" dirty="0"/>
              <a:t> w </a:t>
            </a:r>
            <a:r>
              <a:rPr lang="en-US" sz="2000" dirty="0" err="1"/>
              <a:t>krajach</a:t>
            </a:r>
            <a:r>
              <a:rPr lang="en-US" sz="2000" dirty="0"/>
              <a:t> trzeciego świata 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inne</a:t>
            </a:r>
            <a:r>
              <a:rPr lang="en-US" sz="2000" dirty="0"/>
              <a:t> </a:t>
            </a:r>
            <a:r>
              <a:rPr lang="en-US" sz="2000" dirty="0" err="1"/>
              <a:t>dobroczynne</a:t>
            </a:r>
            <a:r>
              <a:rPr lang="en-US" sz="2000" dirty="0"/>
              <a:t> </a:t>
            </a:r>
            <a:r>
              <a:rPr lang="en-US" sz="2000" dirty="0" err="1"/>
              <a:t>cele</a:t>
            </a:r>
            <a:r>
              <a:rPr lang="en-US" sz="2000" dirty="0"/>
              <a:t>. W 2000 </a:t>
            </a:r>
            <a:r>
              <a:rPr lang="en-US" sz="2000" dirty="0" err="1"/>
              <a:t>roku</a:t>
            </a:r>
            <a:r>
              <a:rPr lang="en-US" sz="2000" dirty="0"/>
              <a:t> </a:t>
            </a:r>
            <a:r>
              <a:rPr lang="en-US" sz="2000" dirty="0" err="1"/>
              <a:t>fundacja</a:t>
            </a:r>
            <a:r>
              <a:rPr lang="en-US" sz="2000" dirty="0"/>
              <a:t> </a:t>
            </a:r>
            <a:r>
              <a:rPr lang="en-US" sz="2000" dirty="0" err="1"/>
              <a:t>wspomogła</a:t>
            </a:r>
            <a:r>
              <a:rPr lang="en-US" sz="2000" dirty="0"/>
              <a:t> University of Cambridge </a:t>
            </a:r>
            <a:r>
              <a:rPr lang="en-US" sz="2000" dirty="0" err="1"/>
              <a:t>kwotą</a:t>
            </a:r>
            <a:r>
              <a:rPr lang="en-US" sz="2000" dirty="0"/>
              <a:t> 210 </a:t>
            </a:r>
            <a:r>
              <a:rPr lang="en-US" sz="2000" dirty="0" err="1"/>
              <a:t>mln</a:t>
            </a:r>
            <a:r>
              <a:rPr lang="en-US" sz="2000" dirty="0"/>
              <a:t> dolarów do </a:t>
            </a:r>
            <a:r>
              <a:rPr lang="en-US" sz="2000" dirty="0" err="1"/>
              <a:t>wykorzystania</a:t>
            </a:r>
            <a:r>
              <a:rPr lang="en-US" sz="2000" dirty="0"/>
              <a:t> w </a:t>
            </a:r>
            <a:r>
              <a:rPr lang="en-US" sz="2000" dirty="0" err="1"/>
              <a:t>ramach</a:t>
            </a:r>
            <a:r>
              <a:rPr lang="en-US" sz="2000" dirty="0"/>
              <a:t> </a:t>
            </a:r>
            <a:r>
              <a:rPr lang="en-US" sz="2000" dirty="0" err="1"/>
              <a:t>projektu</a:t>
            </a:r>
            <a:r>
              <a:rPr lang="en-US" sz="2000" dirty="0"/>
              <a:t> Gates Cambridge Scholarships. </a:t>
            </a:r>
            <a:r>
              <a:rPr lang="en-US" sz="2000" dirty="0" err="1"/>
              <a:t>Fundacja</a:t>
            </a:r>
            <a:r>
              <a:rPr lang="en-US" sz="2000" dirty="0"/>
              <a:t> </a:t>
            </a:r>
            <a:r>
              <a:rPr lang="en-US" sz="2000" dirty="0" err="1"/>
              <a:t>podarowała</a:t>
            </a:r>
            <a:r>
              <a:rPr lang="en-US" sz="2000" dirty="0"/>
              <a:t> </a:t>
            </a:r>
            <a:r>
              <a:rPr lang="en-US" sz="2000" dirty="0" err="1"/>
              <a:t>też</a:t>
            </a:r>
            <a:r>
              <a:rPr lang="en-US" sz="2000" dirty="0"/>
              <a:t> </a:t>
            </a:r>
            <a:r>
              <a:rPr lang="en-US" sz="2000" dirty="0" err="1"/>
              <a:t>około</a:t>
            </a:r>
            <a:r>
              <a:rPr lang="en-US" sz="2000" dirty="0"/>
              <a:t> 7 </a:t>
            </a:r>
            <a:r>
              <a:rPr lang="en-US" sz="2000" dirty="0" err="1"/>
              <a:t>mld</a:t>
            </a:r>
            <a:r>
              <a:rPr lang="en-US" sz="2000" dirty="0"/>
              <a:t> dolarów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różne</a:t>
            </a:r>
            <a:r>
              <a:rPr lang="en-US" sz="2000" dirty="0"/>
              <a:t> </a:t>
            </a:r>
            <a:r>
              <a:rPr lang="en-US" sz="2000" dirty="0" err="1"/>
              <a:t>cele</a:t>
            </a:r>
            <a:r>
              <a:rPr lang="en-US" sz="2000" dirty="0"/>
              <a:t>. </a:t>
            </a: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01955DCA-E99D-4678-99DB-8075105C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9951" y="2480956"/>
            <a:ext cx="4453128" cy="3922776"/>
          </a:xfrm>
          <a:prstGeom prst="rect">
            <a:avLst/>
          </a:prstGeom>
          <a:solidFill>
            <a:srgbClr val="E5A030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5" descr="Obraz zawierający tekst, przybór do pisania, kolorowy&#10;&#10;Opis wygenerowany automatycznie">
            <a:extLst>
              <a:ext uri="{FF2B5EF4-FFF2-40B4-BE49-F238E27FC236}">
                <a16:creationId xmlns:a16="http://schemas.microsoft.com/office/drawing/2014/main" id="{052C1F9B-94E5-8EB2-0837-7C505BF61D9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5913" b="5913"/>
          <a:stretch/>
        </p:blipFill>
        <p:spPr>
          <a:xfrm>
            <a:off x="7517695" y="2873544"/>
            <a:ext cx="3977640" cy="314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20586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21216C-B78C-342B-476E-F5577203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i="1" dirty="0" err="1"/>
              <a:t>Muzyka</a:t>
            </a:r>
            <a:endParaRPr lang="en-US" sz="4400" b="1" i="1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A708C5E-5E42-C641-0E44-9BC074B2E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Libreciści</a:t>
            </a:r>
            <a:r>
              <a:rPr lang="en-US" sz="2000" dirty="0"/>
              <a:t> Jordan Allen-Dutton </a:t>
            </a:r>
            <a:r>
              <a:rPr lang="en-US" sz="2000" dirty="0" err="1"/>
              <a:t>i</a:t>
            </a:r>
            <a:r>
              <a:rPr lang="en-US" sz="2000" dirty="0"/>
              <a:t> Erik Weiner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kompozytor</a:t>
            </a:r>
            <a:r>
              <a:rPr lang="en-US" sz="2000" dirty="0"/>
              <a:t> Hal Goldberg </a:t>
            </a:r>
            <a:r>
              <a:rPr lang="en-US" sz="2000" dirty="0" err="1"/>
              <a:t>przygotowywali</a:t>
            </a:r>
            <a:r>
              <a:rPr lang="en-US" sz="2000" dirty="0"/>
              <a:t> musical o </a:t>
            </a:r>
            <a:r>
              <a:rPr lang="en-US" sz="2000" dirty="0" err="1"/>
              <a:t>Billu</a:t>
            </a:r>
            <a:r>
              <a:rPr lang="en-US" sz="2000" dirty="0"/>
              <a:t> </a:t>
            </a:r>
            <a:r>
              <a:rPr lang="en-US" sz="2000" dirty="0" err="1"/>
              <a:t>Gatesie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 Stevie </a:t>
            </a:r>
            <a:r>
              <a:rPr lang="en-US" sz="2000" dirty="0" err="1"/>
              <a:t>Jobsie</a:t>
            </a:r>
            <a:r>
              <a:rPr lang="en-US" sz="2000" dirty="0"/>
              <a:t> </a:t>
            </a:r>
            <a:r>
              <a:rPr lang="en-US" sz="2000" dirty="0" err="1"/>
              <a:t>zatytułowany</a:t>
            </a:r>
            <a:r>
              <a:rPr lang="en-US" sz="2000" dirty="0"/>
              <a:t> </a:t>
            </a:r>
            <a:r>
              <a:rPr lang="en-US" sz="2000" i="1" dirty="0"/>
              <a:t>Nerds://A Musical Software Satire</a:t>
            </a:r>
            <a:r>
              <a:rPr lang="en-US" sz="2000" dirty="0"/>
              <a:t>. </a:t>
            </a:r>
            <a:r>
              <a:rPr lang="en-US" sz="2000" dirty="0" err="1"/>
              <a:t>Prywatne</a:t>
            </a:r>
            <a:r>
              <a:rPr lang="en-US" sz="2000" dirty="0"/>
              <a:t> </a:t>
            </a:r>
            <a:r>
              <a:rPr lang="en-US" sz="2000" dirty="0" err="1"/>
              <a:t>przedstawienie</a:t>
            </a:r>
            <a:r>
              <a:rPr lang="en-US" sz="2000" dirty="0"/>
              <a:t> </a:t>
            </a:r>
            <a:r>
              <a:rPr lang="en-US" sz="2000" dirty="0" err="1"/>
              <a:t>odbyło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30 </a:t>
            </a:r>
            <a:r>
              <a:rPr lang="en-US" sz="2000" dirty="0" err="1"/>
              <a:t>lipca</a:t>
            </a:r>
            <a:r>
              <a:rPr lang="en-US" sz="2000" dirty="0"/>
              <a:t> 2007</a:t>
            </a:r>
            <a:endParaRPr lang="en-US" sz="2000" u="sng" baseline="30000" dirty="0"/>
          </a:p>
        </p:txBody>
      </p:sp>
      <p:pic>
        <p:nvPicPr>
          <p:cNvPr id="6" name="Picture 5" descr="Nuty">
            <a:extLst>
              <a:ext uri="{FF2B5EF4-FFF2-40B4-BE49-F238E27FC236}">
                <a16:creationId xmlns:a16="http://schemas.microsoft.com/office/drawing/2014/main" id="{054CB5DF-6F21-4479-207A-6014591E1D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947" b="-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984515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4EE3FBCC-DF2E-3659-6C6C-9C486C84B9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2042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EE917BF-66DC-6DA7-22A2-9E69C4BFC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l-PL" sz="4800" b="1" i="1" dirty="0">
                <a:cs typeface="Calibri Light"/>
              </a:rPr>
              <a:t>KONIEC</a:t>
            </a:r>
            <a:endParaRPr lang="pl-PL" sz="4800" b="1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648E4E3-8282-B511-80A7-4755922FD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pl-PL" sz="2000">
                <a:cs typeface="Calibri"/>
              </a:rPr>
              <a:t>Dziękuje za uwagę :)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388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11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3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15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7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az 5" descr="Obraz zawierający tekst, mężczyzna&#10;&#10;Opis wygenerowany automatycznie">
            <a:extLst>
              <a:ext uri="{FF2B5EF4-FFF2-40B4-BE49-F238E27FC236}">
                <a16:creationId xmlns:a16="http://schemas.microsoft.com/office/drawing/2014/main" id="{3C22858F-3BC2-660F-26EC-394D4CE55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8717"/>
          <a:stretch/>
        </p:blipFill>
        <p:spPr>
          <a:xfrm>
            <a:off x="7082810" y="841663"/>
            <a:ext cx="4166151" cy="5185923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66D4AAA9-1A2F-D151-D3E4-CE9C9557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19015"/>
            <a:ext cx="5821537" cy="23533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i="1" dirty="0" err="1">
                <a:solidFill>
                  <a:schemeClr val="bg1"/>
                </a:solidFill>
              </a:rPr>
              <a:t>Pełne</a:t>
            </a:r>
            <a:r>
              <a:rPr lang="en-US" sz="4800" b="1" i="1" dirty="0">
                <a:solidFill>
                  <a:schemeClr val="bg1"/>
                </a:solidFill>
              </a:rPr>
              <a:t> </a:t>
            </a:r>
            <a:r>
              <a:rPr lang="en-US" sz="4800" b="1" i="1" dirty="0" err="1">
                <a:solidFill>
                  <a:schemeClr val="bg1"/>
                </a:solidFill>
              </a:rPr>
              <a:t>imię</a:t>
            </a:r>
            <a:r>
              <a:rPr lang="en-US" sz="4800" b="1" i="1" dirty="0">
                <a:solidFill>
                  <a:schemeClr val="bg1"/>
                </a:solidFill>
              </a:rPr>
              <a:t> to William „Bill” Henry Gates </a:t>
            </a: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40C00B2-0C5E-CCE2-4F25-96FEE2E37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4984" y="3442089"/>
            <a:ext cx="5821537" cy="25968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W </a:t>
            </a:r>
            <a:r>
              <a:rPr lang="en-US" sz="1800" dirty="0" err="1">
                <a:solidFill>
                  <a:schemeClr val="bg1"/>
                </a:solidFill>
              </a:rPr>
              <a:t>latach</a:t>
            </a:r>
            <a:r>
              <a:rPr lang="en-US" sz="1800" dirty="0">
                <a:solidFill>
                  <a:schemeClr val="bg1"/>
                </a:solidFill>
              </a:rPr>
              <a:t> 1995–2007 </a:t>
            </a:r>
            <a:r>
              <a:rPr lang="en-US" sz="1800" dirty="0" err="1">
                <a:solidFill>
                  <a:schemeClr val="bg1"/>
                </a:solidFill>
              </a:rPr>
              <a:t>zajmował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pierwsze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miejsce</a:t>
            </a:r>
            <a:r>
              <a:rPr lang="en-US" sz="1800" dirty="0">
                <a:solidFill>
                  <a:schemeClr val="bg1"/>
                </a:solidFill>
              </a:rPr>
              <a:t> w </a:t>
            </a:r>
            <a:r>
              <a:rPr lang="en-US" sz="1800" dirty="0" err="1">
                <a:solidFill>
                  <a:schemeClr val="bg1"/>
                </a:solidFill>
              </a:rPr>
              <a:t>corocznym</a:t>
            </a:r>
            <a:r>
              <a:rPr lang="en-US" sz="1800" dirty="0">
                <a:solidFill>
                  <a:schemeClr val="bg1"/>
                </a:solidFill>
              </a:rPr>
              <a:t> </a:t>
            </a:r>
            <a:r>
              <a:rPr lang="en-US" sz="1800" dirty="0" err="1">
                <a:solidFill>
                  <a:schemeClr val="bg1"/>
                </a:solidFill>
              </a:rPr>
              <a:t>rankingu</a:t>
            </a:r>
            <a:r>
              <a:rPr lang="en-US" sz="1800" dirty="0">
                <a:solidFill>
                  <a:schemeClr val="bg1"/>
                </a:solidFill>
              </a:rPr>
              <a:t> </a:t>
            </a:r>
            <a:r>
              <a:rPr lang="en-US" sz="1800" dirty="0" err="1">
                <a:solidFill>
                  <a:schemeClr val="bg1"/>
                </a:solidFill>
              </a:rPr>
              <a:t>magazynu</a:t>
            </a:r>
            <a:r>
              <a:rPr lang="en-US" sz="1800" dirty="0">
                <a:solidFill>
                  <a:schemeClr val="bg1"/>
                </a:solidFill>
              </a:rPr>
              <a:t> </a:t>
            </a:r>
            <a:r>
              <a:rPr lang="en-US" sz="1800" i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Forbes</a:t>
            </a:r>
            <a:r>
              <a:rPr lang="en-US" sz="1800" dirty="0">
                <a:solidFill>
                  <a:schemeClr val="bg1"/>
                </a:solidFill>
              </a:rPr>
              <a:t> (</a:t>
            </a:r>
            <a:r>
              <a:rPr lang="en-US" sz="1800" i="1" dirty="0">
                <a:solidFill>
                  <a:schemeClr val="bg1"/>
                </a:solidFill>
              </a:rPr>
              <a:t>The World’s Billionaires</a:t>
            </a:r>
            <a:r>
              <a:rPr lang="en-US" sz="1800" dirty="0">
                <a:solidFill>
                  <a:schemeClr val="bg1"/>
                </a:solidFill>
              </a:rPr>
              <a:t>). W 2007 </a:t>
            </a:r>
            <a:r>
              <a:rPr lang="en-US" sz="1800" dirty="0" err="1">
                <a:solidFill>
                  <a:schemeClr val="bg1"/>
                </a:solidFill>
              </a:rPr>
              <a:t>szacunkowa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wycena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majątku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Gatesa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sięgała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kwoty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ponad</a:t>
            </a:r>
            <a:r>
              <a:rPr lang="en-US" sz="1800" dirty="0">
                <a:solidFill>
                  <a:schemeClr val="bg1"/>
                </a:solidFill>
              </a:rPr>
              <a:t> 58 </a:t>
            </a:r>
            <a:r>
              <a:rPr lang="en-US" sz="1800" dirty="0" err="1">
                <a:solidFill>
                  <a:schemeClr val="bg1"/>
                </a:solidFill>
              </a:rPr>
              <a:t>mld</a:t>
            </a:r>
            <a:r>
              <a:rPr lang="en-US" sz="1800" dirty="0">
                <a:solidFill>
                  <a:schemeClr val="bg1"/>
                </a:solidFill>
              </a:rPr>
              <a:t> </a:t>
            </a:r>
            <a:r>
              <a:rPr lang="en-US" sz="1800" u="sng" dirty="0">
                <a:solidFill>
                  <a:schemeClr val="bg1"/>
                </a:solidFill>
              </a:rPr>
              <a:t>dolarów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1006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9">
            <a:extLst>
              <a:ext uri="{FF2B5EF4-FFF2-40B4-BE49-F238E27FC236}">
                <a16:creationId xmlns:a16="http://schemas.microsoft.com/office/drawing/2014/main" id="{C5772175-955A-4811-B3D9-A03023BEF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4724" y="126724"/>
            <a:ext cx="6346209" cy="6113044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92937" y="2554938"/>
            <a:ext cx="2501979" cy="6104139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245782" y="1257085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19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5457" y="385455"/>
            <a:ext cx="6858001" cy="6087091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C86EF7-5EC4-4682-A7BD-444DA4916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760" y="10141"/>
            <a:ext cx="5608469" cy="6858864"/>
          </a:xfrm>
          <a:prstGeom prst="rect">
            <a:avLst/>
          </a:prstGeom>
          <a:gradFill>
            <a:gsLst>
              <a:gs pos="21000">
                <a:schemeClr val="accent1">
                  <a:lumMod val="75000"/>
                  <a:alpha val="6000"/>
                </a:schemeClr>
              </a:gs>
              <a:gs pos="99000">
                <a:schemeClr val="accent1">
                  <a:lumMod val="50000"/>
                  <a:alpha val="33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F1AEF3-E6D3-DB27-15E2-5F9703802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457199"/>
            <a:ext cx="4494652" cy="34651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i="1">
                <a:solidFill>
                  <a:srgbClr val="FFFFFF"/>
                </a:solidFill>
              </a:rPr>
              <a:t>Ma 65 lat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DFDA61-BDFA-FA86-4A96-84734CCF7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2499" y="4745318"/>
            <a:ext cx="4506605" cy="12665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solidFill>
                  <a:srgbClr val="FFFFFF"/>
                </a:solidFill>
              </a:rPr>
              <a:t>Urodził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się</a:t>
            </a:r>
            <a:r>
              <a:rPr lang="en-US" sz="2000" dirty="0">
                <a:solidFill>
                  <a:srgbClr val="FFFFFF"/>
                </a:solidFill>
              </a:rPr>
              <a:t> 28 </a:t>
            </a:r>
            <a:r>
              <a:rPr lang="en-US" sz="2000" dirty="0" err="1">
                <a:solidFill>
                  <a:srgbClr val="FFFFFF"/>
                </a:solidFill>
              </a:rPr>
              <a:t>października</a:t>
            </a:r>
            <a:r>
              <a:rPr lang="en-US" sz="2000" dirty="0">
                <a:solidFill>
                  <a:srgbClr val="FFFFFF"/>
                </a:solidFill>
              </a:rPr>
              <a:t> 1955 w </a:t>
            </a:r>
            <a:r>
              <a:rPr lang="en-US" sz="2000" dirty="0" err="1">
                <a:solidFill>
                  <a:srgbClr val="FFFFFF"/>
                </a:solidFill>
              </a:rPr>
              <a:t>Stanach</a:t>
            </a:r>
            <a:r>
              <a:rPr lang="en-US" sz="2000" dirty="0">
                <a:solidFill>
                  <a:srgbClr val="FFFFFF"/>
                </a:solidFill>
              </a:rPr>
              <a:t> </a:t>
            </a:r>
            <a:r>
              <a:rPr lang="en-US" sz="2000" dirty="0" err="1">
                <a:solidFill>
                  <a:srgbClr val="FFFFFF"/>
                </a:solidFill>
              </a:rPr>
              <a:t>Zjednoczonych</a:t>
            </a:r>
            <a:r>
              <a:rPr lang="en-US" sz="2000" dirty="0">
                <a:solidFill>
                  <a:srgbClr val="FFFFFF"/>
                </a:solidFill>
              </a:rPr>
              <a:t> </a:t>
            </a:r>
          </a:p>
        </p:txBody>
      </p:sp>
      <p:pic>
        <p:nvPicPr>
          <p:cNvPr id="5" name="Obraz 5" descr="Obraz zawierający osoba, mężczyzna, kostium, ubrany&#10;&#10;Opis wygenerowany automatycznie">
            <a:extLst>
              <a:ext uri="{FF2B5EF4-FFF2-40B4-BE49-F238E27FC236}">
                <a16:creationId xmlns:a16="http://schemas.microsoft.com/office/drawing/2014/main" id="{654F9D34-1809-DD45-3515-09D3B9E8246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16554" b="1"/>
          <a:stretch/>
        </p:blipFill>
        <p:spPr>
          <a:xfrm>
            <a:off x="7101840" y="1028701"/>
            <a:ext cx="4033520" cy="483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2843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089947-4D69-0C92-86FA-9FD09395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474146"/>
            <a:ext cx="10515593" cy="11978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i="1" dirty="0"/>
              <a:t>             </a:t>
            </a:r>
            <a:r>
              <a:rPr lang="en-US" sz="4400" b="1" i="1" dirty="0" err="1"/>
              <a:t>Rodzina</a:t>
            </a:r>
            <a:r>
              <a:rPr lang="en-US" sz="4400" b="1" i="1" dirty="0"/>
              <a:t> </a:t>
            </a:r>
          </a:p>
        </p:txBody>
      </p:sp>
      <p:sp>
        <p:nvSpPr>
          <p:cNvPr id="15" name="!!Line">
            <a:extLst>
              <a:ext uri="{FF2B5EF4-FFF2-40B4-BE49-F238E27FC236}">
                <a16:creationId xmlns:a16="http://schemas.microsoft.com/office/drawing/2014/main" id="{B0161EF8-C8C6-4F2A-9D5C-49BD28A2B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585216"/>
            <a:ext cx="9144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 descr="Obraz zawierający osoba, zewnętrzne, stojące, pozujący&#10;&#10;Opis wygenerowany automatycznie">
            <a:extLst>
              <a:ext uri="{FF2B5EF4-FFF2-40B4-BE49-F238E27FC236}">
                <a16:creationId xmlns:a16="http://schemas.microsoft.com/office/drawing/2014/main" id="{26D14C92-A0F6-7544-944D-880BEAC47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7" r="1" b="1"/>
          <a:stretch/>
        </p:blipFill>
        <p:spPr>
          <a:xfrm>
            <a:off x="835153" y="2002117"/>
            <a:ext cx="6215794" cy="4171569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081277-9D10-3916-2309-4622BD2C7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33314" y="1999578"/>
            <a:ext cx="3823525" cy="41715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pl-PL" sz="2000" dirty="0"/>
              <a:t>Urodził się w Seattle jako syn Williama </a:t>
            </a:r>
            <a:r>
              <a:rPr lang="pl-PL" sz="2000" dirty="0" err="1"/>
              <a:t>Henry’ego</a:t>
            </a:r>
            <a:r>
              <a:rPr lang="pl-PL" sz="2000" dirty="0"/>
              <a:t> Gatesa Juniora i Mary Maxwell Gatesów. Ojciec miał korzenie angielsko-niemieckie, a matka – szkockie. Jego rodzina była zamożna; ojciec był znanym prawnikiem, matka businesswoman, zasiadającą m.in. w zarządzie First </a:t>
            </a:r>
            <a:r>
              <a:rPr lang="pl-PL" sz="2000" dirty="0" err="1"/>
              <a:t>Interstate</a:t>
            </a:r>
            <a:r>
              <a:rPr lang="pl-PL" sz="2000" dirty="0"/>
              <a:t> Bank. Matka </a:t>
            </a:r>
            <a:r>
              <a:rPr lang="pl-PL" sz="2000" dirty="0" err="1"/>
              <a:t>Billa</a:t>
            </a:r>
            <a:r>
              <a:rPr lang="pl-PL" sz="2000" dirty="0"/>
              <a:t> zmarła w 1994, a ojciec – w 2020.</a:t>
            </a:r>
          </a:p>
        </p:txBody>
      </p:sp>
    </p:spTree>
    <p:extLst>
      <p:ext uri="{BB962C8B-B14F-4D97-AF65-F5344CB8AC3E}">
        <p14:creationId xmlns:p14="http://schemas.microsoft.com/office/powerpoint/2010/main" val="3597644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1AFD06-81F5-3CE1-2E62-6D18F048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i="1" dirty="0"/>
              <a:t>         </a:t>
            </a:r>
            <a:r>
              <a:rPr lang="en-US" sz="4400" b="1" i="1" dirty="0" err="1"/>
              <a:t>Majątek</a:t>
            </a:r>
            <a:endParaRPr lang="en-US" sz="4400" b="1" i="1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886B5D46-73D2-DE2C-5344-BADE4D2A56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681" r="6544"/>
          <a:stretch/>
        </p:blipFill>
        <p:spPr>
          <a:xfrm>
            <a:off x="0" y="0"/>
            <a:ext cx="5956300" cy="5063619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4C02B1B-6025-ECB7-B84F-7A40F978E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158" y="2279018"/>
            <a:ext cx="5259714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/>
              <a:t>W 2008 znalazł się na trzecim miejscu listy, w 2009 powrócił na pierwsze miejsce rankingu z majątkiem wyliczonym na ok. 40 mld dol., w latach 2010–2013 plasował się na drugim miejscu listy, a w 2014 ponownie wrócił na pierwszą pozycję, z majątkiem w wysokości 76 mld dol. W październiku 2019 po dwóch latach przerwy ponownie został najbogatszym człowiekiem na świecie, jego majątek wynosił 110 mld dol.</a:t>
            </a:r>
            <a:endParaRPr lang="en-US" sz="1800" baseline="30000"/>
          </a:p>
        </p:txBody>
      </p:sp>
    </p:spTree>
    <p:extLst>
      <p:ext uri="{BB962C8B-B14F-4D97-AF65-F5344CB8AC3E}">
        <p14:creationId xmlns:p14="http://schemas.microsoft.com/office/powerpoint/2010/main" val="3809099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598C297-B797-5729-2590-2F672C97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i="1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Mi</a:t>
            </a:r>
            <a:r>
              <a:rPr lang="en-US" sz="4400" b="1" i="1" dirty="0">
                <a:solidFill>
                  <a:schemeClr val="accent6"/>
                </a:solidFill>
                <a:cs typeface="Calibri Light"/>
              </a:rPr>
              <a:t>cro</a:t>
            </a:r>
            <a:r>
              <a:rPr lang="en-US" sz="4400" b="1" i="1" dirty="0">
                <a:solidFill>
                  <a:schemeClr val="accent1"/>
                </a:solidFill>
                <a:cs typeface="Calibri Light"/>
              </a:rPr>
              <a:t>so</a:t>
            </a:r>
            <a:r>
              <a:rPr lang="en-US" sz="4400" b="1" i="1" dirty="0">
                <a:solidFill>
                  <a:schemeClr val="accent4"/>
                </a:solidFill>
                <a:cs typeface="Calibri Light"/>
              </a:rPr>
              <a:t>ft</a:t>
            </a:r>
          </a:p>
        </p:txBody>
      </p: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CBCE1C82-A970-DE1C-1DBE-F002E9FBA5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8082" r="5482" b="2"/>
          <a:stretch/>
        </p:blipFill>
        <p:spPr>
          <a:xfrm>
            <a:off x="0" y="2705100"/>
            <a:ext cx="6934199" cy="4152900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1749065-030C-7A9C-8B9E-D4DA85D81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5504" y="622301"/>
            <a:ext cx="4264696" cy="3175000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W 1980 IBM </a:t>
            </a:r>
            <a:r>
              <a:rPr lang="en-US" dirty="0" err="1">
                <a:solidFill>
                  <a:schemeClr val="accent2"/>
                </a:solidFill>
              </a:rPr>
              <a:t>zwrócił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się</a:t>
            </a:r>
            <a:r>
              <a:rPr lang="en-US" dirty="0">
                <a:solidFill>
                  <a:schemeClr val="accent2"/>
                </a:solidFill>
              </a:rPr>
              <a:t> do </a:t>
            </a:r>
            <a:r>
              <a:rPr lang="en-US" dirty="0" err="1">
                <a:solidFill>
                  <a:schemeClr val="accent2"/>
                </a:solidFill>
              </a:rPr>
              <a:t>Microsoftu</a:t>
            </a:r>
            <a:r>
              <a:rPr lang="en-US" dirty="0">
                <a:solidFill>
                  <a:schemeClr val="accent2"/>
                </a:solidFill>
              </a:rPr>
              <a:t> z </a:t>
            </a:r>
            <a:r>
              <a:rPr lang="en-US" dirty="0" err="1">
                <a:solidFill>
                  <a:schemeClr val="accent2"/>
                </a:solidFill>
              </a:rPr>
              <a:t>propozycją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napisania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interpretera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BASICa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dla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planowanego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komputera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osobistego</a:t>
            </a:r>
            <a:r>
              <a:rPr lang="en-US" dirty="0">
                <a:solidFill>
                  <a:schemeClr val="accent2"/>
                </a:solidFill>
              </a:rPr>
              <a:t> – IBM PC. </a:t>
            </a:r>
            <a:r>
              <a:rPr lang="en-US" dirty="0" err="1">
                <a:solidFill>
                  <a:schemeClr val="accent2"/>
                </a:solidFill>
              </a:rPr>
              <a:t>Gdy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przedstawiciele</a:t>
            </a:r>
            <a:r>
              <a:rPr lang="en-US" dirty="0">
                <a:solidFill>
                  <a:schemeClr val="accent2"/>
                </a:solidFill>
              </a:rPr>
              <a:t> IBM </a:t>
            </a:r>
            <a:r>
              <a:rPr lang="en-US" dirty="0" err="1">
                <a:solidFill>
                  <a:schemeClr val="accent2"/>
                </a:solidFill>
              </a:rPr>
              <a:t>wspomnieli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że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poszukują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także</a:t>
            </a:r>
            <a:r>
              <a:rPr lang="en-US" dirty="0">
                <a:solidFill>
                  <a:schemeClr val="accent2"/>
                </a:solidFill>
              </a:rPr>
              <a:t> </a:t>
            </a:r>
            <a:r>
              <a:rPr lang="en-US" dirty="0">
                <a:solidFill>
                  <a:schemeClr val="accent2"/>
                </a:solidFill>
                <a:hlinkClick r:id="rId3"/>
              </a:rPr>
              <a:t>systemu 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operacyjnego</a:t>
            </a:r>
            <a:r>
              <a:rPr lang="en-US" dirty="0">
                <a:solidFill>
                  <a:schemeClr val="accent6"/>
                </a:solidFill>
              </a:rPr>
              <a:t>, Gates </a:t>
            </a:r>
            <a:r>
              <a:rPr lang="en-US" dirty="0" err="1">
                <a:solidFill>
                  <a:schemeClr val="accent6"/>
                </a:solidFill>
              </a:rPr>
              <a:t>skierował</a:t>
            </a:r>
            <a:r>
              <a:rPr lang="en-US" dirty="0">
                <a:solidFill>
                  <a:schemeClr val="accent6"/>
                </a:solidFill>
              </a:rPr>
              <a:t> ich do </a:t>
            </a:r>
            <a:r>
              <a:rPr lang="en-US" dirty="0" err="1">
                <a:solidFill>
                  <a:schemeClr val="accent6"/>
                </a:solidFill>
              </a:rPr>
              <a:t>firmy</a:t>
            </a:r>
            <a:r>
              <a:rPr lang="en-US" dirty="0">
                <a:solidFill>
                  <a:schemeClr val="accent6"/>
                </a:solidFill>
              </a:rPr>
              <a:t> Digital Research (DRI), </a:t>
            </a:r>
            <a:r>
              <a:rPr lang="en-US" dirty="0" err="1">
                <a:solidFill>
                  <a:schemeClr val="accent6"/>
                </a:solidFill>
              </a:rPr>
              <a:t>twórców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szeroko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stosowanego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systemu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operacyjnego</a:t>
            </a:r>
            <a:r>
              <a:rPr lang="en-US" dirty="0">
                <a:solidFill>
                  <a:schemeClr val="accent6"/>
                </a:solidFill>
              </a:rPr>
              <a:t> . </a:t>
            </a:r>
            <a:r>
              <a:rPr lang="en-US" dirty="0" err="1">
                <a:solidFill>
                  <a:schemeClr val="accent6"/>
                </a:solidFill>
              </a:rPr>
              <a:t>Negocjacje</a:t>
            </a:r>
            <a:r>
              <a:rPr lang="en-US" dirty="0">
                <a:solidFill>
                  <a:schemeClr val="accent6"/>
                </a:solidFill>
              </a:rPr>
              <a:t> IBM z Digital Research </a:t>
            </a:r>
            <a:r>
              <a:rPr lang="en-US" dirty="0" err="1">
                <a:solidFill>
                  <a:schemeClr val="accent6"/>
                </a:solidFill>
              </a:rPr>
              <a:t>przebiegały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opornie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ostatecznie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nie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osiągnięto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porozumienia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licencyjnego</a:t>
            </a:r>
            <a:r>
              <a:rPr lang="en-US" dirty="0">
                <a:solidFill>
                  <a:schemeClr val="accent1"/>
                </a:solidFill>
              </a:rPr>
              <a:t>. </a:t>
            </a:r>
            <a:r>
              <a:rPr lang="en-US" dirty="0" err="1">
                <a:solidFill>
                  <a:schemeClr val="accent1"/>
                </a:solidFill>
              </a:rPr>
              <a:t>Przedstawiciel</a:t>
            </a:r>
            <a:r>
              <a:rPr lang="en-US" dirty="0">
                <a:solidFill>
                  <a:schemeClr val="accent1"/>
                </a:solidFill>
              </a:rPr>
              <a:t> IBM Jack </a:t>
            </a:r>
            <a:r>
              <a:rPr lang="en-US" dirty="0" err="1">
                <a:solidFill>
                  <a:schemeClr val="accent1"/>
                </a:solidFill>
              </a:rPr>
              <a:t>Sams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wspomniał</a:t>
            </a:r>
            <a:r>
              <a:rPr lang="en-US" dirty="0">
                <a:solidFill>
                  <a:schemeClr val="accent1"/>
                </a:solidFill>
              </a:rPr>
              <a:t> o </a:t>
            </a:r>
            <a:r>
              <a:rPr lang="en-US" dirty="0" err="1">
                <a:solidFill>
                  <a:schemeClr val="accent1"/>
                </a:solidFill>
              </a:rPr>
              <a:t>tych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trudnościach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licencyjnych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podczas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następnego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spotkania</a:t>
            </a:r>
            <a:r>
              <a:rPr lang="en-US" dirty="0">
                <a:solidFill>
                  <a:schemeClr val="accent1"/>
                </a:solidFill>
              </a:rPr>
              <a:t> z </a:t>
            </a:r>
            <a:r>
              <a:rPr lang="en-US" dirty="0" err="1">
                <a:solidFill>
                  <a:schemeClr val="accent1"/>
                </a:solidFill>
              </a:rPr>
              <a:t>Gatesem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polecił</a:t>
            </a:r>
            <a:r>
              <a:rPr lang="en-US" dirty="0">
                <a:solidFill>
                  <a:schemeClr val="accent1"/>
                </a:solidFill>
              </a:rPr>
              <a:t> mu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stworzenie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akceptowalnego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systemu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operacyjnego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Gates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postanowił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wykorzystać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86-DOS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podobny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do CP/M system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operacyjny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stworzony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przez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 Tima Patersona 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firmy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 Seattle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3541789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>
                <a:solidFill>
                  <a:schemeClr val="accent2"/>
                </a:solidFill>
              </a:rPr>
              <a:t>Mi</a:t>
            </a:r>
            <a:r>
              <a:rPr lang="pl-PL" b="1" i="1" dirty="0">
                <a:solidFill>
                  <a:schemeClr val="accent6"/>
                </a:solidFill>
              </a:rPr>
              <a:t>cr</a:t>
            </a:r>
            <a:r>
              <a:rPr lang="pl-PL" b="1" i="1" dirty="0">
                <a:solidFill>
                  <a:schemeClr val="accent5"/>
                </a:solidFill>
              </a:rPr>
              <a:t>os</a:t>
            </a:r>
            <a:r>
              <a:rPr lang="pl-PL" b="1" i="1" dirty="0">
                <a:solidFill>
                  <a:schemeClr val="accent4">
                    <a:lumMod val="75000"/>
                  </a:schemeClr>
                </a:solidFill>
              </a:rPr>
              <a:t>oft</a:t>
            </a:r>
            <a:r>
              <a:rPr lang="pl-PL" b="1" i="1" dirty="0"/>
              <a:t>  </a:t>
            </a:r>
            <a:r>
              <a:rPr lang="pl-PL" sz="1800" b="1" i="1" dirty="0" err="1"/>
              <a:t>kontnuacja</a:t>
            </a:r>
            <a:r>
              <a:rPr lang="pl-PL" sz="1800" b="1" i="1" dirty="0"/>
              <a:t> </a:t>
            </a:r>
            <a:endParaRPr lang="pl-PL" b="1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930900" y="1257300"/>
            <a:ext cx="5956300" cy="505618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2"/>
                </a:solidFill>
              </a:rPr>
              <a:t>Computer Products 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przeznaczony</a:t>
            </a:r>
            <a:r>
              <a:rPr lang="en-US" sz="1800" dirty="0">
                <a:solidFill>
                  <a:schemeClr val="accent2"/>
                </a:solidFill>
              </a:rPr>
              <a:t> do </a:t>
            </a:r>
            <a:r>
              <a:rPr lang="en-US" sz="1800" dirty="0" err="1">
                <a:solidFill>
                  <a:schemeClr val="accent2"/>
                </a:solidFill>
              </a:rPr>
              <a:t>sprzętu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komputerowego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podobnego</a:t>
            </a:r>
            <a:r>
              <a:rPr lang="en-US" sz="1800" dirty="0">
                <a:solidFill>
                  <a:schemeClr val="accent2"/>
                </a:solidFill>
              </a:rPr>
              <a:t> do PC. Microsoft </a:t>
            </a:r>
            <a:r>
              <a:rPr lang="en-US" sz="1800" dirty="0" err="1">
                <a:solidFill>
                  <a:schemeClr val="accent2"/>
                </a:solidFill>
              </a:rPr>
              <a:t>wykupił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za</a:t>
            </a:r>
            <a:r>
              <a:rPr lang="en-US" sz="1800" dirty="0">
                <a:solidFill>
                  <a:schemeClr val="accent2"/>
                </a:solidFill>
              </a:rPr>
              <a:t> 50 </a:t>
            </a:r>
            <a:r>
              <a:rPr lang="en-US" sz="1800" dirty="0" err="1">
                <a:solidFill>
                  <a:schemeClr val="accent2"/>
                </a:solidFill>
              </a:rPr>
              <a:t>tys</a:t>
            </a:r>
            <a:r>
              <a:rPr lang="en-US" sz="1800" dirty="0">
                <a:solidFill>
                  <a:schemeClr val="accent2"/>
                </a:solidFill>
              </a:rPr>
              <a:t>. dolarów </a:t>
            </a:r>
            <a:r>
              <a:rPr lang="en-US" sz="1800" dirty="0" err="1">
                <a:solidFill>
                  <a:schemeClr val="accent2"/>
                </a:solidFill>
              </a:rPr>
              <a:t>prawa</a:t>
            </a:r>
            <a:r>
              <a:rPr lang="en-US" sz="1800" dirty="0">
                <a:solidFill>
                  <a:schemeClr val="accent2"/>
                </a:solidFill>
              </a:rPr>
              <a:t> do 86-DOS-a 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zaadaptował</a:t>
            </a:r>
            <a:r>
              <a:rPr lang="en-US" sz="1800" dirty="0">
                <a:solidFill>
                  <a:schemeClr val="accent2"/>
                </a:solidFill>
              </a:rPr>
              <a:t> go do </a:t>
            </a:r>
            <a:r>
              <a:rPr lang="en-US" sz="1800" dirty="0" err="1">
                <a:solidFill>
                  <a:schemeClr val="accent2"/>
                </a:solidFill>
              </a:rPr>
              <a:t>użycia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na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komputerach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osobistych</a:t>
            </a:r>
            <a:r>
              <a:rPr lang="en-US" sz="1800" dirty="0">
                <a:solidFill>
                  <a:schemeClr val="accent6"/>
                </a:solidFill>
              </a:rPr>
              <a:t>. </a:t>
            </a:r>
            <a:r>
              <a:rPr lang="en-US" sz="1800" dirty="0" err="1">
                <a:solidFill>
                  <a:schemeClr val="accent6"/>
                </a:solidFill>
              </a:rPr>
              <a:t>Gotowy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produkt</a:t>
            </a:r>
            <a:r>
              <a:rPr lang="en-US" sz="1800" dirty="0">
                <a:solidFill>
                  <a:schemeClr val="accent6"/>
                </a:solidFill>
              </a:rPr>
              <a:t>, </a:t>
            </a:r>
            <a:r>
              <a:rPr lang="en-US" sz="1800" dirty="0" err="1">
                <a:solidFill>
                  <a:schemeClr val="accent6"/>
                </a:solidFill>
              </a:rPr>
              <a:t>nazwany</a:t>
            </a:r>
            <a:r>
              <a:rPr lang="en-US" sz="1800" dirty="0">
                <a:solidFill>
                  <a:schemeClr val="accent6"/>
                </a:solidFill>
              </a:rPr>
              <a:t> MS-DOS, firma </a:t>
            </a:r>
            <a:r>
              <a:rPr lang="en-US" sz="1800" dirty="0" err="1">
                <a:solidFill>
                  <a:schemeClr val="accent6"/>
                </a:solidFill>
              </a:rPr>
              <a:t>dostarczyła</a:t>
            </a:r>
            <a:r>
              <a:rPr lang="en-US" sz="1800" dirty="0">
                <a:solidFill>
                  <a:schemeClr val="accent6"/>
                </a:solidFill>
              </a:rPr>
              <a:t> do IBM. </a:t>
            </a:r>
            <a:r>
              <a:rPr lang="en-US" sz="1800" dirty="0" err="1">
                <a:solidFill>
                  <a:schemeClr val="accent6"/>
                </a:solidFill>
              </a:rPr>
              <a:t>Umowa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licencyjna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zawarta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przez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przedsiębiorstwa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dawała</a:t>
            </a:r>
            <a:r>
              <a:rPr lang="en-US" sz="1800" dirty="0">
                <a:solidFill>
                  <a:schemeClr val="accent6"/>
                </a:solidFill>
              </a:rPr>
              <a:t> IBM </a:t>
            </a:r>
            <a:r>
              <a:rPr lang="en-US" sz="1800" dirty="0" err="1">
                <a:solidFill>
                  <a:schemeClr val="accent6"/>
                </a:solidFill>
              </a:rPr>
              <a:t>prawo</a:t>
            </a:r>
            <a:r>
              <a:rPr lang="en-US" sz="1800" dirty="0">
                <a:solidFill>
                  <a:schemeClr val="accent6"/>
                </a:solidFill>
              </a:rPr>
              <a:t> do </a:t>
            </a:r>
            <a:r>
              <a:rPr lang="en-US" sz="1800" dirty="0" err="1">
                <a:solidFill>
                  <a:schemeClr val="accent6"/>
                </a:solidFill>
              </a:rPr>
              <a:t>sprzedaży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i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rozwijania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systemu</a:t>
            </a:r>
            <a:r>
              <a:rPr lang="en-US" sz="1800" dirty="0">
                <a:solidFill>
                  <a:schemeClr val="accent1"/>
                </a:solidFill>
              </a:rPr>
              <a:t> pod </a:t>
            </a:r>
            <a:r>
              <a:rPr lang="en-US" sz="1800" dirty="0" err="1">
                <a:solidFill>
                  <a:schemeClr val="accent1"/>
                </a:solidFill>
              </a:rPr>
              <a:t>nazwą</a:t>
            </a:r>
            <a:r>
              <a:rPr lang="en-US" sz="1800" dirty="0">
                <a:solidFill>
                  <a:schemeClr val="accent1"/>
                </a:solidFill>
              </a:rPr>
              <a:t> </a:t>
            </a:r>
            <a:r>
              <a:rPr lang="en-US" sz="1800" dirty="0">
                <a:solidFill>
                  <a:schemeClr val="accent1"/>
                </a:solidFill>
                <a:hlinkClick r:id="rId2"/>
              </a:rPr>
              <a:t>PC-DOS</a:t>
            </a:r>
            <a:r>
              <a:rPr lang="en-US" sz="1800" baseline="30000" dirty="0">
                <a:solidFill>
                  <a:schemeClr val="accent1"/>
                </a:solidFill>
              </a:rPr>
              <a:t>[</a:t>
            </a:r>
            <a:r>
              <a:rPr lang="en-US" sz="1800" dirty="0">
                <a:solidFill>
                  <a:schemeClr val="accent1"/>
                </a:solidFill>
              </a:rPr>
              <a:t>. Gates </a:t>
            </a:r>
            <a:r>
              <a:rPr lang="en-US" sz="1800" dirty="0" err="1">
                <a:solidFill>
                  <a:schemeClr val="accent1"/>
                </a:solidFill>
              </a:rPr>
              <a:t>nalegał</a:t>
            </a:r>
            <a:r>
              <a:rPr lang="en-US" sz="1800" dirty="0">
                <a:solidFill>
                  <a:schemeClr val="accent1"/>
                </a:solidFill>
              </a:rPr>
              <a:t>, by </a:t>
            </a:r>
            <a:r>
              <a:rPr lang="en-US" sz="1800" dirty="0" err="1">
                <a:solidFill>
                  <a:schemeClr val="accent1"/>
                </a:solidFill>
              </a:rPr>
              <a:t>umowa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pozostawiała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przy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Microsofcie</a:t>
            </a:r>
            <a:r>
              <a:rPr lang="en-US" sz="1800" dirty="0">
                <a:solidFill>
                  <a:schemeClr val="accent1"/>
                </a:solidFill>
              </a:rPr>
              <a:t> </a:t>
            </a:r>
            <a:r>
              <a:rPr lang="en-US" sz="1800" dirty="0" err="1">
                <a:solidFill>
                  <a:schemeClr val="accent1"/>
                </a:solidFill>
                <a:hlinkClick r:id="rId3"/>
              </a:rPr>
              <a:t>prawa</a:t>
            </a:r>
            <a:r>
              <a:rPr lang="en-US" sz="1800" dirty="0">
                <a:solidFill>
                  <a:schemeClr val="accent1"/>
                </a:solidFill>
                <a:hlinkClick r:id="rId3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hlinkClick r:id="rId3"/>
              </a:rPr>
              <a:t>majątkowe</a:t>
            </a:r>
            <a:r>
              <a:rPr lang="en-US" sz="1800" dirty="0">
                <a:solidFill>
                  <a:schemeClr val="accent1"/>
                </a:solidFill>
              </a:rPr>
              <a:t> do </a:t>
            </a:r>
            <a:r>
              <a:rPr lang="en-US" sz="1800" dirty="0" err="1">
                <a:solidFill>
                  <a:schemeClr val="accent1"/>
                </a:solidFill>
              </a:rPr>
              <a:t>systemu</a:t>
            </a:r>
            <a:r>
              <a:rPr lang="en-US" sz="1800" dirty="0">
                <a:solidFill>
                  <a:schemeClr val="accent1"/>
                </a:solidFill>
              </a:rPr>
              <a:t> MS-DOS, </a:t>
            </a:r>
            <a:r>
              <a:rPr lang="en-US" sz="1800" dirty="0" err="1">
                <a:solidFill>
                  <a:schemeClr val="accent1"/>
                </a:solidFill>
              </a:rPr>
              <a:t>ponieważ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sądził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że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inni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producenci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sprzętu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komputerowego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będą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kopiować</a:t>
            </a:r>
            <a:r>
              <a:rPr lang="en-US" sz="1800" dirty="0">
                <a:solidFill>
                  <a:schemeClr val="accent1"/>
                </a:solidFill>
              </a:rPr>
              <a:t> system IBM-</a:t>
            </a:r>
            <a:r>
              <a:rPr lang="en-US" sz="1800" dirty="0" err="1">
                <a:solidFill>
                  <a:schemeClr val="accent1"/>
                </a:solidFill>
              </a:rPr>
              <a:t>a.Tak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się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stało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sprzedaż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MS-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DOSu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sprawiła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że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Microsoft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stał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się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jednym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z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głównych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graczy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w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tym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sektorze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75000"/>
                  </a:schemeClr>
                </a:solidFill>
              </a:rPr>
              <a:t>rynku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  <a:p>
            <a:endParaRPr lang="pl-PL" dirty="0"/>
          </a:p>
        </p:txBody>
      </p:sp>
      <p:pic>
        <p:nvPicPr>
          <p:cNvPr id="7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CBCE1C82-A970-DE1C-1DBE-F002E9FBA5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4"/>
          <a:srcRect l="18146" r="18146"/>
          <a:stretch/>
        </p:blipFill>
        <p:spPr>
          <a:xfrm>
            <a:off x="0" y="1984375"/>
            <a:ext cx="6172200" cy="4873625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6BE9B0-B8AF-3E6A-37A1-95FFC151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Nagrody i uznanie</a:t>
            </a:r>
          </a:p>
          <a:p>
            <a:endParaRPr lang="pl-PL" dirty="0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93DB43-BC16-E91C-76E5-BE6DF25D9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D9257F-807D-7156-3560-EE57D4932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900" y="2057400"/>
            <a:ext cx="3066753" cy="305899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ea typeface="+mn-lt"/>
                <a:cs typeface="+mn-lt"/>
              </a:rPr>
              <a:t>Według tygodnika </a:t>
            </a:r>
            <a:r>
              <a:rPr lang="pl-PL" i="1" dirty="0">
                <a:ea typeface="+mn-lt"/>
                <a:cs typeface="+mn-lt"/>
              </a:rPr>
              <a:t>Time</a:t>
            </a:r>
            <a:r>
              <a:rPr lang="pl-PL" dirty="0">
                <a:ea typeface="+mn-lt"/>
                <a:cs typeface="+mn-lt"/>
              </a:rPr>
              <a:t> Gates należy do 100 ludzi, którzy najbardziej wpłynęli na losy świata w XX wieku oraz jednym z 100 najbardziej wpływowych ludzi w latach 2004, 2005 i 2006. </a:t>
            </a:r>
            <a:r>
              <a:rPr lang="pl-PL" i="1" dirty="0">
                <a:ea typeface="+mn-lt"/>
                <a:cs typeface="+mn-lt"/>
              </a:rPr>
              <a:t>Time</a:t>
            </a:r>
            <a:r>
              <a:rPr lang="pl-PL" dirty="0">
                <a:ea typeface="+mn-lt"/>
                <a:cs typeface="+mn-lt"/>
              </a:rPr>
              <a:t> uznał także wspólnie Gatesa, jego żonę Melindę i wokalistę grupy U2 Bono za Ludzi Roku 2005 w uznaniu ich działalności humanitarnej (określając ich mianem „Miłosiernych Samarytan”) . Gates znalazł się także na 8. pozycji na liście „bohaterów naszych czasów” stworzonej w 2006 przez tygodnik </a:t>
            </a:r>
            <a:r>
              <a:rPr lang="pl-PL" i="1" dirty="0">
                <a:ea typeface="+mn-lt"/>
                <a:cs typeface="+mn-lt"/>
              </a:rPr>
              <a:t>New Statesman</a:t>
            </a:r>
            <a:endParaRPr lang="pl-PL" baseline="30000" dirty="0">
              <a:cs typeface="Calibri"/>
            </a:endParaRPr>
          </a:p>
        </p:txBody>
      </p:sp>
      <p:pic>
        <p:nvPicPr>
          <p:cNvPr id="7" name="Obraz 7" descr="Obraz zawierający tekst, osoba, mężczyzna, noszenie&#10;&#10;Opis wygenerowany automatycznie">
            <a:extLst>
              <a:ext uri="{FF2B5EF4-FFF2-40B4-BE49-F238E27FC236}">
                <a16:creationId xmlns:a16="http://schemas.microsoft.com/office/drawing/2014/main" id="{3D160E98-DA26-7294-C7B1-2BFF599A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561" y="1794522"/>
            <a:ext cx="4464285" cy="290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85989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02CC6D-62F7-7033-B777-56A943DD0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i="1" dirty="0"/>
              <a:t>Filmy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CDF2D2A3-F6F0-ECCB-370F-9B9E6E2202A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422" r="8834" b="-1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17AE14A-34C0-0775-8ED5-5C5A58688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158" y="2279018"/>
            <a:ext cx="5259714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W </a:t>
            </a:r>
            <a:r>
              <a:rPr lang="en-US" sz="1100" dirty="0" err="1"/>
              <a:t>fabularyzowanym</a:t>
            </a:r>
            <a:r>
              <a:rPr lang="en-US" sz="1100" dirty="0"/>
              <a:t> </a:t>
            </a:r>
            <a:r>
              <a:rPr lang="en-US" sz="1100" dirty="0" err="1"/>
              <a:t>dokumencie</a:t>
            </a:r>
            <a:r>
              <a:rPr lang="en-US" sz="1100" dirty="0"/>
              <a:t> z 1999 </a:t>
            </a:r>
            <a:r>
              <a:rPr lang="en-US" sz="1100" i="1" dirty="0" err="1"/>
              <a:t>Piraci</a:t>
            </a:r>
            <a:r>
              <a:rPr lang="en-US" sz="1100" i="1" dirty="0"/>
              <a:t> z </a:t>
            </a:r>
            <a:r>
              <a:rPr lang="en-US" sz="1100" i="1" dirty="0" err="1"/>
              <a:t>Krzemowej</a:t>
            </a:r>
            <a:r>
              <a:rPr lang="en-US" sz="1100" i="1" dirty="0"/>
              <a:t> </a:t>
            </a:r>
            <a:r>
              <a:rPr lang="en-US" sz="1100" i="1" dirty="0" err="1"/>
              <a:t>Doliny</a:t>
            </a:r>
            <a:r>
              <a:rPr lang="en-US" sz="1100" dirty="0"/>
              <a:t> Bill Gates jest </a:t>
            </a:r>
            <a:r>
              <a:rPr lang="en-US" sz="1100" dirty="0" err="1"/>
              <a:t>jednym</a:t>
            </a:r>
            <a:r>
              <a:rPr lang="en-US" sz="1100" dirty="0"/>
              <a:t> z </a:t>
            </a:r>
            <a:r>
              <a:rPr lang="en-US" sz="1100" dirty="0" err="1"/>
              <a:t>głównych</a:t>
            </a:r>
            <a:r>
              <a:rPr lang="en-US" sz="1100" dirty="0"/>
              <a:t> </a:t>
            </a:r>
            <a:r>
              <a:rPr lang="en-US" sz="1100" dirty="0" err="1"/>
              <a:t>bohaterów</a:t>
            </a:r>
            <a:r>
              <a:rPr lang="en-US" sz="1100" dirty="0"/>
              <a:t>. </a:t>
            </a:r>
            <a:r>
              <a:rPr lang="en-US" sz="1100" dirty="0" err="1"/>
              <a:t>Jego</a:t>
            </a:r>
            <a:r>
              <a:rPr lang="en-US" sz="1100" dirty="0"/>
              <a:t> </a:t>
            </a:r>
            <a:r>
              <a:rPr lang="en-US" sz="1100" dirty="0" err="1"/>
              <a:t>rolę</a:t>
            </a:r>
            <a:r>
              <a:rPr lang="en-US" sz="1100" dirty="0"/>
              <a:t> </a:t>
            </a:r>
            <a:r>
              <a:rPr lang="en-US" sz="1100" dirty="0" err="1"/>
              <a:t>odtwarza</a:t>
            </a:r>
            <a:r>
              <a:rPr lang="en-US" sz="1100" dirty="0"/>
              <a:t> Anthony Michael Hall.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W </a:t>
            </a:r>
            <a:r>
              <a:rPr lang="en-US" sz="1100" dirty="0" err="1"/>
              <a:t>thrillerze</a:t>
            </a:r>
            <a:r>
              <a:rPr lang="en-US" sz="1100" dirty="0"/>
              <a:t> </a:t>
            </a:r>
            <a:r>
              <a:rPr lang="en-US" sz="1100" i="1" dirty="0"/>
              <a:t>konspiracja.com</a:t>
            </a:r>
            <a:r>
              <a:rPr lang="en-US" sz="1100" dirty="0"/>
              <a:t> z 2001 </a:t>
            </a:r>
            <a:r>
              <a:rPr lang="en-US" sz="1100" dirty="0" err="1"/>
              <a:t>występuje</a:t>
            </a:r>
            <a:r>
              <a:rPr lang="en-US" sz="1100" dirty="0"/>
              <a:t> </a:t>
            </a:r>
            <a:r>
              <a:rPr lang="en-US" sz="1100" dirty="0" err="1"/>
              <a:t>bohater</a:t>
            </a:r>
            <a:r>
              <a:rPr lang="en-US" sz="1100" dirty="0"/>
              <a:t> </a:t>
            </a:r>
            <a:r>
              <a:rPr lang="en-US" sz="1100" dirty="0" err="1"/>
              <a:t>oparty</a:t>
            </a:r>
            <a:r>
              <a:rPr lang="en-US" sz="1100" dirty="0"/>
              <a:t> </a:t>
            </a:r>
            <a:r>
              <a:rPr lang="en-US" sz="1100" dirty="0" err="1"/>
              <a:t>na</a:t>
            </a:r>
            <a:r>
              <a:rPr lang="en-US" sz="1100" dirty="0"/>
              <a:t> </a:t>
            </a:r>
            <a:r>
              <a:rPr lang="en-US" sz="1100" dirty="0" err="1"/>
              <a:t>postaci</a:t>
            </a:r>
            <a:r>
              <a:rPr lang="en-US" sz="1100" dirty="0"/>
              <a:t> </a:t>
            </a:r>
            <a:r>
              <a:rPr lang="en-US" sz="1100" dirty="0" err="1"/>
              <a:t>Billa</a:t>
            </a:r>
            <a:r>
              <a:rPr lang="en-US" sz="1100" dirty="0"/>
              <a:t> </a:t>
            </a:r>
            <a:r>
              <a:rPr lang="en-US" sz="1100" dirty="0" err="1"/>
              <a:t>Gatesa</a:t>
            </a:r>
            <a:r>
              <a:rPr lang="en-US" sz="1100" dirty="0"/>
              <a:t>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W </a:t>
            </a:r>
            <a:r>
              <a:rPr lang="en-US" sz="1100" dirty="0" err="1"/>
              <a:t>animowanej</a:t>
            </a:r>
            <a:r>
              <a:rPr lang="en-US" sz="1100" dirty="0"/>
              <a:t> </a:t>
            </a:r>
            <a:r>
              <a:rPr lang="en-US" sz="1100" dirty="0" err="1"/>
              <a:t>komedii</a:t>
            </a:r>
            <a:r>
              <a:rPr lang="en-US" sz="1100" dirty="0"/>
              <a:t> </a:t>
            </a:r>
            <a:r>
              <a:rPr lang="en-US" sz="1100" i="1" dirty="0"/>
              <a:t>South Park: Bigger, Longer, Uncut</a:t>
            </a:r>
            <a:r>
              <a:rPr lang="en-US" sz="1100" dirty="0"/>
              <a:t> Bill Gates </a:t>
            </a:r>
            <a:r>
              <a:rPr lang="en-US" sz="1100" dirty="0" err="1"/>
              <a:t>zostaje</a:t>
            </a:r>
            <a:r>
              <a:rPr lang="en-US" sz="1100" dirty="0"/>
              <a:t> </a:t>
            </a:r>
            <a:r>
              <a:rPr lang="en-US" sz="1100" dirty="0" err="1"/>
              <a:t>zastrzelony</a:t>
            </a:r>
            <a:r>
              <a:rPr lang="en-US" sz="1100" dirty="0"/>
              <a:t> </a:t>
            </a:r>
            <a:r>
              <a:rPr lang="en-US" sz="1100" dirty="0" err="1"/>
              <a:t>przez</a:t>
            </a:r>
            <a:r>
              <a:rPr lang="en-US" sz="1100" dirty="0"/>
              <a:t> </a:t>
            </a:r>
            <a:r>
              <a:rPr lang="en-US" sz="1100" dirty="0" err="1"/>
              <a:t>generała</a:t>
            </a:r>
            <a:r>
              <a:rPr lang="en-US" sz="1100" dirty="0"/>
              <a:t> po </a:t>
            </a:r>
            <a:r>
              <a:rPr lang="en-US" sz="1100" dirty="0" err="1"/>
              <a:t>tym</a:t>
            </a:r>
            <a:r>
              <a:rPr lang="en-US" sz="1100" dirty="0"/>
              <a:t>, </a:t>
            </a:r>
            <a:r>
              <a:rPr lang="en-US" sz="1100" dirty="0" err="1"/>
              <a:t>jak</a:t>
            </a:r>
            <a:r>
              <a:rPr lang="en-US" sz="1100" dirty="0"/>
              <a:t> </a:t>
            </a:r>
            <a:r>
              <a:rPr lang="en-US" sz="1100" dirty="0" err="1"/>
              <a:t>podczas</a:t>
            </a:r>
            <a:r>
              <a:rPr lang="en-US" sz="1100" dirty="0"/>
              <a:t> </a:t>
            </a:r>
            <a:r>
              <a:rPr lang="en-US" sz="1100" dirty="0" err="1"/>
              <a:t>prezentacji</a:t>
            </a:r>
            <a:r>
              <a:rPr lang="en-US" sz="1100" dirty="0"/>
              <a:t> </a:t>
            </a:r>
            <a:r>
              <a:rPr lang="en-US" sz="1100" dirty="0" err="1"/>
              <a:t>ataku</a:t>
            </a:r>
            <a:r>
              <a:rPr lang="en-US" sz="1100" dirty="0"/>
              <a:t> </a:t>
            </a:r>
            <a:r>
              <a:rPr lang="en-US" sz="1100" dirty="0" err="1"/>
              <a:t>na</a:t>
            </a:r>
            <a:r>
              <a:rPr lang="en-US" sz="1100" dirty="0"/>
              <a:t> </a:t>
            </a:r>
            <a:r>
              <a:rPr lang="en-US" sz="1100" dirty="0" err="1"/>
              <a:t>Kanadę</a:t>
            </a:r>
            <a:r>
              <a:rPr lang="en-US" sz="1100" dirty="0"/>
              <a:t> system </a:t>
            </a:r>
            <a:r>
              <a:rPr lang="en-US" sz="1100" dirty="0" err="1"/>
              <a:t>operacyjny</a:t>
            </a:r>
            <a:r>
              <a:rPr lang="en-US" sz="1100" dirty="0"/>
              <a:t> (Windows 98) </a:t>
            </a:r>
            <a:r>
              <a:rPr lang="en-US" sz="1100" dirty="0" err="1"/>
              <a:t>się</a:t>
            </a:r>
            <a:r>
              <a:rPr lang="en-US" sz="1100" dirty="0"/>
              <a:t> </a:t>
            </a:r>
            <a:r>
              <a:rPr lang="en-US" sz="1100" dirty="0" err="1"/>
              <a:t>zawiesza</a:t>
            </a:r>
            <a:r>
              <a:rPr lang="en-US" sz="1100" dirty="0"/>
              <a:t>. Z </a:t>
            </a:r>
            <a:r>
              <a:rPr lang="en-US" sz="1100" dirty="0" err="1"/>
              <a:t>kolei</a:t>
            </a:r>
            <a:r>
              <a:rPr lang="en-US" sz="1100" dirty="0"/>
              <a:t> w </a:t>
            </a:r>
            <a:r>
              <a:rPr lang="en-US" sz="1100" dirty="0" err="1"/>
              <a:t>odcinku</a:t>
            </a:r>
            <a:r>
              <a:rPr lang="en-US" sz="1100" dirty="0"/>
              <a:t> </a:t>
            </a:r>
            <a:r>
              <a:rPr lang="en-US" sz="1100" dirty="0" err="1"/>
              <a:t>zatytułowanym</a:t>
            </a:r>
            <a:r>
              <a:rPr lang="en-US" sz="1100" dirty="0"/>
              <a:t> </a:t>
            </a:r>
            <a:r>
              <a:rPr lang="en-US" sz="1100" i="1" dirty="0"/>
              <a:t>A Song of Ass and Fire</a:t>
            </a:r>
            <a:r>
              <a:rPr lang="en-US" sz="1100" dirty="0"/>
              <a:t> </a:t>
            </a:r>
            <a:r>
              <a:rPr lang="en-US" sz="1100" dirty="0" err="1"/>
              <a:t>przejmuje</a:t>
            </a:r>
            <a:r>
              <a:rPr lang="en-US" sz="1100" dirty="0"/>
              <a:t> on z </a:t>
            </a:r>
            <a:r>
              <a:rPr lang="en-US" sz="1100" dirty="0" err="1"/>
              <a:t>powrotem</a:t>
            </a:r>
            <a:r>
              <a:rPr lang="en-US" sz="1100" dirty="0"/>
              <a:t> </a:t>
            </a:r>
            <a:r>
              <a:rPr lang="en-US" sz="1100" dirty="0" err="1"/>
              <a:t>stanowisko</a:t>
            </a:r>
            <a:r>
              <a:rPr lang="en-US" sz="1100" dirty="0"/>
              <a:t> </a:t>
            </a:r>
            <a:r>
              <a:rPr lang="en-US" sz="1100" dirty="0" err="1"/>
              <a:t>prezesa</a:t>
            </a:r>
            <a:r>
              <a:rPr lang="en-US" sz="1100" dirty="0"/>
              <a:t> </a:t>
            </a:r>
            <a:r>
              <a:rPr lang="en-US" sz="1100" dirty="0" err="1"/>
              <a:t>Microsoftu</a:t>
            </a:r>
            <a:r>
              <a:rPr lang="en-US" sz="1100" dirty="0"/>
              <a:t>, </a:t>
            </a:r>
            <a:r>
              <a:rPr lang="en-US" sz="1100" dirty="0" err="1"/>
              <a:t>zabijając</a:t>
            </a:r>
            <a:r>
              <a:rPr lang="en-US" sz="1100" dirty="0"/>
              <a:t> Steve’a Ballmera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W </a:t>
            </a:r>
            <a:r>
              <a:rPr lang="en-US" sz="1100" dirty="0" err="1"/>
              <a:t>parodii</a:t>
            </a:r>
            <a:r>
              <a:rPr lang="en-US" sz="1100" dirty="0"/>
              <a:t> </a:t>
            </a:r>
            <a:r>
              <a:rPr lang="en-US" sz="1100" i="1" dirty="0"/>
              <a:t>The Onion Movie</a:t>
            </a:r>
            <a:r>
              <a:rPr lang="en-US" sz="1100" dirty="0"/>
              <a:t> (pol. </a:t>
            </a:r>
            <a:r>
              <a:rPr lang="en-US" sz="1100" i="1" dirty="0" err="1"/>
              <a:t>Wiadomości</a:t>
            </a:r>
            <a:r>
              <a:rPr lang="en-US" sz="1100" i="1" dirty="0"/>
              <a:t> Bez </a:t>
            </a:r>
            <a:r>
              <a:rPr lang="en-US" sz="1100" i="1" dirty="0" err="1"/>
              <a:t>Cenzury</a:t>
            </a:r>
            <a:r>
              <a:rPr lang="en-US" sz="1100" dirty="0"/>
              <a:t>) </a:t>
            </a:r>
            <a:r>
              <a:rPr lang="en-US" sz="1100" dirty="0" err="1"/>
              <a:t>gra</a:t>
            </a:r>
            <a:r>
              <a:rPr lang="en-US" sz="1100" dirty="0"/>
              <a:t> go Michael Delaney, </a:t>
            </a:r>
            <a:r>
              <a:rPr lang="en-US" sz="1100" dirty="0" err="1"/>
              <a:t>aktor</a:t>
            </a:r>
            <a:r>
              <a:rPr lang="en-US" sz="1100" dirty="0"/>
              <a:t> </a:t>
            </a:r>
            <a:r>
              <a:rPr lang="en-US" sz="1100" dirty="0" err="1"/>
              <a:t>nie</a:t>
            </a:r>
            <a:r>
              <a:rPr lang="en-US" sz="1100" dirty="0"/>
              <a:t> </a:t>
            </a:r>
            <a:r>
              <a:rPr lang="en-US" sz="1100" dirty="0" err="1"/>
              <a:t>odgrywa</a:t>
            </a:r>
            <a:r>
              <a:rPr lang="en-US" sz="1100" dirty="0"/>
              <a:t> </a:t>
            </a:r>
            <a:r>
              <a:rPr lang="en-US" sz="1100" dirty="0" err="1"/>
              <a:t>roli</a:t>
            </a:r>
            <a:r>
              <a:rPr lang="en-US" sz="1100" dirty="0"/>
              <a:t> </a:t>
            </a:r>
            <a:r>
              <a:rPr lang="en-US" sz="1100" dirty="0" err="1"/>
              <a:t>Billa</a:t>
            </a:r>
            <a:r>
              <a:rPr lang="en-US" sz="1100" dirty="0"/>
              <a:t> </a:t>
            </a:r>
            <a:r>
              <a:rPr lang="en-US" sz="1100" dirty="0" err="1"/>
              <a:t>Gatesa</a:t>
            </a:r>
            <a:r>
              <a:rPr lang="en-US" sz="1100" dirty="0"/>
              <a:t>, ale </a:t>
            </a:r>
            <a:r>
              <a:rPr lang="en-US" sz="1100" dirty="0" err="1"/>
              <a:t>Gilla</a:t>
            </a:r>
            <a:r>
              <a:rPr lang="en-US" sz="1100" dirty="0"/>
              <a:t> </a:t>
            </a:r>
            <a:r>
              <a:rPr lang="en-US" sz="1100" dirty="0" err="1"/>
              <a:t>Batesa</a:t>
            </a:r>
            <a:r>
              <a:rPr lang="en-US" sz="1100" dirty="0"/>
              <a:t>. W </a:t>
            </a:r>
            <a:r>
              <a:rPr lang="en-US" sz="1100" dirty="0" err="1"/>
              <a:t>jednej</a:t>
            </a:r>
            <a:r>
              <a:rPr lang="en-US" sz="1100" dirty="0"/>
              <a:t> z </a:t>
            </a:r>
            <a:r>
              <a:rPr lang="en-US" sz="1100" dirty="0" err="1"/>
              <a:t>części</a:t>
            </a:r>
            <a:r>
              <a:rPr lang="en-US" sz="1100" dirty="0"/>
              <a:t> </a:t>
            </a:r>
            <a:r>
              <a:rPr lang="en-US" sz="1100" dirty="0" err="1"/>
              <a:t>filmu</a:t>
            </a:r>
            <a:r>
              <a:rPr lang="en-US" sz="1100" dirty="0"/>
              <a:t> </a:t>
            </a:r>
            <a:r>
              <a:rPr lang="en-US" sz="1100" dirty="0" err="1"/>
              <a:t>parodiowana</a:t>
            </a:r>
            <a:r>
              <a:rPr lang="en-US" sz="1100" dirty="0"/>
              <a:t> jest </a:t>
            </a:r>
            <a:r>
              <a:rPr lang="en-US" sz="1100" dirty="0" err="1"/>
              <a:t>szybkość</a:t>
            </a:r>
            <a:r>
              <a:rPr lang="en-US" sz="1100" dirty="0"/>
              <a:t> z </a:t>
            </a:r>
            <a:r>
              <a:rPr lang="en-US" sz="1100" dirty="0" err="1"/>
              <a:t>jaką</a:t>
            </a:r>
            <a:r>
              <a:rPr lang="en-US" sz="1100" dirty="0"/>
              <a:t> </a:t>
            </a:r>
            <a:r>
              <a:rPr lang="en-US" sz="1100" dirty="0" err="1"/>
              <a:t>wchodzą</a:t>
            </a:r>
            <a:r>
              <a:rPr lang="en-US" sz="1100" dirty="0"/>
              <a:t> </a:t>
            </a:r>
            <a:r>
              <a:rPr lang="en-US" sz="1100" dirty="0" err="1"/>
              <a:t>na</a:t>
            </a:r>
            <a:r>
              <a:rPr lang="en-US" sz="1100" dirty="0"/>
              <a:t> </a:t>
            </a:r>
            <a:r>
              <a:rPr lang="en-US" sz="1100" dirty="0" err="1"/>
              <a:t>rynek</a:t>
            </a:r>
            <a:r>
              <a:rPr lang="en-US" sz="1100" dirty="0"/>
              <a:t> </a:t>
            </a:r>
            <a:r>
              <a:rPr lang="en-US" sz="1100" dirty="0" err="1"/>
              <a:t>kolejne</a:t>
            </a:r>
            <a:r>
              <a:rPr lang="en-US" sz="1100" dirty="0"/>
              <a:t> </a:t>
            </a:r>
            <a:r>
              <a:rPr lang="en-US" sz="1100" dirty="0" err="1"/>
              <a:t>wersje</a:t>
            </a:r>
            <a:r>
              <a:rPr lang="en-US" sz="1100" dirty="0"/>
              <a:t> </a:t>
            </a:r>
            <a:r>
              <a:rPr lang="en-US" sz="1100" dirty="0" err="1"/>
              <a:t>komputera</a:t>
            </a:r>
            <a:r>
              <a:rPr lang="en-US" sz="1100" dirty="0"/>
              <a:t> (Bates 1, 2, 3, 4, 5, 6, 7, 8). W </a:t>
            </a:r>
            <a:r>
              <a:rPr lang="en-US" sz="1100" dirty="0" err="1"/>
              <a:t>końcu</a:t>
            </a:r>
            <a:r>
              <a:rPr lang="en-US" sz="1100" dirty="0"/>
              <a:t> Gill Bates </a:t>
            </a:r>
            <a:r>
              <a:rPr lang="en-US" sz="1100" dirty="0" err="1"/>
              <a:t>zostaje</a:t>
            </a:r>
            <a:r>
              <a:rPr lang="en-US" sz="1100" dirty="0"/>
              <a:t> </a:t>
            </a:r>
            <a:r>
              <a:rPr lang="en-US" sz="1100" dirty="0" err="1"/>
              <a:t>zabity</a:t>
            </a:r>
            <a:r>
              <a:rPr lang="en-US" sz="1100" dirty="0"/>
              <a:t> </a:t>
            </a:r>
            <a:r>
              <a:rPr lang="en-US" sz="1100" dirty="0" err="1"/>
              <a:t>siekierą</a:t>
            </a:r>
            <a:r>
              <a:rPr lang="en-US" sz="1100" dirty="0"/>
              <a:t> </a:t>
            </a:r>
            <a:r>
              <a:rPr lang="en-US" sz="1100" dirty="0" err="1"/>
              <a:t>przez</a:t>
            </a:r>
            <a:r>
              <a:rPr lang="en-US" sz="1100" dirty="0"/>
              <a:t> </a:t>
            </a:r>
            <a:r>
              <a:rPr lang="en-US" sz="1100" dirty="0" err="1"/>
              <a:t>człowieka</a:t>
            </a:r>
            <a:r>
              <a:rPr lang="en-US" sz="1100" dirty="0"/>
              <a:t>, </a:t>
            </a:r>
            <a:r>
              <a:rPr lang="en-US" sz="1100" dirty="0" err="1"/>
              <a:t>który</a:t>
            </a:r>
            <a:r>
              <a:rPr lang="en-US" sz="1100" dirty="0"/>
              <a:t> </a:t>
            </a:r>
            <a:r>
              <a:rPr lang="en-US" sz="1100" dirty="0" err="1"/>
              <a:t>kilka</a:t>
            </a:r>
            <a:r>
              <a:rPr lang="en-US" sz="1100" dirty="0"/>
              <a:t> </a:t>
            </a:r>
            <a:r>
              <a:rPr lang="en-US" sz="1100" dirty="0" err="1"/>
              <a:t>razy</a:t>
            </a:r>
            <a:r>
              <a:rPr lang="en-US" sz="1100" dirty="0"/>
              <a:t> </a:t>
            </a:r>
            <a:r>
              <a:rPr lang="en-US" sz="1100" dirty="0" err="1"/>
              <a:t>kupował</a:t>
            </a:r>
            <a:r>
              <a:rPr lang="en-US" sz="1100" dirty="0"/>
              <a:t> </a:t>
            </a:r>
            <a:r>
              <a:rPr lang="en-US" sz="1100" dirty="0" err="1"/>
              <a:t>kolejne</a:t>
            </a:r>
            <a:r>
              <a:rPr lang="en-US" sz="1100" dirty="0"/>
              <a:t> </a:t>
            </a:r>
            <a:r>
              <a:rPr lang="en-US" sz="1100" dirty="0" err="1"/>
              <a:t>wersje</a:t>
            </a:r>
            <a:r>
              <a:rPr lang="en-US" sz="1100" dirty="0"/>
              <a:t> PC.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W </a:t>
            </a:r>
            <a:r>
              <a:rPr lang="en-US" sz="1100" dirty="0" err="1"/>
              <a:t>serialu</a:t>
            </a:r>
            <a:r>
              <a:rPr lang="en-US" sz="1100" dirty="0"/>
              <a:t> </a:t>
            </a:r>
            <a:r>
              <a:rPr lang="en-US" sz="1100" i="1" dirty="0"/>
              <a:t>Simpsonowie</a:t>
            </a:r>
            <a:r>
              <a:rPr lang="en-US" sz="1100" dirty="0"/>
              <a:t> Bill Gates </a:t>
            </a:r>
            <a:r>
              <a:rPr lang="en-US" sz="1100" dirty="0" err="1"/>
              <a:t>występował</a:t>
            </a:r>
            <a:r>
              <a:rPr lang="en-US" sz="1100" dirty="0"/>
              <a:t> </a:t>
            </a:r>
            <a:r>
              <a:rPr lang="en-US" sz="1100" dirty="0" err="1"/>
              <a:t>gościnnie</a:t>
            </a:r>
            <a:r>
              <a:rPr lang="en-US" sz="1100" dirty="0"/>
              <a:t> w </a:t>
            </a:r>
            <a:r>
              <a:rPr lang="en-US" sz="1100" dirty="0" err="1"/>
              <a:t>odcinku</a:t>
            </a:r>
            <a:r>
              <a:rPr lang="en-US" sz="1100" dirty="0"/>
              <a:t> „Das Bus” w </a:t>
            </a:r>
            <a:r>
              <a:rPr lang="en-US" sz="1100" dirty="0" err="1"/>
              <a:t>którym</a:t>
            </a:r>
            <a:r>
              <a:rPr lang="en-US" sz="1100" dirty="0"/>
              <a:t> </a:t>
            </a:r>
            <a:r>
              <a:rPr lang="en-US" sz="1100" dirty="0" err="1"/>
              <a:t>chciał</a:t>
            </a:r>
            <a:r>
              <a:rPr lang="en-US" sz="1100" dirty="0"/>
              <a:t> </a:t>
            </a:r>
            <a:r>
              <a:rPr lang="en-US" sz="1100" dirty="0" err="1"/>
              <a:t>kupić</a:t>
            </a:r>
            <a:r>
              <a:rPr lang="en-US" sz="1100" dirty="0"/>
              <a:t> </a:t>
            </a:r>
            <a:r>
              <a:rPr lang="en-US" sz="1100" dirty="0" err="1"/>
              <a:t>firmę</a:t>
            </a:r>
            <a:r>
              <a:rPr lang="en-US" sz="1100" dirty="0"/>
              <a:t> </a:t>
            </a:r>
            <a:r>
              <a:rPr lang="en-US" sz="1100" dirty="0" err="1"/>
              <a:t>Homera</a:t>
            </a:r>
            <a:r>
              <a:rPr lang="en-US" sz="1100" dirty="0"/>
              <a:t>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03770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1145</Words>
  <Application>Microsoft Office PowerPoint</Application>
  <PresentationFormat>Panoramiczny</PresentationFormat>
  <Paragraphs>36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Bill Gates</vt:lpstr>
      <vt:lpstr>Pełne imię to William „Bill” Henry Gates </vt:lpstr>
      <vt:lpstr>Ma 65 lat</vt:lpstr>
      <vt:lpstr>             Rodzina </vt:lpstr>
      <vt:lpstr>         Majątek</vt:lpstr>
      <vt:lpstr>Microsoft</vt:lpstr>
      <vt:lpstr>Microsoft  kontnuacja </vt:lpstr>
      <vt:lpstr>Nagrody i uznanie </vt:lpstr>
      <vt:lpstr>Filmy</vt:lpstr>
      <vt:lpstr>Strategia i zarządzanie </vt:lpstr>
      <vt:lpstr>Książki</vt:lpstr>
      <vt:lpstr> Filantropia </vt:lpstr>
      <vt:lpstr>Muzyka</vt:lpstr>
      <vt:lpstr>KONIEC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Jarosław Regulski</cp:lastModifiedBy>
  <cp:revision>279</cp:revision>
  <dcterms:created xsi:type="dcterms:W3CDTF">2022-12-13T19:16:42Z</dcterms:created>
  <dcterms:modified xsi:type="dcterms:W3CDTF">2022-12-19T17:41:54Z</dcterms:modified>
</cp:coreProperties>
</file>