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7" r:id="rId4"/>
    <p:sldId id="280" r:id="rId5"/>
    <p:sldId id="258" r:id="rId6"/>
    <p:sldId id="259" r:id="rId7"/>
    <p:sldId id="279" r:id="rId8"/>
    <p:sldId id="267" r:id="rId9"/>
    <p:sldId id="268" r:id="rId10"/>
    <p:sldId id="269" r:id="rId11"/>
    <p:sldId id="261" r:id="rId12"/>
    <p:sldId id="262" r:id="rId13"/>
    <p:sldId id="282" r:id="rId14"/>
    <p:sldId id="277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822E7-8BC3-77DF-4DA0-1B3046DFCD32}" v="2" dt="2022-12-15T20:47:39.774"/>
    <p1510:client id="{177AD5FE-EF85-E9C3-50F9-06DF53FF37FF}" v="1205" dt="2022-12-15T17:36:43.401"/>
    <p1510:client id="{1C0E45CD-7AA4-7BEC-6C46-E19C7DC9EA6D}" v="34" dt="2022-12-14T07:04:24.283"/>
    <p1510:client id="{1E21C752-64B5-B795-77F3-35A4A917F709}" v="214" dt="2022-12-15T19:23:05.668"/>
    <p1510:client id="{260980BF-9227-3785-DA47-67AE69CC4607}" v="4" dt="2022-12-19T17:25:10.400"/>
    <p1510:client id="{821BCF8A-D59C-03E8-A218-40215A452B3A}" v="558" dt="2022-12-15T20:34:12.164"/>
    <p1510:client id="{8F51D693-CFD8-D64D-9C31-5D163687BC34}" v="2" dt="2022-12-15T19:25:28.351"/>
    <p1510:client id="{97FEB960-4C78-4AEF-5368-645316274A95}" v="105" dt="2022-12-14T06:52:15.390"/>
    <p1510:client id="{FDC0D06D-D8FC-4CA5-8A80-2E1B129353A2}" v="57" dt="2022-12-14T06:34:47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CEA8A-5AF4-431F-A9F8-27FD2704FC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F37D217-8892-4466-8068-49E60A1355BD}">
      <dgm:prSet/>
      <dgm:spPr/>
      <dgm:t>
        <a:bodyPr/>
        <a:lstStyle/>
        <a:p>
          <a:r>
            <a:rPr lang="pl-PL">
              <a:latin typeface="Calibri"/>
              <a:cs typeface="Calibri"/>
            </a:rPr>
            <a:t>Amerykański informatyk</a:t>
          </a:r>
        </a:p>
      </dgm:t>
    </dgm:pt>
    <dgm:pt modelId="{769C2BEF-05CE-4825-8E5E-E2E1129ACACE}" type="parTrans" cxnId="{B5BAB2FD-15B9-4863-8D98-33E0B5BE0CAB}">
      <dgm:prSet/>
      <dgm:spPr/>
      <dgm:t>
        <a:bodyPr/>
        <a:lstStyle/>
        <a:p>
          <a:endParaRPr lang="en-US"/>
        </a:p>
      </dgm:t>
    </dgm:pt>
    <dgm:pt modelId="{5DBCEA51-4C26-41E0-9ECC-FCFDB3273AE3}" type="sibTrans" cxnId="{B5BAB2FD-15B9-4863-8D98-33E0B5BE0CAB}">
      <dgm:prSet/>
      <dgm:spPr/>
      <dgm:t>
        <a:bodyPr/>
        <a:lstStyle/>
        <a:p>
          <a:endParaRPr lang="en-US"/>
        </a:p>
      </dgm:t>
    </dgm:pt>
    <dgm:pt modelId="{CD2C4A47-D6B7-4DCC-982B-839D121E21FC}">
      <dgm:prSet/>
      <dgm:spPr/>
      <dgm:t>
        <a:bodyPr/>
        <a:lstStyle/>
        <a:p>
          <a:r>
            <a:rPr lang="pl-PL">
              <a:latin typeface="Calibri"/>
              <a:cs typeface="Calibri"/>
            </a:rPr>
            <a:t>Wybitny przedsiębiorca</a:t>
          </a:r>
        </a:p>
      </dgm:t>
    </dgm:pt>
    <dgm:pt modelId="{1E78FC57-635F-4683-A44D-CE956D0DAB22}" type="parTrans" cxnId="{D0EE085A-75EA-4F45-9954-174D68731ADF}">
      <dgm:prSet/>
      <dgm:spPr/>
      <dgm:t>
        <a:bodyPr/>
        <a:lstStyle/>
        <a:p>
          <a:endParaRPr lang="en-US"/>
        </a:p>
      </dgm:t>
    </dgm:pt>
    <dgm:pt modelId="{6B5EC16F-3527-4B63-91E3-A51DF629AF43}" type="sibTrans" cxnId="{D0EE085A-75EA-4F45-9954-174D68731ADF}">
      <dgm:prSet/>
      <dgm:spPr/>
      <dgm:t>
        <a:bodyPr/>
        <a:lstStyle/>
        <a:p>
          <a:endParaRPr lang="en-US"/>
        </a:p>
      </dgm:t>
    </dgm:pt>
    <dgm:pt modelId="{B930F219-FBE1-4154-9D80-92CF487115E1}">
      <dgm:prSet/>
      <dgm:spPr/>
      <dgm:t>
        <a:bodyPr/>
        <a:lstStyle/>
        <a:p>
          <a:r>
            <a:rPr lang="pl-PL">
              <a:latin typeface="Calibri"/>
              <a:cs typeface="Calibri"/>
            </a:rPr>
            <a:t>Filantrop</a:t>
          </a:r>
        </a:p>
      </dgm:t>
    </dgm:pt>
    <dgm:pt modelId="{22703DA7-1FD8-4D8C-825D-5EB0D62EA822}" type="parTrans" cxnId="{0D5A1100-A1A1-4D22-957D-899883CC19BA}">
      <dgm:prSet/>
      <dgm:spPr/>
      <dgm:t>
        <a:bodyPr/>
        <a:lstStyle/>
        <a:p>
          <a:endParaRPr lang="en-US"/>
        </a:p>
      </dgm:t>
    </dgm:pt>
    <dgm:pt modelId="{8C16997D-B016-4276-A227-62891A97227E}" type="sibTrans" cxnId="{0D5A1100-A1A1-4D22-957D-899883CC19BA}">
      <dgm:prSet/>
      <dgm:spPr/>
      <dgm:t>
        <a:bodyPr/>
        <a:lstStyle/>
        <a:p>
          <a:endParaRPr lang="en-US"/>
        </a:p>
      </dgm:t>
    </dgm:pt>
    <dgm:pt modelId="{FD536FB2-4362-4D07-B374-03FBB89F0D7C}">
      <dgm:prSet/>
      <dgm:spPr/>
      <dgm:t>
        <a:bodyPr/>
        <a:lstStyle/>
        <a:p>
          <a:r>
            <a:rPr lang="pl-PL">
              <a:latin typeface="Calibri"/>
              <a:cs typeface="Calibri"/>
            </a:rPr>
            <a:t>Główny twórca oprogramowań firmy Microsoft </a:t>
          </a:r>
        </a:p>
      </dgm:t>
    </dgm:pt>
    <dgm:pt modelId="{8F28FE2B-8005-4A62-9A62-36C0BA973C4D}" type="parTrans" cxnId="{323D2F50-DE68-45C0-B1AF-8EFADD170B64}">
      <dgm:prSet/>
      <dgm:spPr/>
      <dgm:t>
        <a:bodyPr/>
        <a:lstStyle/>
        <a:p>
          <a:endParaRPr lang="en-US"/>
        </a:p>
      </dgm:t>
    </dgm:pt>
    <dgm:pt modelId="{83BBDCB2-E95A-4734-B260-3A9B4E0A8AA8}" type="sibTrans" cxnId="{323D2F50-DE68-45C0-B1AF-8EFADD170B64}">
      <dgm:prSet/>
      <dgm:spPr/>
      <dgm:t>
        <a:bodyPr/>
        <a:lstStyle/>
        <a:p>
          <a:endParaRPr lang="en-US"/>
        </a:p>
      </dgm:t>
    </dgm:pt>
    <dgm:pt modelId="{38460B54-7BB0-4106-9144-99376F00D489}" type="pres">
      <dgm:prSet presAssocID="{16ACEA8A-5AF4-431F-A9F8-27FD2704FC86}" presName="root" presStyleCnt="0">
        <dgm:presLayoutVars>
          <dgm:dir/>
          <dgm:resizeHandles val="exact"/>
        </dgm:presLayoutVars>
      </dgm:prSet>
      <dgm:spPr/>
    </dgm:pt>
    <dgm:pt modelId="{C8494B86-A914-4D06-89F0-C035306522A6}" type="pres">
      <dgm:prSet presAssocID="{3F37D217-8892-4466-8068-49E60A1355BD}" presName="compNode" presStyleCnt="0"/>
      <dgm:spPr/>
    </dgm:pt>
    <dgm:pt modelId="{DAC509D5-D219-4151-8942-B97C0640FC51}" type="pres">
      <dgm:prSet presAssocID="{3F37D217-8892-4466-8068-49E60A1355BD}" presName="bgRect" presStyleLbl="bgShp" presStyleIdx="0" presStyleCnt="4"/>
      <dgm:spPr/>
    </dgm:pt>
    <dgm:pt modelId="{E72D4CF4-DF79-4936-BA16-30B5C29E0731}" type="pres">
      <dgm:prSet presAssocID="{3F37D217-8892-4466-8068-49E60A1355B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E6CAD2C-335B-4B6C-A2A0-912A1B600CD4}" type="pres">
      <dgm:prSet presAssocID="{3F37D217-8892-4466-8068-49E60A1355BD}" presName="spaceRect" presStyleCnt="0"/>
      <dgm:spPr/>
    </dgm:pt>
    <dgm:pt modelId="{4D71B346-D811-4055-83D1-91BAB61276A6}" type="pres">
      <dgm:prSet presAssocID="{3F37D217-8892-4466-8068-49E60A1355BD}" presName="parTx" presStyleLbl="revTx" presStyleIdx="0" presStyleCnt="4">
        <dgm:presLayoutVars>
          <dgm:chMax val="0"/>
          <dgm:chPref val="0"/>
        </dgm:presLayoutVars>
      </dgm:prSet>
      <dgm:spPr/>
    </dgm:pt>
    <dgm:pt modelId="{9DE52371-781F-4E62-B400-0680058C47E5}" type="pres">
      <dgm:prSet presAssocID="{5DBCEA51-4C26-41E0-9ECC-FCFDB3273AE3}" presName="sibTrans" presStyleCnt="0"/>
      <dgm:spPr/>
    </dgm:pt>
    <dgm:pt modelId="{A6DCF1DA-B548-47AE-A333-988DE01E5E1A}" type="pres">
      <dgm:prSet presAssocID="{CD2C4A47-D6B7-4DCC-982B-839D121E21FC}" presName="compNode" presStyleCnt="0"/>
      <dgm:spPr/>
    </dgm:pt>
    <dgm:pt modelId="{6BBECB2C-C736-407D-87FE-484CB44B80C8}" type="pres">
      <dgm:prSet presAssocID="{CD2C4A47-D6B7-4DCC-982B-839D121E21FC}" presName="bgRect" presStyleLbl="bgShp" presStyleIdx="1" presStyleCnt="4"/>
      <dgm:spPr/>
    </dgm:pt>
    <dgm:pt modelId="{26CBF696-632F-42E2-AAED-2EFBC2D0B517}" type="pres">
      <dgm:prSet presAssocID="{CD2C4A47-D6B7-4DCC-982B-839D121E21F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ścisk dłoni"/>
        </a:ext>
      </dgm:extLst>
    </dgm:pt>
    <dgm:pt modelId="{5064948C-AF09-435A-A05B-8D4BEB7E12B8}" type="pres">
      <dgm:prSet presAssocID="{CD2C4A47-D6B7-4DCC-982B-839D121E21FC}" presName="spaceRect" presStyleCnt="0"/>
      <dgm:spPr/>
    </dgm:pt>
    <dgm:pt modelId="{68AB74BA-7251-4BCF-8111-8EB5D3ABAEB1}" type="pres">
      <dgm:prSet presAssocID="{CD2C4A47-D6B7-4DCC-982B-839D121E21FC}" presName="parTx" presStyleLbl="revTx" presStyleIdx="1" presStyleCnt="4">
        <dgm:presLayoutVars>
          <dgm:chMax val="0"/>
          <dgm:chPref val="0"/>
        </dgm:presLayoutVars>
      </dgm:prSet>
      <dgm:spPr/>
    </dgm:pt>
    <dgm:pt modelId="{E1EDFE02-5188-404D-94EB-4EF736DC45FA}" type="pres">
      <dgm:prSet presAssocID="{6B5EC16F-3527-4B63-91E3-A51DF629AF43}" presName="sibTrans" presStyleCnt="0"/>
      <dgm:spPr/>
    </dgm:pt>
    <dgm:pt modelId="{1C4412C5-CD9D-40E6-AA41-C5F4A8BF1CBD}" type="pres">
      <dgm:prSet presAssocID="{B930F219-FBE1-4154-9D80-92CF487115E1}" presName="compNode" presStyleCnt="0"/>
      <dgm:spPr/>
    </dgm:pt>
    <dgm:pt modelId="{30ADD96D-BB18-4A99-8E31-B5F80ABFC395}" type="pres">
      <dgm:prSet presAssocID="{B930F219-FBE1-4154-9D80-92CF487115E1}" presName="bgRect" presStyleLbl="bgShp" presStyleIdx="2" presStyleCnt="4"/>
      <dgm:spPr/>
    </dgm:pt>
    <dgm:pt modelId="{EF725431-192A-434B-99B5-81177AE3815D}" type="pres">
      <dgm:prSet presAssocID="{B930F219-FBE1-4154-9D80-92CF487115E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0548730-82C3-4B6F-89D5-7E0667337CC4}" type="pres">
      <dgm:prSet presAssocID="{B930F219-FBE1-4154-9D80-92CF487115E1}" presName="spaceRect" presStyleCnt="0"/>
      <dgm:spPr/>
    </dgm:pt>
    <dgm:pt modelId="{D638CF52-10B0-4D9F-B24F-0EAB65F472BB}" type="pres">
      <dgm:prSet presAssocID="{B930F219-FBE1-4154-9D80-92CF487115E1}" presName="parTx" presStyleLbl="revTx" presStyleIdx="2" presStyleCnt="4">
        <dgm:presLayoutVars>
          <dgm:chMax val="0"/>
          <dgm:chPref val="0"/>
        </dgm:presLayoutVars>
      </dgm:prSet>
      <dgm:spPr/>
    </dgm:pt>
    <dgm:pt modelId="{0638987E-0EE4-4E6F-A7E9-21B6E5B10F67}" type="pres">
      <dgm:prSet presAssocID="{8C16997D-B016-4276-A227-62891A97227E}" presName="sibTrans" presStyleCnt="0"/>
      <dgm:spPr/>
    </dgm:pt>
    <dgm:pt modelId="{FD7C4EBA-5963-484F-82A1-82A3B8BD27A1}" type="pres">
      <dgm:prSet presAssocID="{FD536FB2-4362-4D07-B374-03FBB89F0D7C}" presName="compNode" presStyleCnt="0"/>
      <dgm:spPr/>
    </dgm:pt>
    <dgm:pt modelId="{DDC3F67C-CAC0-48A8-B036-7AF74769AB77}" type="pres">
      <dgm:prSet presAssocID="{FD536FB2-4362-4D07-B374-03FBB89F0D7C}" presName="bgRect" presStyleLbl="bgShp" presStyleIdx="3" presStyleCnt="4"/>
      <dgm:spPr/>
    </dgm:pt>
    <dgm:pt modelId="{3E87257D-B383-4C4B-AF7D-1B3EFEF27AAB}" type="pres">
      <dgm:prSet presAssocID="{FD536FB2-4362-4D07-B374-03FBB89F0D7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żytkownik"/>
        </a:ext>
      </dgm:extLst>
    </dgm:pt>
    <dgm:pt modelId="{915C1276-6BA2-4785-A7EF-38BEDD56E06B}" type="pres">
      <dgm:prSet presAssocID="{FD536FB2-4362-4D07-B374-03FBB89F0D7C}" presName="spaceRect" presStyleCnt="0"/>
      <dgm:spPr/>
    </dgm:pt>
    <dgm:pt modelId="{C9D50BB3-FE89-4F60-A146-A6A2E1A0FFCF}" type="pres">
      <dgm:prSet presAssocID="{FD536FB2-4362-4D07-B374-03FBB89F0D7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D5A1100-A1A1-4D22-957D-899883CC19BA}" srcId="{16ACEA8A-5AF4-431F-A9F8-27FD2704FC86}" destId="{B930F219-FBE1-4154-9D80-92CF487115E1}" srcOrd="2" destOrd="0" parTransId="{22703DA7-1FD8-4D8C-825D-5EB0D62EA822}" sibTransId="{8C16997D-B016-4276-A227-62891A97227E}"/>
    <dgm:cxn modelId="{05FD3E2B-C857-40CC-8B36-60E8029FED84}" type="presOf" srcId="{CD2C4A47-D6B7-4DCC-982B-839D121E21FC}" destId="{68AB74BA-7251-4BCF-8111-8EB5D3ABAEB1}" srcOrd="0" destOrd="0" presId="urn:microsoft.com/office/officeart/2018/2/layout/IconVerticalSolidList"/>
    <dgm:cxn modelId="{86742937-3944-49C2-9210-B93217402B83}" type="presOf" srcId="{B930F219-FBE1-4154-9D80-92CF487115E1}" destId="{D638CF52-10B0-4D9F-B24F-0EAB65F472BB}" srcOrd="0" destOrd="0" presId="urn:microsoft.com/office/officeart/2018/2/layout/IconVerticalSolidList"/>
    <dgm:cxn modelId="{1EBEB45E-2667-4FD5-8B09-D9150A294360}" type="presOf" srcId="{3F37D217-8892-4466-8068-49E60A1355BD}" destId="{4D71B346-D811-4055-83D1-91BAB61276A6}" srcOrd="0" destOrd="0" presId="urn:microsoft.com/office/officeart/2018/2/layout/IconVerticalSolidList"/>
    <dgm:cxn modelId="{323D2F50-DE68-45C0-B1AF-8EFADD170B64}" srcId="{16ACEA8A-5AF4-431F-A9F8-27FD2704FC86}" destId="{FD536FB2-4362-4D07-B374-03FBB89F0D7C}" srcOrd="3" destOrd="0" parTransId="{8F28FE2B-8005-4A62-9A62-36C0BA973C4D}" sibTransId="{83BBDCB2-E95A-4734-B260-3A9B4E0A8AA8}"/>
    <dgm:cxn modelId="{D0EE085A-75EA-4F45-9954-174D68731ADF}" srcId="{16ACEA8A-5AF4-431F-A9F8-27FD2704FC86}" destId="{CD2C4A47-D6B7-4DCC-982B-839D121E21FC}" srcOrd="1" destOrd="0" parTransId="{1E78FC57-635F-4683-A44D-CE956D0DAB22}" sibTransId="{6B5EC16F-3527-4B63-91E3-A51DF629AF43}"/>
    <dgm:cxn modelId="{CDEFC686-F071-4FEE-B95B-33A3B796866B}" type="presOf" srcId="{FD536FB2-4362-4D07-B374-03FBB89F0D7C}" destId="{C9D50BB3-FE89-4F60-A146-A6A2E1A0FFCF}" srcOrd="0" destOrd="0" presId="urn:microsoft.com/office/officeart/2018/2/layout/IconVerticalSolidList"/>
    <dgm:cxn modelId="{BC1AA7FD-8040-4BE5-931A-8586B9B47388}" type="presOf" srcId="{16ACEA8A-5AF4-431F-A9F8-27FD2704FC86}" destId="{38460B54-7BB0-4106-9144-99376F00D489}" srcOrd="0" destOrd="0" presId="urn:microsoft.com/office/officeart/2018/2/layout/IconVerticalSolidList"/>
    <dgm:cxn modelId="{B5BAB2FD-15B9-4863-8D98-33E0B5BE0CAB}" srcId="{16ACEA8A-5AF4-431F-A9F8-27FD2704FC86}" destId="{3F37D217-8892-4466-8068-49E60A1355BD}" srcOrd="0" destOrd="0" parTransId="{769C2BEF-05CE-4825-8E5E-E2E1129ACACE}" sibTransId="{5DBCEA51-4C26-41E0-9ECC-FCFDB3273AE3}"/>
    <dgm:cxn modelId="{7770CC25-BF7A-45B4-AEB0-6EAC2E41263C}" type="presParOf" srcId="{38460B54-7BB0-4106-9144-99376F00D489}" destId="{C8494B86-A914-4D06-89F0-C035306522A6}" srcOrd="0" destOrd="0" presId="urn:microsoft.com/office/officeart/2018/2/layout/IconVerticalSolidList"/>
    <dgm:cxn modelId="{30D07706-7CB4-42C1-94A1-308A88A6F510}" type="presParOf" srcId="{C8494B86-A914-4D06-89F0-C035306522A6}" destId="{DAC509D5-D219-4151-8942-B97C0640FC51}" srcOrd="0" destOrd="0" presId="urn:microsoft.com/office/officeart/2018/2/layout/IconVerticalSolidList"/>
    <dgm:cxn modelId="{5A742736-B970-4017-A6A6-A4FE2B55A248}" type="presParOf" srcId="{C8494B86-A914-4D06-89F0-C035306522A6}" destId="{E72D4CF4-DF79-4936-BA16-30B5C29E0731}" srcOrd="1" destOrd="0" presId="urn:microsoft.com/office/officeart/2018/2/layout/IconVerticalSolidList"/>
    <dgm:cxn modelId="{16239438-7DE4-4D17-94F5-B35D10868D2F}" type="presParOf" srcId="{C8494B86-A914-4D06-89F0-C035306522A6}" destId="{CE6CAD2C-335B-4B6C-A2A0-912A1B600CD4}" srcOrd="2" destOrd="0" presId="urn:microsoft.com/office/officeart/2018/2/layout/IconVerticalSolidList"/>
    <dgm:cxn modelId="{36986DA1-0884-4796-B1F4-8E7D65D21FCE}" type="presParOf" srcId="{C8494B86-A914-4D06-89F0-C035306522A6}" destId="{4D71B346-D811-4055-83D1-91BAB61276A6}" srcOrd="3" destOrd="0" presId="urn:microsoft.com/office/officeart/2018/2/layout/IconVerticalSolidList"/>
    <dgm:cxn modelId="{5E1CE334-0C7F-4769-8B8B-749888A1E442}" type="presParOf" srcId="{38460B54-7BB0-4106-9144-99376F00D489}" destId="{9DE52371-781F-4E62-B400-0680058C47E5}" srcOrd="1" destOrd="0" presId="urn:microsoft.com/office/officeart/2018/2/layout/IconVerticalSolidList"/>
    <dgm:cxn modelId="{96FFAF39-E8E3-4BC2-8F5F-85F6FD068FE0}" type="presParOf" srcId="{38460B54-7BB0-4106-9144-99376F00D489}" destId="{A6DCF1DA-B548-47AE-A333-988DE01E5E1A}" srcOrd="2" destOrd="0" presId="urn:microsoft.com/office/officeart/2018/2/layout/IconVerticalSolidList"/>
    <dgm:cxn modelId="{3B5AF10C-C105-49C0-A4B4-E11308230886}" type="presParOf" srcId="{A6DCF1DA-B548-47AE-A333-988DE01E5E1A}" destId="{6BBECB2C-C736-407D-87FE-484CB44B80C8}" srcOrd="0" destOrd="0" presId="urn:microsoft.com/office/officeart/2018/2/layout/IconVerticalSolidList"/>
    <dgm:cxn modelId="{CD7B80DB-2B1C-4A89-8FBD-07BC45C086DD}" type="presParOf" srcId="{A6DCF1DA-B548-47AE-A333-988DE01E5E1A}" destId="{26CBF696-632F-42E2-AAED-2EFBC2D0B517}" srcOrd="1" destOrd="0" presId="urn:microsoft.com/office/officeart/2018/2/layout/IconVerticalSolidList"/>
    <dgm:cxn modelId="{C5F7C824-FEF9-4C7C-9E93-55494E81B457}" type="presParOf" srcId="{A6DCF1DA-B548-47AE-A333-988DE01E5E1A}" destId="{5064948C-AF09-435A-A05B-8D4BEB7E12B8}" srcOrd="2" destOrd="0" presId="urn:microsoft.com/office/officeart/2018/2/layout/IconVerticalSolidList"/>
    <dgm:cxn modelId="{BE590857-6B66-4D92-8D32-99F889A107B5}" type="presParOf" srcId="{A6DCF1DA-B548-47AE-A333-988DE01E5E1A}" destId="{68AB74BA-7251-4BCF-8111-8EB5D3ABAEB1}" srcOrd="3" destOrd="0" presId="urn:microsoft.com/office/officeart/2018/2/layout/IconVerticalSolidList"/>
    <dgm:cxn modelId="{92C44C41-6E45-4470-9651-776BEA079779}" type="presParOf" srcId="{38460B54-7BB0-4106-9144-99376F00D489}" destId="{E1EDFE02-5188-404D-94EB-4EF736DC45FA}" srcOrd="3" destOrd="0" presId="urn:microsoft.com/office/officeart/2018/2/layout/IconVerticalSolidList"/>
    <dgm:cxn modelId="{66F10739-8BE6-493A-818F-3D7C2238AD1F}" type="presParOf" srcId="{38460B54-7BB0-4106-9144-99376F00D489}" destId="{1C4412C5-CD9D-40E6-AA41-C5F4A8BF1CBD}" srcOrd="4" destOrd="0" presId="urn:microsoft.com/office/officeart/2018/2/layout/IconVerticalSolidList"/>
    <dgm:cxn modelId="{CF40FA95-688D-437E-844D-1CFD6063E730}" type="presParOf" srcId="{1C4412C5-CD9D-40E6-AA41-C5F4A8BF1CBD}" destId="{30ADD96D-BB18-4A99-8E31-B5F80ABFC395}" srcOrd="0" destOrd="0" presId="urn:microsoft.com/office/officeart/2018/2/layout/IconVerticalSolidList"/>
    <dgm:cxn modelId="{EFE45CCB-DED1-4EAB-B5E3-BD78D037F399}" type="presParOf" srcId="{1C4412C5-CD9D-40E6-AA41-C5F4A8BF1CBD}" destId="{EF725431-192A-434B-99B5-81177AE3815D}" srcOrd="1" destOrd="0" presId="urn:microsoft.com/office/officeart/2018/2/layout/IconVerticalSolidList"/>
    <dgm:cxn modelId="{20436162-2F4F-4474-AD59-6BD9F968BB63}" type="presParOf" srcId="{1C4412C5-CD9D-40E6-AA41-C5F4A8BF1CBD}" destId="{D0548730-82C3-4B6F-89D5-7E0667337CC4}" srcOrd="2" destOrd="0" presId="urn:microsoft.com/office/officeart/2018/2/layout/IconVerticalSolidList"/>
    <dgm:cxn modelId="{078D3F45-BBC0-47C8-B6F6-19032DF0FFB6}" type="presParOf" srcId="{1C4412C5-CD9D-40E6-AA41-C5F4A8BF1CBD}" destId="{D638CF52-10B0-4D9F-B24F-0EAB65F472BB}" srcOrd="3" destOrd="0" presId="urn:microsoft.com/office/officeart/2018/2/layout/IconVerticalSolidList"/>
    <dgm:cxn modelId="{AAF92CCA-42FA-42C3-AE56-2A07053F1CB9}" type="presParOf" srcId="{38460B54-7BB0-4106-9144-99376F00D489}" destId="{0638987E-0EE4-4E6F-A7E9-21B6E5B10F67}" srcOrd="5" destOrd="0" presId="urn:microsoft.com/office/officeart/2018/2/layout/IconVerticalSolidList"/>
    <dgm:cxn modelId="{C3DAC8A6-A4AC-40BA-80EA-A1C39E0CA069}" type="presParOf" srcId="{38460B54-7BB0-4106-9144-99376F00D489}" destId="{FD7C4EBA-5963-484F-82A1-82A3B8BD27A1}" srcOrd="6" destOrd="0" presId="urn:microsoft.com/office/officeart/2018/2/layout/IconVerticalSolidList"/>
    <dgm:cxn modelId="{720F93F4-7775-4C51-B8E2-6AEFA664B4BE}" type="presParOf" srcId="{FD7C4EBA-5963-484F-82A1-82A3B8BD27A1}" destId="{DDC3F67C-CAC0-48A8-B036-7AF74769AB77}" srcOrd="0" destOrd="0" presId="urn:microsoft.com/office/officeart/2018/2/layout/IconVerticalSolidList"/>
    <dgm:cxn modelId="{7381FE87-69D7-4466-8AF6-C2C4C10BA195}" type="presParOf" srcId="{FD7C4EBA-5963-484F-82A1-82A3B8BD27A1}" destId="{3E87257D-B383-4C4B-AF7D-1B3EFEF27AAB}" srcOrd="1" destOrd="0" presId="urn:microsoft.com/office/officeart/2018/2/layout/IconVerticalSolidList"/>
    <dgm:cxn modelId="{7ADCB1E6-0277-4904-BF9D-2B769395946D}" type="presParOf" srcId="{FD7C4EBA-5963-484F-82A1-82A3B8BD27A1}" destId="{915C1276-6BA2-4785-A7EF-38BEDD56E06B}" srcOrd="2" destOrd="0" presId="urn:microsoft.com/office/officeart/2018/2/layout/IconVerticalSolidList"/>
    <dgm:cxn modelId="{8CC28DA2-6253-4E10-BE16-433CE550D063}" type="presParOf" srcId="{FD7C4EBA-5963-484F-82A1-82A3B8BD27A1}" destId="{C9D50BB3-FE89-4F60-A146-A6A2E1A0FF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509D5-D219-4151-8942-B97C0640FC51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D4CF4-DF79-4936-BA16-30B5C29E0731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1B346-D811-4055-83D1-91BAB61276A6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>
              <a:latin typeface="Calibri"/>
              <a:cs typeface="Calibri"/>
            </a:rPr>
            <a:t>Amerykański informatyk</a:t>
          </a:r>
        </a:p>
      </dsp:txBody>
      <dsp:txXfrm>
        <a:off x="1337397" y="2284"/>
        <a:ext cx="4926242" cy="1157919"/>
      </dsp:txXfrm>
    </dsp:sp>
    <dsp:sp modelId="{6BBECB2C-C736-407D-87FE-484CB44B80C8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BF696-632F-42E2-AAED-2EFBC2D0B517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B74BA-7251-4BCF-8111-8EB5D3ABAEB1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>
              <a:latin typeface="Calibri"/>
              <a:cs typeface="Calibri"/>
            </a:rPr>
            <a:t>Wybitny przedsiębiorca</a:t>
          </a:r>
        </a:p>
      </dsp:txBody>
      <dsp:txXfrm>
        <a:off x="1337397" y="1449684"/>
        <a:ext cx="4926242" cy="1157919"/>
      </dsp:txXfrm>
    </dsp:sp>
    <dsp:sp modelId="{30ADD96D-BB18-4A99-8E31-B5F80ABFC395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25431-192A-434B-99B5-81177AE3815D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8CF52-10B0-4D9F-B24F-0EAB65F472BB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>
              <a:latin typeface="Calibri"/>
              <a:cs typeface="Calibri"/>
            </a:rPr>
            <a:t>Filantrop</a:t>
          </a:r>
        </a:p>
      </dsp:txBody>
      <dsp:txXfrm>
        <a:off x="1337397" y="2897083"/>
        <a:ext cx="4926242" cy="1157919"/>
      </dsp:txXfrm>
    </dsp:sp>
    <dsp:sp modelId="{DDC3F67C-CAC0-48A8-B036-7AF74769AB77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7257D-B383-4C4B-AF7D-1B3EFEF27AAB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50BB3-FE89-4F60-A146-A6A2E1A0FFCF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>
              <a:latin typeface="Calibri"/>
              <a:cs typeface="Calibri"/>
            </a:rPr>
            <a:t>Główny twórca oprogramowań firmy Microsoft </a:t>
          </a:r>
        </a:p>
      </dsp:txBody>
      <dsp:txXfrm>
        <a:off x="1337397" y="4344483"/>
        <a:ext cx="4926242" cy="115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0A727-7BD1-4A09-BDF9-A9A3EF744931}" type="datetimeFigureOut">
              <a:t>19.12.2022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5A619-C5A0-439F-9BF5-3950EE6ED6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7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TaeCwiN1C8?start=18&amp;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umxp.pl/Publikacja/Bill-Gates---informacje" TargetMode="External"/><Relationship Id="rId2" Type="http://schemas.openxmlformats.org/officeDocument/2006/relationships/hyperlink" Target="https://zyciorysy.info/bill-gat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TaeCwiN1C8&amp;t=18s" TargetMode="External"/><Relationship Id="rId5" Type="http://schemas.openxmlformats.org/officeDocument/2006/relationships/hyperlink" Target="https://pl.wikipedia.org/wiki/Bill_Gates" TargetMode="External"/><Relationship Id="rId4" Type="http://schemas.openxmlformats.org/officeDocument/2006/relationships/hyperlink" Target="https://www.youtube.com/watch?v=vcNBdHE-sRM&amp;t=47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cNBdHE-sRM?start=47&amp;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BA8CD4-C7AC-CD7A-9616-4B7DA01F5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1" r="303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5000">
                <a:latin typeface="Calibri"/>
                <a:cs typeface="Calibri Light"/>
              </a:rPr>
              <a:t>Najwybitniejsi ludzie informatyki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4800">
                <a:cs typeface="Calibri"/>
              </a:rPr>
              <a:t>Bill Gates</a:t>
            </a:r>
            <a:endParaRPr lang="pl-PL" sz="4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591E-77FC-0BF3-28A4-0862818B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err="1">
                <a:latin typeface="Calibri"/>
                <a:cs typeface="Calibri Light"/>
              </a:rPr>
              <a:t>Ciekawostka</a:t>
            </a:r>
            <a:r>
              <a:rPr lang="en-US" sz="5400" b="1">
                <a:cs typeface="Calibri Light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CABCC-1439-27A2-94C2-72497F223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600">
                <a:ea typeface="+mn-lt"/>
                <a:cs typeface="+mn-lt"/>
              </a:rPr>
              <a:t> </a:t>
            </a:r>
            <a:r>
              <a:rPr lang="pl-PL" sz="3600">
                <a:cs typeface="Calibri" panose="020F0502020204030204"/>
              </a:rPr>
              <a:t>W wywiadzie stwierdził, że życie w charakterze </a:t>
            </a:r>
            <a:endParaRPr lang="en-US"/>
          </a:p>
          <a:p>
            <a:pPr marL="0" indent="0">
              <a:buNone/>
            </a:pPr>
            <a:r>
              <a:rPr lang="pl-PL" sz="3600">
                <a:cs typeface="Calibri" panose="020F0502020204030204"/>
              </a:rPr>
              <a:t>   najbogatszego człowieka na świecie jest całkiem</a:t>
            </a:r>
            <a:endParaRPr lang="pl-PL">
              <a:cs typeface="Calibri" panose="020F0502020204030204"/>
            </a:endParaRPr>
          </a:p>
          <a:p>
            <a:pPr marL="0" indent="0">
              <a:buNone/>
            </a:pPr>
            <a:r>
              <a:rPr lang="pl-PL" sz="3600">
                <a:cs typeface="Calibri" panose="020F0502020204030204"/>
              </a:rPr>
              <a:t>   trudne, co wynika z faktu</a:t>
            </a:r>
            <a:r>
              <a:rPr lang="pl-PL" sz="3600">
                <a:ea typeface="+mn-lt"/>
                <a:cs typeface="+mn-lt"/>
              </a:rPr>
              <a:t> ciągłego  zainteresowania        mediów, które szukają sensacji. </a:t>
            </a:r>
            <a:endParaRPr lang="pl-PL">
              <a:cs typeface="Calibri" panose="020F0502020204030204"/>
            </a:endParaRPr>
          </a:p>
          <a:p>
            <a:pPr marL="0" indent="0">
              <a:buNone/>
            </a:pPr>
            <a:r>
              <a:rPr lang="pl-PL" sz="3600">
                <a:ea typeface="+mn-lt"/>
                <a:cs typeface="+mn-lt"/>
              </a:rPr>
              <a:t>     </a:t>
            </a:r>
            <a:endParaRPr lang="pl-PL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19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169A-E69B-EBC6-DAAB-FDD40E4D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err="1">
                <a:latin typeface="Calibri"/>
                <a:cs typeface="Calibri Light"/>
              </a:rPr>
              <a:t>Ciekawostka</a:t>
            </a:r>
            <a:endParaRPr lang="en-US" sz="5400">
              <a:latin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402B-ED24-C004-AE31-6F9466787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600" dirty="0">
                <a:ea typeface="+mn-lt"/>
                <a:cs typeface="+mn-lt"/>
              </a:rPr>
              <a:t>Od 1987 roku Gates figuruje na liście najbogatszych osób magazynu „Forbes”. Przez lata 1995-2017 tylko cztery razy nie zajmował pierwszego miejsca tej listy. </a:t>
            </a:r>
          </a:p>
        </p:txBody>
      </p:sp>
    </p:spTree>
    <p:extLst>
      <p:ext uri="{BB962C8B-B14F-4D97-AF65-F5344CB8AC3E}">
        <p14:creationId xmlns:p14="http://schemas.microsoft.com/office/powerpoint/2010/main" val="8354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64E7-2E7A-41F8-DD8D-258A4924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err="1">
                <a:latin typeface="Calibri"/>
                <a:cs typeface="Calibri Light"/>
              </a:rPr>
              <a:t>Ciekawostka</a:t>
            </a:r>
            <a:endParaRPr lang="en-US" sz="5400">
              <a:latin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94569-2AEF-B2EE-ACD1-9F5B6AAA8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 </a:t>
            </a:r>
            <a:r>
              <a:rPr lang="pl-PL" sz="3600">
                <a:cs typeface="Calibri"/>
              </a:rPr>
              <a:t>Gates jest właścicielem słynnego „Kodeksu Leicester”, autorstwa Leonarda da Vinci. Potentat zakupił to dzieło w roku 1994 za 30,8 milionów dolarów.</a:t>
            </a:r>
            <a:br>
              <a:rPr lang="pl-PL" sz="3600">
                <a:cs typeface="Calibri"/>
              </a:rPr>
            </a:br>
            <a:endParaRPr lang="en-US" sz="3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5158145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B133-09CB-2C23-04A9-C874BBEC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22250"/>
            <a:ext cx="10515600" cy="1325563"/>
          </a:xfrm>
        </p:spPr>
        <p:txBody>
          <a:bodyPr/>
          <a:lstStyle/>
          <a:p>
            <a:r>
              <a:rPr lang="pl-PL" b="1">
                <a:latin typeface="Calibri"/>
                <a:cs typeface="Calibri Light"/>
              </a:rPr>
              <a:t>…..i jeszcze raz – podsumowanie ….</a:t>
            </a:r>
            <a:endParaRPr lang="pl-PL" b="1">
              <a:latin typeface="Calibri"/>
              <a:cs typeface="Calibri"/>
            </a:endParaRPr>
          </a:p>
        </p:txBody>
      </p:sp>
      <p:pic>
        <p:nvPicPr>
          <p:cNvPr id="4" name="Online Media 3" title="Bill Gates | ANALIZA ŻYCIA">
            <a:hlinkClick r:id="" action="ppaction://media"/>
            <a:extLst>
              <a:ext uri="{FF2B5EF4-FFF2-40B4-BE49-F238E27FC236}">
                <a16:creationId xmlns:a16="http://schemas.microsoft.com/office/drawing/2014/main" id="{573043C1-8D0F-C04B-A062-87E8B1F4096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3579" y="1685215"/>
            <a:ext cx="8983578" cy="4952999"/>
          </a:xfrm>
        </p:spPr>
      </p:pic>
    </p:spTree>
    <p:extLst>
      <p:ext uri="{BB962C8B-B14F-4D97-AF65-F5344CB8AC3E}">
        <p14:creationId xmlns:p14="http://schemas.microsoft.com/office/powerpoint/2010/main" val="285905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91DCC-8251-CDC7-CCC5-6884C463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err="1">
                <a:latin typeface="Calibri"/>
                <a:cs typeface="Calibri Light"/>
              </a:rPr>
              <a:t>Źródła</a:t>
            </a:r>
            <a:r>
              <a:rPr lang="en-US" sz="6000" b="1">
                <a:latin typeface="Calibri"/>
                <a:cs typeface="Calibri Light"/>
              </a:rPr>
              <a:t> :</a:t>
            </a:r>
            <a:endParaRPr lang="en-US" sz="6000" b="1">
              <a:latin typeface="Calibri"/>
              <a:cs typeface="Calibri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60AB3-B391-C661-1D37-23775B1D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>
                <a:ea typeface="+mn-lt"/>
                <a:cs typeface="+mn-lt"/>
                <a:hlinkClick r:id="rId2"/>
              </a:rPr>
              <a:t>Bill Gates - biografia, życiorys, ciekawostki, cytaty (zyciorysy.info)</a:t>
            </a:r>
            <a:endParaRPr lang="en-US" sz="3000">
              <a:ea typeface="+mn-lt"/>
              <a:cs typeface="+mn-lt"/>
            </a:endParaRPr>
          </a:p>
          <a:p>
            <a:r>
              <a:rPr lang="en-US" sz="3000">
                <a:ea typeface="+mn-lt"/>
                <a:cs typeface="+mn-lt"/>
                <a:hlinkClick r:id="rId3"/>
              </a:rPr>
              <a:t>Bill Gates - informacje (centrumxp.pl)</a:t>
            </a:r>
            <a:endParaRPr lang="en-US" sz="3000">
              <a:ea typeface="+mn-lt"/>
              <a:cs typeface="+mn-lt"/>
            </a:endParaRPr>
          </a:p>
          <a:p>
            <a:r>
              <a:rPr lang="en-US" sz="3000">
                <a:ea typeface="+mn-lt"/>
                <a:cs typeface="+mn-lt"/>
                <a:hlinkClick r:id="rId4"/>
              </a:rPr>
              <a:t>Inside Bill's Brain: Decoding Bill Gates (W głowie Billa Gatesa) | oficjalny zwiastun PL | Netflix - YouTube</a:t>
            </a:r>
            <a:endParaRPr lang="en-US" sz="3000">
              <a:ea typeface="+mn-lt"/>
              <a:cs typeface="+mn-lt"/>
            </a:endParaRPr>
          </a:p>
          <a:p>
            <a:r>
              <a:rPr lang="en-US" sz="3000">
                <a:ea typeface="+mn-lt"/>
                <a:cs typeface="+mn-lt"/>
                <a:hlinkClick r:id="rId5"/>
              </a:rPr>
              <a:t>Bill Gates – Wikipedia, wolna encyklopedia</a:t>
            </a:r>
            <a:endParaRPr lang="en-US" sz="3000">
              <a:ea typeface="+mn-lt"/>
              <a:cs typeface="+mn-lt"/>
            </a:endParaRPr>
          </a:p>
          <a:p>
            <a:r>
              <a:rPr lang="en-US" sz="3000">
                <a:ea typeface="+mn-lt"/>
                <a:cs typeface="+mn-lt"/>
                <a:hlinkClick r:id="rId6"/>
              </a:rPr>
              <a:t>Bill Gates | ANALIZA ŻYCIA - YouTube</a:t>
            </a:r>
            <a:endParaRPr lang="en-US" sz="3000">
              <a:ea typeface="+mn-lt"/>
              <a:cs typeface="+mn-lt"/>
            </a:endParaRPr>
          </a:p>
          <a:p>
            <a:endParaRPr lang="en-US" sz="3000">
              <a:cs typeface="Calibri"/>
            </a:endParaRPr>
          </a:p>
          <a:p>
            <a:r>
              <a:rPr lang="en-US" sz="3000" err="1">
                <a:cs typeface="Calibri"/>
              </a:rPr>
              <a:t>Przygotował</a:t>
            </a:r>
            <a:r>
              <a:rPr lang="en-US" sz="3000">
                <a:cs typeface="Calibri"/>
              </a:rPr>
              <a:t> Borys Garczyński</a:t>
            </a:r>
          </a:p>
        </p:txBody>
      </p:sp>
    </p:spTree>
    <p:extLst>
      <p:ext uri="{BB962C8B-B14F-4D97-AF65-F5344CB8AC3E}">
        <p14:creationId xmlns:p14="http://schemas.microsoft.com/office/powerpoint/2010/main" val="101871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758C3-976C-05D7-21A9-9FAFF6FF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7000" b="1" err="1">
                <a:solidFill>
                  <a:schemeClr val="bg1"/>
                </a:solidFill>
                <a:latin typeface="Calibri"/>
                <a:cs typeface="Calibri Light"/>
              </a:rPr>
              <a:t>Geates</a:t>
            </a:r>
            <a:r>
              <a:rPr lang="en-US" sz="7000" b="1">
                <a:solidFill>
                  <a:schemeClr val="bg1"/>
                </a:solidFill>
                <a:latin typeface="Calibri"/>
                <a:cs typeface="Calibri Light"/>
              </a:rPr>
              <a:t>:</a:t>
            </a:r>
            <a:endParaRPr lang="en-US" sz="70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E2242A-F912-F435-4047-CD2000554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23594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0833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A8368-770D-718A-CA0C-33AF8355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847291"/>
          </a:xfrm>
        </p:spPr>
        <p:txBody>
          <a:bodyPr anchor="b">
            <a:normAutofit/>
          </a:bodyPr>
          <a:lstStyle/>
          <a:p>
            <a:r>
              <a:rPr lang="en-US" sz="5000" b="1" err="1">
                <a:latin typeface="Calibri"/>
                <a:ea typeface="+mj-lt"/>
                <a:cs typeface="+mj-lt"/>
              </a:rPr>
              <a:t>Krótki</a:t>
            </a:r>
            <a:r>
              <a:rPr lang="en-US" sz="5000" b="1">
                <a:latin typeface="Calibri"/>
                <a:ea typeface="+mj-lt"/>
                <a:cs typeface="+mj-lt"/>
              </a:rPr>
              <a:t> </a:t>
            </a:r>
            <a:r>
              <a:rPr lang="en-US" sz="5000" b="1" err="1">
                <a:latin typeface="Calibri"/>
                <a:ea typeface="+mj-lt"/>
                <a:cs typeface="+mj-lt"/>
              </a:rPr>
              <a:t>życiorys</a:t>
            </a:r>
            <a:r>
              <a:rPr lang="en-US" sz="5000" b="1">
                <a:latin typeface="Calibri"/>
                <a:ea typeface="+mj-lt"/>
                <a:cs typeface="+mj-lt"/>
              </a:rPr>
              <a:t>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53D259-9F37-C1A5-4E87-A1B60633E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0" r="1591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28D4-E3D6-DD6A-D40F-EB359BBB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604" y="1302940"/>
            <a:ext cx="7013110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3600">
                <a:ea typeface="+mn-lt"/>
                <a:cs typeface="+mn-lt"/>
              </a:rPr>
              <a:t>Przyszedł na świat w Seattle w roku 1955. Pochodzi z zamożnej rodziny o europejskich korzeniach. W szkole był prymusem dziedzin ścisłych. Już w wieku 13 lat wszedł w relacje biznesowe z firmą CCC (</a:t>
            </a:r>
            <a:r>
              <a:rPr lang="pl-PL" sz="3600" err="1">
                <a:ea typeface="+mn-lt"/>
                <a:cs typeface="+mn-lt"/>
              </a:rPr>
              <a:t>Computer</a:t>
            </a:r>
            <a:r>
              <a:rPr lang="pl-PL" sz="3600">
                <a:ea typeface="+mn-lt"/>
                <a:cs typeface="+mn-lt"/>
              </a:rPr>
              <a:t> Center Corporation) – odpowiadał za sprawdzanie błędów w firmowym oprogramowaniu, które oparte było na języku BASIC.</a:t>
            </a:r>
            <a:br>
              <a:rPr lang="pl-PL" sz="3600">
                <a:ea typeface="+mn-lt"/>
                <a:cs typeface="+mn-lt"/>
              </a:rPr>
            </a:br>
            <a:endParaRPr lang="en-US" sz="3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9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5AB6C3-F2C4-C7F6-057B-43C542A0E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2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A7324-C8EC-4082-1515-BBFEEFC4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8032" y="1070623"/>
            <a:ext cx="3915767" cy="51063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>
                <a:cs typeface="Calibri"/>
              </a:rPr>
              <a:t>W wieku 17 lat Bill założył z Allenem spółkę o nazwie Traf-O-Data, by tworzyć liczniki ruchu oparte na procesorze Intel 8008.</a:t>
            </a:r>
            <a:endParaRPr lang="en-US">
              <a:ea typeface="+mn-lt"/>
              <a:cs typeface="+mn-lt"/>
            </a:endParaRPr>
          </a:p>
          <a:p>
            <a:endParaRPr lang="pl-PL">
              <a:cs typeface="Calibri"/>
            </a:endParaRPr>
          </a:p>
          <a:p>
            <a:endParaRPr lang="pl-PL">
              <a:cs typeface="Calibri"/>
            </a:endParaRPr>
          </a:p>
          <a:p>
            <a:r>
              <a:rPr lang="pl-PL">
                <a:cs typeface="Calibri"/>
              </a:rPr>
              <a:t> W 1972 roku służył w programie </a:t>
            </a:r>
            <a:r>
              <a:rPr lang="pl-PL" err="1">
                <a:cs typeface="Calibri"/>
              </a:rPr>
              <a:t>Congressional</a:t>
            </a:r>
            <a:r>
              <a:rPr lang="pl-PL">
                <a:cs typeface="Calibri"/>
              </a:rPr>
              <a:t> </a:t>
            </a:r>
            <a:r>
              <a:rPr lang="pl-PL" err="1">
                <a:cs typeface="Calibri"/>
              </a:rPr>
              <a:t>Page</a:t>
            </a:r>
            <a:r>
              <a:rPr lang="pl-PL">
                <a:cs typeface="Calibri"/>
              </a:rPr>
              <a:t> organizowanym przez Izbę Reprezentantów.</a:t>
            </a:r>
            <a:endParaRPr lang="en-US">
              <a:ea typeface="+mn-lt"/>
              <a:cs typeface="+mn-lt"/>
            </a:endParaRPr>
          </a:p>
          <a:p>
            <a:endParaRPr lang="pl-PL" sz="2000">
              <a:ea typeface="+mn-lt"/>
              <a:cs typeface="+mn-lt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12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4248-EDA7-C429-197D-769D7FCA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7048309" cy="12861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000" b="1" err="1">
                <a:latin typeface="Calibri"/>
                <a:cs typeface="Calibri Light"/>
              </a:rPr>
              <a:t>Krótki</a:t>
            </a:r>
            <a:r>
              <a:rPr lang="en-US" sz="5000" b="1">
                <a:latin typeface="Calibri"/>
                <a:cs typeface="Calibri Light"/>
              </a:rPr>
              <a:t> </a:t>
            </a:r>
            <a:r>
              <a:rPr lang="en-US" sz="5000" b="1" err="1">
                <a:latin typeface="Calibri"/>
                <a:cs typeface="Calibri Light"/>
              </a:rPr>
              <a:t>życiorys</a:t>
            </a:r>
            <a:r>
              <a:rPr lang="en-US" sz="5400">
                <a:cs typeface="Calibri Light"/>
              </a:rPr>
              <a:t> -</a:t>
            </a:r>
            <a:r>
              <a:rPr lang="en-US" sz="4800">
                <a:cs typeface="Calibri Light"/>
              </a:rPr>
              <a:t> </a:t>
            </a:r>
            <a:r>
              <a:rPr lang="en-US" sz="3600" err="1">
                <a:latin typeface="Calibri"/>
                <a:cs typeface="Calibri Light"/>
              </a:rPr>
              <a:t>dalsza</a:t>
            </a:r>
            <a:r>
              <a:rPr lang="en-US" sz="3600">
                <a:latin typeface="Calibri"/>
                <a:cs typeface="Calibri Light"/>
              </a:rPr>
              <a:t> </a:t>
            </a:r>
            <a:r>
              <a:rPr lang="en-US" sz="3600" err="1">
                <a:latin typeface="Calibri"/>
                <a:cs typeface="Calibri Light"/>
              </a:rPr>
              <a:t>część</a:t>
            </a:r>
            <a:r>
              <a:rPr lang="en-US" sz="3600">
                <a:latin typeface="Calibri"/>
                <a:cs typeface="Calibri Light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BBA4-DCB7-B518-0C97-B57DEC6F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565" y="2553855"/>
            <a:ext cx="7361857" cy="37854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pl-PL" sz="4000">
                <a:cs typeface="Calibri"/>
              </a:rPr>
              <a:t>Rok 1973 podjęcie studiów na Harvardzie. </a:t>
            </a:r>
            <a:r>
              <a:rPr lang="pl-PL" sz="4000">
                <a:ea typeface="+mn-lt"/>
                <a:cs typeface="+mn-lt"/>
              </a:rPr>
              <a:t>Wybrał kierunek przygotowujący </a:t>
            </a:r>
            <a:endParaRPr lang="en-US"/>
          </a:p>
          <a:p>
            <a:pPr marL="0" indent="0">
              <a:buNone/>
            </a:pPr>
            <a:r>
              <a:rPr lang="pl-PL" sz="4000">
                <a:ea typeface="+mn-lt"/>
                <a:cs typeface="+mn-lt"/>
              </a:rPr>
              <a:t>do studiów prawniczych, ale 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4000">
                <a:ea typeface="+mn-lt"/>
                <a:cs typeface="+mn-lt"/>
              </a:rPr>
              <a:t>uczestniczył w kursach matematycznych i informatycznych.       </a:t>
            </a:r>
            <a:endParaRPr lang="pl-PL">
              <a:cs typeface="Calibri" panose="020F0502020204030204"/>
            </a:endParaRPr>
          </a:p>
          <a:p>
            <a:pPr marL="0" indent="0">
              <a:buNone/>
            </a:pPr>
            <a:br>
              <a:rPr lang="pl-PL" sz="4000">
                <a:cs typeface="Calibri"/>
              </a:rPr>
            </a:br>
            <a:endParaRPr lang="pl-PL" sz="20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72EF56-28A8-498C-4FDF-44338F650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03" r="1420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C5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93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88C25-8E98-8B3C-4797-E8F6C746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" y="257969"/>
            <a:ext cx="6906282" cy="1807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5400" b="1">
                <a:latin typeface="Calibri"/>
                <a:ea typeface="+mj-lt"/>
                <a:cs typeface="+mj-lt"/>
              </a:rPr>
              <a:t>Krótki życiorys</a:t>
            </a:r>
            <a:r>
              <a:rPr lang="pl-PL" sz="6000" b="1">
                <a:latin typeface="Calibri"/>
                <a:ea typeface="+mj-lt"/>
                <a:cs typeface="+mj-lt"/>
              </a:rPr>
              <a:t>-</a:t>
            </a:r>
            <a:r>
              <a:rPr lang="pl-PL" sz="3600">
                <a:latin typeface="Calibri"/>
                <a:ea typeface="+mj-lt"/>
                <a:cs typeface="+mj-lt"/>
              </a:rPr>
              <a:t>dalsza część </a:t>
            </a:r>
          </a:p>
          <a:p>
            <a:endParaRPr lang="pl-PL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6A521-4FA9-5F42-01D4-464EC2986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pl-PL" sz="2000">
                <a:ea typeface="+mn-lt"/>
                <a:cs typeface="+mn-lt"/>
              </a:rPr>
              <a:t> </a:t>
            </a:r>
            <a:r>
              <a:rPr lang="pl-PL" sz="3200">
                <a:ea typeface="+mn-lt"/>
                <a:cs typeface="+mn-lt"/>
              </a:rPr>
              <a:t>Gdy poznał mechanizmy  techniczne i biznesowe zrezygnował ze studiów by poświęcić się pracy w dziedzinie programistycznej 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A55B6C-069F-7017-D7A4-7F94849C1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8" r="17310" b="2"/>
          <a:stretch/>
        </p:blipFill>
        <p:spPr>
          <a:xfrm>
            <a:off x="6229215" y="66852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130066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CDF81-FD24-ED8D-B4F2-0C50A8F5E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49" y="1264152"/>
            <a:ext cx="5493246" cy="49128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600">
                <a:cs typeface="Calibri"/>
              </a:rPr>
              <a:t>Firmę Microsoft stworzył w roku1975, dzięki której później został potentatem na światową skalę.</a:t>
            </a:r>
            <a:endParaRPr lang="en-US" sz="3600">
              <a:cs typeface="Calibri"/>
            </a:endParaRPr>
          </a:p>
          <a:p>
            <a:endParaRPr lang="pl-PL">
              <a:cs typeface="Calibri"/>
            </a:endParaRPr>
          </a:p>
          <a:p>
            <a:endParaRPr lang="pl-PL">
              <a:cs typeface="Calibri"/>
            </a:endParaRPr>
          </a:p>
          <a:p>
            <a:br>
              <a:rPr lang="pl-PL">
                <a:cs typeface="Calibri"/>
              </a:rPr>
            </a:br>
            <a:endParaRPr lang="en-US">
              <a:ea typeface="+mn-lt"/>
              <a:cs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DB02487-3DF7-897A-E832-1EFE2E83B2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8" r="2333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CFF0B2-D2DE-442D-0EAA-361A29A0A9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43" r="1" b="4489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2" name="Online Media 1" title="Inside Bill's Brain: Decoding Bill Gates (W głowie Billa Gatesa) | oficjalny zwiastun PL | Netflix">
            <a:hlinkClick r:id="" action="ppaction://media"/>
            <a:extLst>
              <a:ext uri="{FF2B5EF4-FFF2-40B4-BE49-F238E27FC236}">
                <a16:creationId xmlns:a16="http://schemas.microsoft.com/office/drawing/2014/main" id="{DAA5D41F-527C-70DD-FF46-F71595934C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35789" y="3593766"/>
            <a:ext cx="5628105" cy="29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2041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4409B-8D58-0C14-99EC-7FB05EACE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500">
                <a:latin typeface="Calibri"/>
                <a:cs typeface="Calibri Light"/>
              </a:rPr>
              <a:t>Nie </a:t>
            </a:r>
            <a:r>
              <a:rPr lang="en-US" sz="5500" err="1">
                <a:latin typeface="Calibri"/>
                <a:cs typeface="Calibri Light"/>
              </a:rPr>
              <a:t>tylko</a:t>
            </a:r>
            <a:r>
              <a:rPr lang="en-US" sz="5500">
                <a:latin typeface="Calibri"/>
                <a:cs typeface="Calibri Light"/>
              </a:rPr>
              <a:t> </a:t>
            </a:r>
            <a:r>
              <a:rPr lang="en-US" sz="5500" err="1">
                <a:latin typeface="Calibri"/>
                <a:cs typeface="Calibri Light"/>
              </a:rPr>
              <a:t>informatyk</a:t>
            </a:r>
            <a:r>
              <a:rPr lang="en-US" sz="5500">
                <a:latin typeface="Calibri"/>
                <a:cs typeface="Calibri Light"/>
              </a:rPr>
              <a:t> ale </a:t>
            </a:r>
            <a:r>
              <a:rPr lang="en-US" sz="5500" b="1">
                <a:latin typeface="Calibri"/>
                <a:cs typeface="Calibri Light"/>
              </a:rPr>
              <a:t>FILANTROP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50668-2B97-5EE0-2B3B-9213C22D0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pl-PL" sz="2200">
              <a:cs typeface="Calibri"/>
            </a:endParaRPr>
          </a:p>
          <a:p>
            <a:pPr marL="0" indent="0">
              <a:buNone/>
            </a:pPr>
            <a:r>
              <a:rPr lang="pl-PL" sz="4000" dirty="0">
                <a:ea typeface="+mn-lt"/>
                <a:cs typeface="+mn-lt"/>
              </a:rPr>
              <a:t>Pod koniec swojej kariery w Microsoft zaangażował się w wiele działań filantropijnych. Przekazywał znaczne sumy pieniędzy różnym organizacjom charytatywnym i naukowym projektom badawczym. W 2009 roku wraz z </a:t>
            </a:r>
            <a:r>
              <a:rPr lang="pl-PL" sz="4000" dirty="0" err="1">
                <a:ea typeface="+mn-lt"/>
                <a:cs typeface="+mn-lt"/>
              </a:rPr>
              <a:t>Warrenem</a:t>
            </a:r>
            <a:r>
              <a:rPr lang="pl-PL" sz="4000" dirty="0">
                <a:ea typeface="+mn-lt"/>
                <a:cs typeface="+mn-lt"/>
              </a:rPr>
              <a:t> </a:t>
            </a:r>
            <a:r>
              <a:rPr lang="pl-PL" sz="4000" dirty="0" err="1">
                <a:ea typeface="+mn-lt"/>
                <a:cs typeface="+mn-lt"/>
              </a:rPr>
              <a:t>Buffettem</a:t>
            </a:r>
            <a:r>
              <a:rPr lang="pl-PL" sz="4000" dirty="0">
                <a:ea typeface="+mn-lt"/>
                <a:cs typeface="+mn-lt"/>
              </a:rPr>
              <a:t> założył The </a:t>
            </a:r>
            <a:r>
              <a:rPr lang="pl-PL" sz="4000" dirty="0" err="1">
                <a:ea typeface="+mn-lt"/>
                <a:cs typeface="+mn-lt"/>
              </a:rPr>
              <a:t>Giving</a:t>
            </a:r>
            <a:r>
              <a:rPr lang="pl-PL" sz="4000" dirty="0">
                <a:ea typeface="+mn-lt"/>
                <a:cs typeface="+mn-lt"/>
              </a:rPr>
              <a:t> </a:t>
            </a:r>
            <a:r>
              <a:rPr lang="pl-PL" sz="4000" dirty="0" err="1">
                <a:ea typeface="+mn-lt"/>
                <a:cs typeface="+mn-lt"/>
              </a:rPr>
              <a:t>Pledge</a:t>
            </a:r>
            <a:r>
              <a:rPr lang="pl-PL" sz="4000" dirty="0">
                <a:ea typeface="+mn-lt"/>
                <a:cs typeface="+mn-lt"/>
              </a:rPr>
              <a:t>, kampanię skupiającą 169 filantropów, którzy złożyli obietnicę ofiarowania większości swojego majątku na cele charytatywne. </a:t>
            </a:r>
            <a:endParaRPr lang="pl-PL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5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FC9A-50E1-2DBC-ECF7-55E9D883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err="1">
                <a:latin typeface="Calibri"/>
                <a:cs typeface="Calibri Light"/>
              </a:rPr>
              <a:t>Ciekawostka</a:t>
            </a:r>
            <a:endParaRPr lang="en-US" sz="5400" b="1">
              <a:latin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532DB-24C6-838F-3343-5FF50FC61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3600">
                <a:ea typeface="+mn-lt"/>
                <a:cs typeface="+mn-lt"/>
              </a:rPr>
              <a:t>Bill Gates jest „</a:t>
            </a:r>
            <a:r>
              <a:rPr lang="pl-PL" sz="3600" err="1">
                <a:ea typeface="+mn-lt"/>
                <a:cs typeface="+mn-lt"/>
              </a:rPr>
              <a:t>centymiliarderem</a:t>
            </a:r>
            <a:r>
              <a:rPr lang="pl-PL" sz="3600">
                <a:ea typeface="+mn-lt"/>
                <a:cs typeface="+mn-lt"/>
              </a:rPr>
              <a:t>”, czyli kimś kogo można też nazwać multimiliarderem. Wymyślono ten termin specjalnie dla niego, przekroczył bowiem pułap 100 posiadanych miliardów USD już w roku 1999, co wskazuje, że dziś ta suma uległa zwielokrotnieniu.</a:t>
            </a:r>
            <a:endParaRPr lang="pl-PL" sz="36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74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14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Najwybitniejsi ludzie informatyki</vt:lpstr>
      <vt:lpstr>Geates:</vt:lpstr>
      <vt:lpstr>Krótki życiorys </vt:lpstr>
      <vt:lpstr>Prezentacja programu PowerPoint</vt:lpstr>
      <vt:lpstr>Krótki życiorys - dalsza część </vt:lpstr>
      <vt:lpstr>Krótki życiorys-dalsza część  </vt:lpstr>
      <vt:lpstr>Prezentacja programu PowerPoint</vt:lpstr>
      <vt:lpstr>Nie tylko informatyk ale FILANTROP</vt:lpstr>
      <vt:lpstr>Ciekawostka</vt:lpstr>
      <vt:lpstr>Ciekawostka </vt:lpstr>
      <vt:lpstr>Ciekawostka</vt:lpstr>
      <vt:lpstr>Ciekawostka</vt:lpstr>
      <vt:lpstr>…..i jeszcze raz – podsumowanie ….</vt:lpstr>
      <vt:lpstr>Źródła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6</cp:revision>
  <dcterms:created xsi:type="dcterms:W3CDTF">2022-12-14T06:17:23Z</dcterms:created>
  <dcterms:modified xsi:type="dcterms:W3CDTF">2022-12-19T17:25:36Z</dcterms:modified>
</cp:coreProperties>
</file>