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2" r:id="rId6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03928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8959" autoAdjust="0"/>
    <p:restoredTop sz="94660"/>
  </p:normalViewPr>
  <p:slideViewPr>
    <p:cSldViewPr snapToGrid="0">
      <p:cViewPr varScale="1">
        <p:scale>
          <a:sx n="56" d="100"/>
          <a:sy n="56" d="100"/>
        </p:scale>
        <p:origin x="-228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D2DD5FE-74CD-49FD-82F1-571E26F40C7E}" type="doc">
      <dgm:prSet loTypeId="urn:microsoft.com/office/officeart/2005/8/layout/default#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6A9536E-3D23-4D4B-A777-A569521F02EC}">
      <dgm:prSet/>
      <dgm:spPr>
        <a:solidFill>
          <a:srgbClr val="FF0000"/>
        </a:solidFill>
      </dgm:spPr>
      <dgm:t>
        <a:bodyPr/>
        <a:lstStyle/>
        <a:p>
          <a:r>
            <a:rPr lang="pl-PL" dirty="0"/>
            <a:t>Był jednym z przywódców stronnictwa patriotycznego. Opowiadał się za reformami i popierał dążenia mieszczan do rozszerzenia praw politycznych.</a:t>
          </a:r>
          <a:endParaRPr lang="en-US" dirty="0"/>
        </a:p>
      </dgm:t>
    </dgm:pt>
    <dgm:pt modelId="{25A66882-AC2A-40F1-83BD-D7121FBBE0C1}" type="parTrans" cxnId="{82CB024D-457D-4236-BC1F-7DC050EBB871}">
      <dgm:prSet/>
      <dgm:spPr/>
      <dgm:t>
        <a:bodyPr/>
        <a:lstStyle/>
        <a:p>
          <a:endParaRPr lang="en-US"/>
        </a:p>
      </dgm:t>
    </dgm:pt>
    <dgm:pt modelId="{A2446E35-C3B4-455A-A69D-F24AFD46A55E}" type="sibTrans" cxnId="{82CB024D-457D-4236-BC1F-7DC050EBB871}">
      <dgm:prSet/>
      <dgm:spPr/>
      <dgm:t>
        <a:bodyPr/>
        <a:lstStyle/>
        <a:p>
          <a:endParaRPr lang="en-US"/>
        </a:p>
      </dgm:t>
    </dgm:pt>
    <dgm:pt modelId="{1BADCEFC-F105-4FD0-A7C4-994CD637FD5C}">
      <dgm:prSet/>
      <dgm:spPr>
        <a:solidFill>
          <a:schemeClr val="accent4">
            <a:lumMod val="75000"/>
          </a:schemeClr>
        </a:solidFill>
      </dgm:spPr>
      <dgm:t>
        <a:bodyPr/>
        <a:lstStyle/>
        <a:p>
          <a:r>
            <a:rPr lang="pl-PL" dirty="0"/>
            <a:t>Brał udział w pracach nad przygotowaniem Konstytucji 3 maja (podczas tajnych zebrań) i przeprowadził jej uchwalenie na sesji sejmowej.</a:t>
          </a:r>
          <a:endParaRPr lang="en-US" dirty="0"/>
        </a:p>
      </dgm:t>
    </dgm:pt>
    <dgm:pt modelId="{053007E3-56FD-4B3D-A81A-C4D3D66AF0A5}" type="parTrans" cxnId="{E3216B57-3C8B-411A-ADDD-CB40AD827727}">
      <dgm:prSet/>
      <dgm:spPr/>
      <dgm:t>
        <a:bodyPr/>
        <a:lstStyle/>
        <a:p>
          <a:endParaRPr lang="en-US"/>
        </a:p>
      </dgm:t>
    </dgm:pt>
    <dgm:pt modelId="{AB13B9DA-1D7D-4181-BA87-3770DF0BE6A6}" type="sibTrans" cxnId="{E3216B57-3C8B-411A-ADDD-CB40AD827727}">
      <dgm:prSet/>
      <dgm:spPr/>
      <dgm:t>
        <a:bodyPr/>
        <a:lstStyle/>
        <a:p>
          <a:endParaRPr lang="en-US"/>
        </a:p>
      </dgm:t>
    </dgm:pt>
    <dgm:pt modelId="{B6580493-4099-420F-930A-296AE7B20503}">
      <dgm:prSet/>
      <dgm:spPr/>
      <dgm:t>
        <a:bodyPr/>
        <a:lstStyle/>
        <a:p>
          <a:r>
            <a:rPr lang="pl-PL" b="0" i="0" dirty="0"/>
            <a:t>Będąc marszałkiem przeprowadził zawiązanie Sejmu w konfederację (został marszałkiem konfederacji koronnej).</a:t>
          </a:r>
          <a:endParaRPr lang="en-US" dirty="0"/>
        </a:p>
      </dgm:t>
    </dgm:pt>
    <dgm:pt modelId="{61D8A939-6CEF-4E6D-AA11-F083E1EECD3E}" type="parTrans" cxnId="{04D80467-1044-4C7C-A494-E917970387FB}">
      <dgm:prSet/>
      <dgm:spPr/>
      <dgm:t>
        <a:bodyPr/>
        <a:lstStyle/>
        <a:p>
          <a:endParaRPr lang="en-US"/>
        </a:p>
      </dgm:t>
    </dgm:pt>
    <dgm:pt modelId="{32F53FAF-B449-4570-84AC-3B185510B6B1}" type="sibTrans" cxnId="{04D80467-1044-4C7C-A494-E917970387FB}">
      <dgm:prSet/>
      <dgm:spPr/>
      <dgm:t>
        <a:bodyPr/>
        <a:lstStyle/>
        <a:p>
          <a:endParaRPr lang="en-US"/>
        </a:p>
      </dgm:t>
    </dgm:pt>
    <dgm:pt modelId="{87D67BB8-1910-4826-A24B-1F6EF5A16D14}">
      <dgm:prSet/>
      <dgm:spPr>
        <a:solidFill>
          <a:schemeClr val="accent6">
            <a:lumMod val="75000"/>
          </a:schemeClr>
        </a:solidFill>
      </dgm:spPr>
      <dgm:t>
        <a:bodyPr/>
        <a:lstStyle/>
        <a:p>
          <a:r>
            <a:rPr lang="pl-PL" dirty="0"/>
            <a:t>W Księstwie Warszawskim sprawował funkcje prezesa Komisji Rządzącej, Rady Ministrów, Senatu.</a:t>
          </a:r>
          <a:endParaRPr lang="en-US" dirty="0"/>
        </a:p>
      </dgm:t>
    </dgm:pt>
    <dgm:pt modelId="{AB761E95-D2E2-4DD0-B0E1-305CC14CC909}" type="parTrans" cxnId="{F45E1869-457C-474F-BC95-BE2FE78D9D61}">
      <dgm:prSet/>
      <dgm:spPr/>
      <dgm:t>
        <a:bodyPr/>
        <a:lstStyle/>
        <a:p>
          <a:endParaRPr lang="en-US"/>
        </a:p>
      </dgm:t>
    </dgm:pt>
    <dgm:pt modelId="{228736F5-EF84-4FB6-9AFD-A84E5DBAD906}" type="sibTrans" cxnId="{F45E1869-457C-474F-BC95-BE2FE78D9D61}">
      <dgm:prSet/>
      <dgm:spPr/>
      <dgm:t>
        <a:bodyPr/>
        <a:lstStyle/>
        <a:p>
          <a:endParaRPr lang="en-US"/>
        </a:p>
      </dgm:t>
    </dgm:pt>
    <dgm:pt modelId="{A0C26464-BAB1-4240-A331-BDEEACF6C73D}">
      <dgm:prSet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pl-PL" dirty="0"/>
            <a:t>Uważany był za człowieka nieposzlakowanej uczciwości.</a:t>
          </a:r>
          <a:endParaRPr lang="en-US" dirty="0"/>
        </a:p>
      </dgm:t>
    </dgm:pt>
    <dgm:pt modelId="{25E2ED70-5330-4B8F-802C-83F2C64500CD}" type="parTrans" cxnId="{E0ACBDD9-58EE-4767-B187-F27F3A3728D2}">
      <dgm:prSet/>
      <dgm:spPr/>
      <dgm:t>
        <a:bodyPr/>
        <a:lstStyle/>
        <a:p>
          <a:endParaRPr lang="en-US"/>
        </a:p>
      </dgm:t>
    </dgm:pt>
    <dgm:pt modelId="{5987506C-14FE-436A-9F88-6A2A795F3C80}" type="sibTrans" cxnId="{E0ACBDD9-58EE-4767-B187-F27F3A3728D2}">
      <dgm:prSet/>
      <dgm:spPr/>
      <dgm:t>
        <a:bodyPr/>
        <a:lstStyle/>
        <a:p>
          <a:endParaRPr lang="en-US"/>
        </a:p>
      </dgm:t>
    </dgm:pt>
    <dgm:pt modelId="{9C600E5D-D163-4912-A636-EFB30D765225}">
      <dgm:prSet/>
      <dgm:spPr>
        <a:solidFill>
          <a:srgbClr val="7030A0"/>
        </a:solidFill>
      </dgm:spPr>
      <dgm:t>
        <a:bodyPr/>
        <a:lstStyle/>
        <a:p>
          <a:r>
            <a:rPr lang="pl-PL" dirty="0"/>
            <a:t>We własnym majątku nałożył czynsz na chłopów oraz zwolnił ich od niektórych powinności.</a:t>
          </a:r>
          <a:endParaRPr lang="en-US" dirty="0"/>
        </a:p>
      </dgm:t>
    </dgm:pt>
    <dgm:pt modelId="{231DC83C-9C61-4606-99F2-289C8EB0B735}" type="parTrans" cxnId="{40207AAB-E445-4F39-BA10-D18A47FB744B}">
      <dgm:prSet/>
      <dgm:spPr/>
      <dgm:t>
        <a:bodyPr/>
        <a:lstStyle/>
        <a:p>
          <a:endParaRPr lang="pl-PL"/>
        </a:p>
      </dgm:t>
    </dgm:pt>
    <dgm:pt modelId="{5DC1F799-FCA1-4C39-ADC5-B57C755D525E}" type="sibTrans" cxnId="{40207AAB-E445-4F39-BA10-D18A47FB744B}">
      <dgm:prSet/>
      <dgm:spPr/>
      <dgm:t>
        <a:bodyPr/>
        <a:lstStyle/>
        <a:p>
          <a:endParaRPr lang="pl-PL"/>
        </a:p>
      </dgm:t>
    </dgm:pt>
    <dgm:pt modelId="{E1B1B943-8BF3-4C3C-9344-FA495C0CA1CE}" type="pres">
      <dgm:prSet presAssocID="{ED2DD5FE-74CD-49FD-82F1-571E26F40C7E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15CBFA2F-F035-4B37-ABD1-17172EEB07EB}" type="pres">
      <dgm:prSet presAssocID="{06A9536E-3D23-4D4B-A777-A569521F02EC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EA5BB79F-24C2-4127-9CBF-E19E2D3CA54F}" type="pres">
      <dgm:prSet presAssocID="{A2446E35-C3B4-455A-A69D-F24AFD46A55E}" presName="sibTrans" presStyleCnt="0"/>
      <dgm:spPr/>
    </dgm:pt>
    <dgm:pt modelId="{F5CB3A6D-B0EE-4C9F-B40E-BE197B14242F}" type="pres">
      <dgm:prSet presAssocID="{1BADCEFC-F105-4FD0-A7C4-994CD637FD5C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93C75852-E379-4806-949D-F5594ABA78CB}" type="pres">
      <dgm:prSet presAssocID="{AB13B9DA-1D7D-4181-BA87-3770DF0BE6A6}" presName="sibTrans" presStyleCnt="0"/>
      <dgm:spPr/>
    </dgm:pt>
    <dgm:pt modelId="{E531F6A2-C241-4365-9710-B298E175BDE2}" type="pres">
      <dgm:prSet presAssocID="{9C600E5D-D163-4912-A636-EFB30D765225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AA50E8EE-8C0D-4D59-95AE-BD45D8CED8AB}" type="pres">
      <dgm:prSet presAssocID="{5DC1F799-FCA1-4C39-ADC5-B57C755D525E}" presName="sibTrans" presStyleCnt="0"/>
      <dgm:spPr/>
    </dgm:pt>
    <dgm:pt modelId="{0D5BB98A-6CF8-46A4-9F77-A83536DA67AA}" type="pres">
      <dgm:prSet presAssocID="{B6580493-4099-420F-930A-296AE7B20503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197AC7A7-391E-451A-922B-38A51CF1D74D}" type="pres">
      <dgm:prSet presAssocID="{32F53FAF-B449-4570-84AC-3B185510B6B1}" presName="sibTrans" presStyleCnt="0"/>
      <dgm:spPr/>
    </dgm:pt>
    <dgm:pt modelId="{DFC2FAC8-F7A0-4662-9124-445CDF646AF6}" type="pres">
      <dgm:prSet presAssocID="{87D67BB8-1910-4826-A24B-1F6EF5A16D14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740D9FCD-FAA8-4008-87BD-9A6E11C75127}" type="pres">
      <dgm:prSet presAssocID="{228736F5-EF84-4FB6-9AFD-A84E5DBAD906}" presName="sibTrans" presStyleCnt="0"/>
      <dgm:spPr/>
    </dgm:pt>
    <dgm:pt modelId="{DB5A417B-E5FF-4AB5-B3A2-2BA792E4C2AA}" type="pres">
      <dgm:prSet presAssocID="{A0C26464-BAB1-4240-A331-BDEEACF6C73D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40207AAB-E445-4F39-BA10-D18A47FB744B}" srcId="{ED2DD5FE-74CD-49FD-82F1-571E26F40C7E}" destId="{9C600E5D-D163-4912-A636-EFB30D765225}" srcOrd="2" destOrd="0" parTransId="{231DC83C-9C61-4606-99F2-289C8EB0B735}" sibTransId="{5DC1F799-FCA1-4C39-ADC5-B57C755D525E}"/>
    <dgm:cxn modelId="{6047404A-E8FE-4D3A-A72E-9A5927F11FF7}" type="presOf" srcId="{1BADCEFC-F105-4FD0-A7C4-994CD637FD5C}" destId="{F5CB3A6D-B0EE-4C9F-B40E-BE197B14242F}" srcOrd="0" destOrd="0" presId="urn:microsoft.com/office/officeart/2005/8/layout/default#1"/>
    <dgm:cxn modelId="{321CE0A5-93DF-4274-89D3-FA2EECF4E23C}" type="presOf" srcId="{ED2DD5FE-74CD-49FD-82F1-571E26F40C7E}" destId="{E1B1B943-8BF3-4C3C-9344-FA495C0CA1CE}" srcOrd="0" destOrd="0" presId="urn:microsoft.com/office/officeart/2005/8/layout/default#1"/>
    <dgm:cxn modelId="{E3216B57-3C8B-411A-ADDD-CB40AD827727}" srcId="{ED2DD5FE-74CD-49FD-82F1-571E26F40C7E}" destId="{1BADCEFC-F105-4FD0-A7C4-994CD637FD5C}" srcOrd="1" destOrd="0" parTransId="{053007E3-56FD-4B3D-A81A-C4D3D66AF0A5}" sibTransId="{AB13B9DA-1D7D-4181-BA87-3770DF0BE6A6}"/>
    <dgm:cxn modelId="{04D80467-1044-4C7C-A494-E917970387FB}" srcId="{ED2DD5FE-74CD-49FD-82F1-571E26F40C7E}" destId="{B6580493-4099-420F-930A-296AE7B20503}" srcOrd="3" destOrd="0" parTransId="{61D8A939-6CEF-4E6D-AA11-F083E1EECD3E}" sibTransId="{32F53FAF-B449-4570-84AC-3B185510B6B1}"/>
    <dgm:cxn modelId="{3A68C5CC-242A-40E1-869B-E670AC98ABFE}" type="presOf" srcId="{B6580493-4099-420F-930A-296AE7B20503}" destId="{0D5BB98A-6CF8-46A4-9F77-A83536DA67AA}" srcOrd="0" destOrd="0" presId="urn:microsoft.com/office/officeart/2005/8/layout/default#1"/>
    <dgm:cxn modelId="{E0ACBDD9-58EE-4767-B187-F27F3A3728D2}" srcId="{ED2DD5FE-74CD-49FD-82F1-571E26F40C7E}" destId="{A0C26464-BAB1-4240-A331-BDEEACF6C73D}" srcOrd="5" destOrd="0" parTransId="{25E2ED70-5330-4B8F-802C-83F2C64500CD}" sibTransId="{5987506C-14FE-436A-9F88-6A2A795F3C80}"/>
    <dgm:cxn modelId="{42F27AAA-9089-493B-BBAE-01F9836AA543}" type="presOf" srcId="{87D67BB8-1910-4826-A24B-1F6EF5A16D14}" destId="{DFC2FAC8-F7A0-4662-9124-445CDF646AF6}" srcOrd="0" destOrd="0" presId="urn:microsoft.com/office/officeart/2005/8/layout/default#1"/>
    <dgm:cxn modelId="{82CB024D-457D-4236-BC1F-7DC050EBB871}" srcId="{ED2DD5FE-74CD-49FD-82F1-571E26F40C7E}" destId="{06A9536E-3D23-4D4B-A777-A569521F02EC}" srcOrd="0" destOrd="0" parTransId="{25A66882-AC2A-40F1-83BD-D7121FBBE0C1}" sibTransId="{A2446E35-C3B4-455A-A69D-F24AFD46A55E}"/>
    <dgm:cxn modelId="{0E5F108A-0FED-47E3-99F1-8CBFFE86A021}" type="presOf" srcId="{9C600E5D-D163-4912-A636-EFB30D765225}" destId="{E531F6A2-C241-4365-9710-B298E175BDE2}" srcOrd="0" destOrd="0" presId="urn:microsoft.com/office/officeart/2005/8/layout/default#1"/>
    <dgm:cxn modelId="{18F92DEE-11DC-4C26-BD1C-D1A94E81B4DE}" type="presOf" srcId="{A0C26464-BAB1-4240-A331-BDEEACF6C73D}" destId="{DB5A417B-E5FF-4AB5-B3A2-2BA792E4C2AA}" srcOrd="0" destOrd="0" presId="urn:microsoft.com/office/officeart/2005/8/layout/default#1"/>
    <dgm:cxn modelId="{C6179E13-0A38-4892-A722-BBB9E6E86E12}" type="presOf" srcId="{06A9536E-3D23-4D4B-A777-A569521F02EC}" destId="{15CBFA2F-F035-4B37-ABD1-17172EEB07EB}" srcOrd="0" destOrd="0" presId="urn:microsoft.com/office/officeart/2005/8/layout/default#1"/>
    <dgm:cxn modelId="{F45E1869-457C-474F-BC95-BE2FE78D9D61}" srcId="{ED2DD5FE-74CD-49FD-82F1-571E26F40C7E}" destId="{87D67BB8-1910-4826-A24B-1F6EF5A16D14}" srcOrd="4" destOrd="0" parTransId="{AB761E95-D2E2-4DD0-B0E1-305CC14CC909}" sibTransId="{228736F5-EF84-4FB6-9AFD-A84E5DBAD906}"/>
    <dgm:cxn modelId="{F38D75FA-E92D-4AC7-8F77-58547C069BD9}" type="presParOf" srcId="{E1B1B943-8BF3-4C3C-9344-FA495C0CA1CE}" destId="{15CBFA2F-F035-4B37-ABD1-17172EEB07EB}" srcOrd="0" destOrd="0" presId="urn:microsoft.com/office/officeart/2005/8/layout/default#1"/>
    <dgm:cxn modelId="{AD57A115-EF6A-4FC3-89EF-4C8925BF7BDF}" type="presParOf" srcId="{E1B1B943-8BF3-4C3C-9344-FA495C0CA1CE}" destId="{EA5BB79F-24C2-4127-9CBF-E19E2D3CA54F}" srcOrd="1" destOrd="0" presId="urn:microsoft.com/office/officeart/2005/8/layout/default#1"/>
    <dgm:cxn modelId="{B7581439-A9DC-49F2-8821-083E80D203F4}" type="presParOf" srcId="{E1B1B943-8BF3-4C3C-9344-FA495C0CA1CE}" destId="{F5CB3A6D-B0EE-4C9F-B40E-BE197B14242F}" srcOrd="2" destOrd="0" presId="urn:microsoft.com/office/officeart/2005/8/layout/default#1"/>
    <dgm:cxn modelId="{D28E6F3C-AF73-4113-89F7-3409848521A6}" type="presParOf" srcId="{E1B1B943-8BF3-4C3C-9344-FA495C0CA1CE}" destId="{93C75852-E379-4806-949D-F5594ABA78CB}" srcOrd="3" destOrd="0" presId="urn:microsoft.com/office/officeart/2005/8/layout/default#1"/>
    <dgm:cxn modelId="{DBCF4B49-4B1B-4118-A16E-90B1E83BFBB4}" type="presParOf" srcId="{E1B1B943-8BF3-4C3C-9344-FA495C0CA1CE}" destId="{E531F6A2-C241-4365-9710-B298E175BDE2}" srcOrd="4" destOrd="0" presId="urn:microsoft.com/office/officeart/2005/8/layout/default#1"/>
    <dgm:cxn modelId="{21BD14AB-7A8C-4C1C-9687-C6080E2D50B2}" type="presParOf" srcId="{E1B1B943-8BF3-4C3C-9344-FA495C0CA1CE}" destId="{AA50E8EE-8C0D-4D59-95AE-BD45D8CED8AB}" srcOrd="5" destOrd="0" presId="urn:microsoft.com/office/officeart/2005/8/layout/default#1"/>
    <dgm:cxn modelId="{9A6B6CE7-D9D5-4361-991B-C90E1C7F7BD0}" type="presParOf" srcId="{E1B1B943-8BF3-4C3C-9344-FA495C0CA1CE}" destId="{0D5BB98A-6CF8-46A4-9F77-A83536DA67AA}" srcOrd="6" destOrd="0" presId="urn:microsoft.com/office/officeart/2005/8/layout/default#1"/>
    <dgm:cxn modelId="{03068F0B-80DE-49AD-8640-2F850336E4F5}" type="presParOf" srcId="{E1B1B943-8BF3-4C3C-9344-FA495C0CA1CE}" destId="{197AC7A7-391E-451A-922B-38A51CF1D74D}" srcOrd="7" destOrd="0" presId="urn:microsoft.com/office/officeart/2005/8/layout/default#1"/>
    <dgm:cxn modelId="{0FC2EE30-FBC5-4624-AC3D-A56ABA302D1A}" type="presParOf" srcId="{E1B1B943-8BF3-4C3C-9344-FA495C0CA1CE}" destId="{DFC2FAC8-F7A0-4662-9124-445CDF646AF6}" srcOrd="8" destOrd="0" presId="urn:microsoft.com/office/officeart/2005/8/layout/default#1"/>
    <dgm:cxn modelId="{90D988FD-FEA9-4FC2-A985-07B7D5D32B30}" type="presParOf" srcId="{E1B1B943-8BF3-4C3C-9344-FA495C0CA1CE}" destId="{740D9FCD-FAA8-4008-87BD-9A6E11C75127}" srcOrd="9" destOrd="0" presId="urn:microsoft.com/office/officeart/2005/8/layout/default#1"/>
    <dgm:cxn modelId="{CD6D75D5-6E37-4192-BD08-144A33A25952}" type="presParOf" srcId="{E1B1B943-8BF3-4C3C-9344-FA495C0CA1CE}" destId="{DB5A417B-E5FF-4AB5-B3A2-2BA792E4C2AA}" srcOrd="10" destOrd="0" presId="urn:microsoft.com/office/officeart/2005/8/layout/default#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5CBFA2F-F035-4B37-ABD1-17172EEB07EB}">
      <dsp:nvSpPr>
        <dsp:cNvPr id="0" name=""/>
        <dsp:cNvSpPr/>
      </dsp:nvSpPr>
      <dsp:spPr>
        <a:xfrm>
          <a:off x="42927" y="1721"/>
          <a:ext cx="2414527" cy="1448716"/>
        </a:xfrm>
        <a:prstGeom prst="rect">
          <a:avLst/>
        </a:prstGeom>
        <a:solidFill>
          <a:srgbClr val="FF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500" kern="1200" dirty="0"/>
            <a:t>Był jednym z przywódców stronnictwa patriotycznego. Opowiadał się za reformami i popierał dążenia mieszczan do rozszerzenia praw politycznych.</a:t>
          </a:r>
          <a:endParaRPr lang="en-US" sz="1500" kern="1200" dirty="0"/>
        </a:p>
      </dsp:txBody>
      <dsp:txXfrm>
        <a:off x="42927" y="1721"/>
        <a:ext cx="2414527" cy="1448716"/>
      </dsp:txXfrm>
    </dsp:sp>
    <dsp:sp modelId="{F5CB3A6D-B0EE-4C9F-B40E-BE197B14242F}">
      <dsp:nvSpPr>
        <dsp:cNvPr id="0" name=""/>
        <dsp:cNvSpPr/>
      </dsp:nvSpPr>
      <dsp:spPr>
        <a:xfrm>
          <a:off x="2698908" y="1721"/>
          <a:ext cx="2414527" cy="1448716"/>
        </a:xfrm>
        <a:prstGeom prst="rect">
          <a:avLst/>
        </a:prstGeom>
        <a:solidFill>
          <a:schemeClr val="accent4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500" kern="1200" dirty="0"/>
            <a:t>Brał udział w pracach nad przygotowaniem Konstytucji 3 maja (podczas tajnych zebrań) i przeprowadził jej uchwalenie na sesji sejmowej.</a:t>
          </a:r>
          <a:endParaRPr lang="en-US" sz="1500" kern="1200" dirty="0"/>
        </a:p>
      </dsp:txBody>
      <dsp:txXfrm>
        <a:off x="2698908" y="1721"/>
        <a:ext cx="2414527" cy="1448716"/>
      </dsp:txXfrm>
    </dsp:sp>
    <dsp:sp modelId="{E531F6A2-C241-4365-9710-B298E175BDE2}">
      <dsp:nvSpPr>
        <dsp:cNvPr id="0" name=""/>
        <dsp:cNvSpPr/>
      </dsp:nvSpPr>
      <dsp:spPr>
        <a:xfrm>
          <a:off x="42927" y="1691890"/>
          <a:ext cx="2414527" cy="1448716"/>
        </a:xfrm>
        <a:prstGeom prst="rect">
          <a:avLst/>
        </a:prstGeom>
        <a:solidFill>
          <a:srgbClr val="7030A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500" kern="1200" dirty="0"/>
            <a:t>We własnym majątku nałożył czynsz na chłopów oraz zwolnił ich od niektórych powinności.</a:t>
          </a:r>
          <a:endParaRPr lang="en-US" sz="1500" kern="1200" dirty="0"/>
        </a:p>
      </dsp:txBody>
      <dsp:txXfrm>
        <a:off x="42927" y="1691890"/>
        <a:ext cx="2414527" cy="1448716"/>
      </dsp:txXfrm>
    </dsp:sp>
    <dsp:sp modelId="{0D5BB98A-6CF8-46A4-9F77-A83536DA67AA}">
      <dsp:nvSpPr>
        <dsp:cNvPr id="0" name=""/>
        <dsp:cNvSpPr/>
      </dsp:nvSpPr>
      <dsp:spPr>
        <a:xfrm>
          <a:off x="2698908" y="1691890"/>
          <a:ext cx="2414527" cy="144871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500" b="0" i="0" kern="1200" dirty="0"/>
            <a:t>Będąc marszałkiem przeprowadził zawiązanie Sejmu w konfederację (został marszałkiem konfederacji koronnej).</a:t>
          </a:r>
          <a:endParaRPr lang="en-US" sz="1500" kern="1200" dirty="0"/>
        </a:p>
      </dsp:txBody>
      <dsp:txXfrm>
        <a:off x="2698908" y="1691890"/>
        <a:ext cx="2414527" cy="1448716"/>
      </dsp:txXfrm>
    </dsp:sp>
    <dsp:sp modelId="{DFC2FAC8-F7A0-4662-9124-445CDF646AF6}">
      <dsp:nvSpPr>
        <dsp:cNvPr id="0" name=""/>
        <dsp:cNvSpPr/>
      </dsp:nvSpPr>
      <dsp:spPr>
        <a:xfrm>
          <a:off x="42927" y="3382060"/>
          <a:ext cx="2414527" cy="1448716"/>
        </a:xfrm>
        <a:prstGeom prst="rect">
          <a:avLst/>
        </a:prstGeom>
        <a:solidFill>
          <a:schemeClr val="accent6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500" kern="1200" dirty="0"/>
            <a:t>W Księstwie Warszawskim sprawował funkcje prezesa Komisji Rządzącej, Rady Ministrów, Senatu.</a:t>
          </a:r>
          <a:endParaRPr lang="en-US" sz="1500" kern="1200" dirty="0"/>
        </a:p>
      </dsp:txBody>
      <dsp:txXfrm>
        <a:off x="42927" y="3382060"/>
        <a:ext cx="2414527" cy="1448716"/>
      </dsp:txXfrm>
    </dsp:sp>
    <dsp:sp modelId="{DB5A417B-E5FF-4AB5-B3A2-2BA792E4C2AA}">
      <dsp:nvSpPr>
        <dsp:cNvPr id="0" name=""/>
        <dsp:cNvSpPr/>
      </dsp:nvSpPr>
      <dsp:spPr>
        <a:xfrm>
          <a:off x="2698908" y="3382060"/>
          <a:ext cx="2414527" cy="1448716"/>
        </a:xfrm>
        <a:prstGeom prst="rect">
          <a:avLst/>
        </a:prstGeom>
        <a:solidFill>
          <a:schemeClr val="accent2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500" kern="1200" dirty="0"/>
            <a:t>Uważany był za człowieka nieposzlakowanej uczciwości.</a:t>
          </a:r>
          <a:endParaRPr lang="en-US" sz="1500" kern="1200" dirty="0"/>
        </a:p>
      </dsp:txBody>
      <dsp:txXfrm>
        <a:off x="2698908" y="3382060"/>
        <a:ext cx="2414527" cy="144871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#1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A868-8872-43E4-8C98-D34DABD1FD38}" type="datetimeFigureOut">
              <a:rPr lang="pl-PL" smtClean="0"/>
              <a:pPr/>
              <a:t>2021-04-19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C6C3F-668B-4AF5-BFA9-0F657EB068D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33917574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A868-8872-43E4-8C98-D34DABD1FD38}" type="datetimeFigureOut">
              <a:rPr lang="pl-PL" smtClean="0"/>
              <a:pPr/>
              <a:t>2021-04-19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C6C3F-668B-4AF5-BFA9-0F657EB068D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24545081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A868-8872-43E4-8C98-D34DABD1FD38}" type="datetimeFigureOut">
              <a:rPr lang="pl-PL" smtClean="0"/>
              <a:pPr/>
              <a:t>2021-04-19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C6C3F-668B-4AF5-BFA9-0F657EB068D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13403866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A868-8872-43E4-8C98-D34DABD1FD38}" type="datetimeFigureOut">
              <a:rPr lang="pl-PL" smtClean="0"/>
              <a:pPr/>
              <a:t>2021-04-19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C6C3F-668B-4AF5-BFA9-0F657EB068D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9673800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A868-8872-43E4-8C98-D34DABD1FD38}" type="datetimeFigureOut">
              <a:rPr lang="pl-PL" smtClean="0"/>
              <a:pPr/>
              <a:t>2021-04-19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C6C3F-668B-4AF5-BFA9-0F657EB068D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132341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A868-8872-43E4-8C98-D34DABD1FD38}" type="datetimeFigureOut">
              <a:rPr lang="pl-PL" smtClean="0"/>
              <a:pPr/>
              <a:t>2021-04-19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C6C3F-668B-4AF5-BFA9-0F657EB068D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38830362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A868-8872-43E4-8C98-D34DABD1FD38}" type="datetimeFigureOut">
              <a:rPr lang="pl-PL" smtClean="0"/>
              <a:pPr/>
              <a:t>2021-04-19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C6C3F-668B-4AF5-BFA9-0F657EB068D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9618082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A868-8872-43E4-8C98-D34DABD1FD38}" type="datetimeFigureOut">
              <a:rPr lang="pl-PL" smtClean="0"/>
              <a:pPr/>
              <a:t>2021-04-19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C6C3F-668B-4AF5-BFA9-0F657EB068D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15447972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A868-8872-43E4-8C98-D34DABD1FD38}" type="datetimeFigureOut">
              <a:rPr lang="pl-PL" smtClean="0"/>
              <a:pPr/>
              <a:t>2021-04-19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C6C3F-668B-4AF5-BFA9-0F657EB068D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18508391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A868-8872-43E4-8C98-D34DABD1FD38}" type="datetimeFigureOut">
              <a:rPr lang="pl-PL" smtClean="0"/>
              <a:pPr/>
              <a:t>2021-04-19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C6C3F-668B-4AF5-BFA9-0F657EB068D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27155304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A868-8872-43E4-8C98-D34DABD1FD38}" type="datetimeFigureOut">
              <a:rPr lang="pl-PL" smtClean="0"/>
              <a:pPr/>
              <a:t>2021-04-19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C6C3F-668B-4AF5-BFA9-0F657EB068D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30249060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8AA868-8872-43E4-8C98-D34DABD1FD38}" type="datetimeFigureOut">
              <a:rPr lang="pl-PL" smtClean="0"/>
              <a:pPr/>
              <a:t>2021-04-19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7C6C3F-668B-4AF5-BFA9-0F657EB068D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39266336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5A92BC41-5AE1-432E-87C7-12BF9E03D92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4501415" y="476778"/>
            <a:ext cx="7212450" cy="5920653"/>
          </a:xfrm>
          <a:prstGeom prst="rect">
            <a:avLst/>
          </a:prstGeom>
          <a:solidFill>
            <a:srgbClr val="583F39">
              <a:alpha val="9500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5141495" y="1179095"/>
            <a:ext cx="5956353" cy="3404488"/>
          </a:xfrm>
        </p:spPr>
        <p:txBody>
          <a:bodyPr>
            <a:normAutofit/>
          </a:bodyPr>
          <a:lstStyle/>
          <a:p>
            <a:pPr algn="l"/>
            <a:r>
              <a:rPr lang="pl-PL" sz="4800" dirty="0">
                <a:solidFill>
                  <a:srgbClr val="FFFFFF"/>
                </a:solidFill>
                <a:cs typeface="Calibri Light"/>
              </a:rPr>
              <a:t>Konstytucja </a:t>
            </a:r>
            <a:br>
              <a:rPr lang="pl-PL" sz="4800" dirty="0">
                <a:solidFill>
                  <a:srgbClr val="FFFFFF"/>
                </a:solidFill>
                <a:cs typeface="Calibri Light"/>
              </a:rPr>
            </a:br>
            <a:r>
              <a:rPr lang="pl-PL" sz="4800" dirty="0">
                <a:solidFill>
                  <a:srgbClr val="FFFFFF"/>
                </a:solidFill>
                <a:cs typeface="Calibri Light"/>
              </a:rPr>
              <a:t>3 Maja 1791 r.</a:t>
            </a:r>
            <a:endParaRPr lang="pl-PL" sz="4800" dirty="0">
              <a:solidFill>
                <a:srgbClr val="FFFFFF"/>
              </a:solidFill>
            </a:endParaRP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xmlns="" id="{DC0E1208-0B30-4396-AE7C-AEBFFAEE66D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5287478" y="4713662"/>
            <a:ext cx="3657600" cy="0"/>
          </a:xfrm>
          <a:prstGeom prst="line">
            <a:avLst/>
          </a:prstGeom>
          <a:ln w="19050">
            <a:solidFill>
              <a:srgbClr val="FFFFFF">
                <a:alpha val="8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Obraz 3" descr="Obraz zawierający tekst&#10;&#10;Opis wygenerowany automatycznie">
            <a:extLst>
              <a:ext uri="{FF2B5EF4-FFF2-40B4-BE49-F238E27FC236}">
                <a16:creationId xmlns:a16="http://schemas.microsoft.com/office/drawing/2014/main" xmlns="" id="{102CB60D-AA76-4381-A8EF-8C7510B5D60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568" r="-2" b="609"/>
          <a:stretch/>
        </p:blipFill>
        <p:spPr>
          <a:xfrm>
            <a:off x="475488" y="476777"/>
            <a:ext cx="3864383" cy="5920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6503171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Freeform: Shape 59">
            <a:extLst>
              <a:ext uri="{FF2B5EF4-FFF2-40B4-BE49-F238E27FC236}">
                <a16:creationId xmlns:a16="http://schemas.microsoft.com/office/drawing/2014/main" xmlns="" id="{4F9857ED-1DEF-4481-AEB4-E7759342AC1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H="1">
            <a:off x="1" y="0"/>
            <a:ext cx="5457275" cy="6858000"/>
          </a:xfrm>
          <a:custGeom>
            <a:avLst/>
            <a:gdLst>
              <a:gd name="connsiteX0" fmla="*/ 5457275 w 5457275"/>
              <a:gd name="connsiteY0" fmla="*/ 0 h 6858000"/>
              <a:gd name="connsiteX1" fmla="*/ 361354 w 5457275"/>
              <a:gd name="connsiteY1" fmla="*/ 0 h 6858000"/>
              <a:gd name="connsiteX2" fmla="*/ 335637 w 5457275"/>
              <a:gd name="connsiteY2" fmla="*/ 94722 h 6858000"/>
              <a:gd name="connsiteX3" fmla="*/ 690849 w 5457275"/>
              <a:gd name="connsiteY3" fmla="*/ 6842426 h 6858000"/>
              <a:gd name="connsiteX4" fmla="*/ 696735 w 5457275"/>
              <a:gd name="connsiteY4" fmla="*/ 6858000 h 6858000"/>
              <a:gd name="connsiteX5" fmla="*/ 5457275 w 5457275"/>
              <a:gd name="connsiteY5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457275" h="6858000">
                <a:moveTo>
                  <a:pt x="5457275" y="0"/>
                </a:moveTo>
                <a:lnTo>
                  <a:pt x="361354" y="0"/>
                </a:lnTo>
                <a:lnTo>
                  <a:pt x="335637" y="94722"/>
                </a:lnTo>
                <a:cubicBezTo>
                  <a:pt x="-226206" y="2374054"/>
                  <a:pt x="-65870" y="4704140"/>
                  <a:pt x="690849" y="6842426"/>
                </a:cubicBezTo>
                <a:lnTo>
                  <a:pt x="696735" y="6858000"/>
                </a:lnTo>
                <a:lnTo>
                  <a:pt x="5457275" y="6858000"/>
                </a:ln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65" name="Freeform: Shape 61">
            <a:extLst>
              <a:ext uri="{FF2B5EF4-FFF2-40B4-BE49-F238E27FC236}">
                <a16:creationId xmlns:a16="http://schemas.microsoft.com/office/drawing/2014/main" xmlns="" id="{D6E4FBE1-8E8A-42A6-B693-88C8979D80E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H="1">
            <a:off x="1" y="0"/>
            <a:ext cx="5228693" cy="6858000"/>
          </a:xfrm>
          <a:custGeom>
            <a:avLst/>
            <a:gdLst>
              <a:gd name="connsiteX0" fmla="*/ 5228693 w 5228693"/>
              <a:gd name="connsiteY0" fmla="*/ 0 h 6858000"/>
              <a:gd name="connsiteX1" fmla="*/ 371685 w 5228693"/>
              <a:gd name="connsiteY1" fmla="*/ 1 h 6858000"/>
              <a:gd name="connsiteX2" fmla="*/ 319533 w 5228693"/>
              <a:gd name="connsiteY2" fmla="*/ 193787 h 6858000"/>
              <a:gd name="connsiteX3" fmla="*/ 623642 w 5228693"/>
              <a:gd name="connsiteY3" fmla="*/ 6599363 h 6858000"/>
              <a:gd name="connsiteX4" fmla="*/ 717029 w 5228693"/>
              <a:gd name="connsiteY4" fmla="*/ 6858000 h 6858000"/>
              <a:gd name="connsiteX5" fmla="*/ 5228693 w 5228693"/>
              <a:gd name="connsiteY5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228693" h="6858000">
                <a:moveTo>
                  <a:pt x="5228693" y="0"/>
                </a:moveTo>
                <a:lnTo>
                  <a:pt x="371685" y="1"/>
                </a:lnTo>
                <a:lnTo>
                  <a:pt x="319533" y="193787"/>
                </a:lnTo>
                <a:cubicBezTo>
                  <a:pt x="-206622" y="2355719"/>
                  <a:pt x="-67685" y="4563346"/>
                  <a:pt x="623642" y="6599363"/>
                </a:cubicBezTo>
                <a:lnTo>
                  <a:pt x="717029" y="6858000"/>
                </a:lnTo>
                <a:lnTo>
                  <a:pt x="5228693" y="6858000"/>
                </a:lnTo>
                <a:close/>
              </a:path>
            </a:pathLst>
          </a:custGeom>
          <a:solidFill>
            <a:schemeClr val="bg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xmlns="" id="{D88AA5B8-01F9-4CEB-B617-1EF906134A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5139" y="773723"/>
            <a:ext cx="4250202" cy="5248680"/>
          </a:xfrm>
        </p:spPr>
        <p:txBody>
          <a:bodyPr anchor="ctr">
            <a:normAutofit/>
          </a:bodyPr>
          <a:lstStyle/>
          <a:p>
            <a:r>
              <a:rPr lang="pl-PL" sz="4200" dirty="0"/>
              <a:t>Konstytucja </a:t>
            </a:r>
            <a:br>
              <a:rPr lang="pl-PL" sz="4200" dirty="0"/>
            </a:br>
            <a:r>
              <a:rPr lang="pl-PL" sz="4200" dirty="0"/>
              <a:t>3 maja była drugą konstytucją na świecie i znacząco zmieniła ona ustrój państwa.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ED55507E-905E-4C65-935F-17528F7F9B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03832" y="468922"/>
            <a:ext cx="6189584" cy="6002215"/>
          </a:xfrm>
        </p:spPr>
        <p:txBody>
          <a:bodyPr anchor="ctr">
            <a:normAutofit/>
          </a:bodyPr>
          <a:lstStyle/>
          <a:p>
            <a:r>
              <a:rPr lang="pl-PL" sz="2400" dirty="0"/>
              <a:t>Wprowadziła:</a:t>
            </a:r>
          </a:p>
          <a:p>
            <a:r>
              <a:rPr lang="pl-PL" sz="2400" dirty="0"/>
              <a:t>Nowy ustrój – monarchię konstytucyjną</a:t>
            </a:r>
          </a:p>
          <a:p>
            <a:r>
              <a:rPr lang="pl-PL" sz="2400" dirty="0"/>
              <a:t>Dziedziczny tron</a:t>
            </a:r>
          </a:p>
          <a:p>
            <a:r>
              <a:rPr lang="pl-PL" sz="2400" dirty="0"/>
              <a:t>Trójpodział władzy (sejm, Straż Praw, sądy)</a:t>
            </a:r>
          </a:p>
          <a:p>
            <a:r>
              <a:rPr lang="pl-PL" sz="2400" dirty="0"/>
              <a:t>Zasadę „sejm zawsze gotowy” (posłowie wybierani na dwa lata)</a:t>
            </a:r>
          </a:p>
          <a:p>
            <a:r>
              <a:rPr lang="pl-PL" sz="2400" dirty="0"/>
              <a:t>Zniosła liberum veto i konfederacje</a:t>
            </a:r>
          </a:p>
          <a:p>
            <a:r>
              <a:rPr lang="pl-PL" sz="2400" dirty="0"/>
              <a:t>Pozbawiła praw wyborczych szlachtę gołotę</a:t>
            </a:r>
          </a:p>
          <a:p>
            <a:r>
              <a:rPr lang="pl-PL" sz="2400" dirty="0"/>
              <a:t>Ustanowiła Straż Praz jako rząd, sejm miał prawo odwołać ministrów</a:t>
            </a:r>
          </a:p>
          <a:p>
            <a:r>
              <a:rPr lang="pl-PL" sz="2400" dirty="0"/>
              <a:t>Przyznała prawa i przywileje szlachty zamożniejszym mieszczanom</a:t>
            </a:r>
          </a:p>
          <a:p>
            <a:endParaRPr lang="pl-PL" sz="2000" dirty="0"/>
          </a:p>
        </p:txBody>
      </p:sp>
    </p:spTree>
    <p:extLst>
      <p:ext uri="{BB962C8B-B14F-4D97-AF65-F5344CB8AC3E}">
        <p14:creationId xmlns:p14="http://schemas.microsoft.com/office/powerpoint/2010/main" xmlns="" val="195441825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F1278983-0B93-46F5-B9FF-6D53931A05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46628" y="1783959"/>
            <a:ext cx="4645250" cy="2889114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r>
              <a:rPr lang="en-US" sz="4700" dirty="0"/>
              <a:t>Stanisław Małachowski – marszałek Sejmu Wielkiego</a:t>
            </a:r>
            <a:r>
              <a:rPr lang="pl-PL" sz="4700" dirty="0"/>
              <a:t> (Czteroletniego)</a:t>
            </a:r>
            <a:endParaRPr lang="en-US" sz="4700" dirty="0"/>
          </a:p>
        </p:txBody>
      </p:sp>
      <p:sp>
        <p:nvSpPr>
          <p:cNvPr id="32" name="Freeform: Shape 9">
            <a:extLst>
              <a:ext uri="{FF2B5EF4-FFF2-40B4-BE49-F238E27FC236}">
                <a16:creationId xmlns:a16="http://schemas.microsoft.com/office/drawing/2014/main" xmlns="" id="{1DB7C82F-AB7E-4F0C-B829-FA1B9C41518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H="1">
            <a:off x="0" y="0"/>
            <a:ext cx="6172782" cy="6858000"/>
          </a:xfrm>
          <a:custGeom>
            <a:avLst/>
            <a:gdLst>
              <a:gd name="connsiteX0" fmla="*/ 6172782 w 6172782"/>
              <a:gd name="connsiteY0" fmla="*/ 0 h 6858000"/>
              <a:gd name="connsiteX1" fmla="*/ 69075 w 6172782"/>
              <a:gd name="connsiteY1" fmla="*/ 0 h 6858000"/>
              <a:gd name="connsiteX2" fmla="*/ 35131 w 6172782"/>
              <a:gd name="connsiteY2" fmla="*/ 267128 h 6858000"/>
              <a:gd name="connsiteX3" fmla="*/ 0 w 6172782"/>
              <a:gd name="connsiteY3" fmla="*/ 962845 h 6858000"/>
              <a:gd name="connsiteX4" fmla="*/ 3276103 w 6172782"/>
              <a:gd name="connsiteY4" fmla="*/ 6782205 h 6858000"/>
              <a:gd name="connsiteX5" fmla="*/ 3407923 w 6172782"/>
              <a:gd name="connsiteY5" fmla="*/ 6858000 h 6858000"/>
              <a:gd name="connsiteX6" fmla="*/ 6172782 w 617278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172782" h="6858000">
                <a:moveTo>
                  <a:pt x="6172782" y="0"/>
                </a:moveTo>
                <a:lnTo>
                  <a:pt x="69075" y="0"/>
                </a:lnTo>
                <a:lnTo>
                  <a:pt x="35131" y="267128"/>
                </a:lnTo>
                <a:cubicBezTo>
                  <a:pt x="11901" y="495874"/>
                  <a:pt x="0" y="727970"/>
                  <a:pt x="0" y="962845"/>
                </a:cubicBezTo>
                <a:cubicBezTo>
                  <a:pt x="0" y="3429034"/>
                  <a:pt x="1312002" y="5588789"/>
                  <a:pt x="3276103" y="6782205"/>
                </a:cubicBezTo>
                <a:lnTo>
                  <a:pt x="3407923" y="6858000"/>
                </a:lnTo>
                <a:lnTo>
                  <a:pt x="6172782" y="6858000"/>
                </a:ln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Symbol zastępczy zawartości 4" descr="Obraz zawierający osoba, wewnątrz&#10;&#10;Opis wygenerowany automatycznie">
            <a:extLst>
              <a:ext uri="{FF2B5EF4-FFF2-40B4-BE49-F238E27FC236}">
                <a16:creationId xmlns:a16="http://schemas.microsoft.com/office/drawing/2014/main" xmlns="" id="{7ABA8615-9341-4FEC-A4B9-7289855C61E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2" b="14905"/>
          <a:stretch/>
        </p:blipFill>
        <p:spPr>
          <a:xfrm>
            <a:off x="20" y="10"/>
            <a:ext cx="6024134" cy="6857990"/>
          </a:xfrm>
          <a:custGeom>
            <a:avLst/>
            <a:gdLst/>
            <a:ahLst/>
            <a:cxnLst/>
            <a:rect l="l" t="t" r="r" b="b"/>
            <a:pathLst>
              <a:path w="6024154" h="6858000">
                <a:moveTo>
                  <a:pt x="0" y="0"/>
                </a:moveTo>
                <a:lnTo>
                  <a:pt x="5953780" y="0"/>
                </a:lnTo>
                <a:lnTo>
                  <a:pt x="5989880" y="284091"/>
                </a:lnTo>
                <a:cubicBezTo>
                  <a:pt x="6012544" y="507260"/>
                  <a:pt x="6024154" y="733696"/>
                  <a:pt x="6024154" y="962844"/>
                </a:cubicBezTo>
                <a:cubicBezTo>
                  <a:pt x="6024154" y="3483472"/>
                  <a:pt x="4619336" y="5675986"/>
                  <a:pt x="2549934" y="6800152"/>
                </a:cubicBezTo>
                <a:lnTo>
                  <a:pt x="2436987" y="6858000"/>
                </a:lnTo>
                <a:lnTo>
                  <a:pt x="0" y="6858000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xmlns="" val="332433044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Freeform: Shape 21">
            <a:extLst>
              <a:ext uri="{FF2B5EF4-FFF2-40B4-BE49-F238E27FC236}">
                <a16:creationId xmlns:a16="http://schemas.microsoft.com/office/drawing/2014/main" xmlns="" id="{025E2AA9-10C9-4A14-BEA3-064CD013110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6136816" cy="5254922"/>
          </a:xfrm>
          <a:custGeom>
            <a:avLst/>
            <a:gdLst>
              <a:gd name="connsiteX0" fmla="*/ 0 w 6136816"/>
              <a:gd name="connsiteY0" fmla="*/ 0 h 5254922"/>
              <a:gd name="connsiteX1" fmla="*/ 6136816 w 6136816"/>
              <a:gd name="connsiteY1" fmla="*/ 0 h 5254922"/>
              <a:gd name="connsiteX2" fmla="*/ 6134892 w 6136816"/>
              <a:gd name="connsiteY2" fmla="*/ 111520 h 5254922"/>
              <a:gd name="connsiteX3" fmla="*/ 6066513 w 6136816"/>
              <a:gd name="connsiteY3" fmla="*/ 752995 h 5254922"/>
              <a:gd name="connsiteX4" fmla="*/ 140712 w 6136816"/>
              <a:gd name="connsiteY4" fmla="*/ 5219363 h 5254922"/>
              <a:gd name="connsiteX5" fmla="*/ 0 w 6136816"/>
              <a:gd name="connsiteY5" fmla="*/ 5199534 h 52549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136816" h="5254922">
                <a:moveTo>
                  <a:pt x="0" y="0"/>
                </a:moveTo>
                <a:lnTo>
                  <a:pt x="6136816" y="0"/>
                </a:lnTo>
                <a:lnTo>
                  <a:pt x="6134892" y="111520"/>
                </a:lnTo>
                <a:cubicBezTo>
                  <a:pt x="6124961" y="323936"/>
                  <a:pt x="6102367" y="538040"/>
                  <a:pt x="6066513" y="752995"/>
                </a:cubicBezTo>
                <a:cubicBezTo>
                  <a:pt x="5592281" y="3596146"/>
                  <a:pt x="2972232" y="5545369"/>
                  <a:pt x="140712" y="5219363"/>
                </a:cubicBezTo>
                <a:lnTo>
                  <a:pt x="0" y="5199534"/>
                </a:ln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7" name="Freeform: Shape 23">
            <a:extLst>
              <a:ext uri="{FF2B5EF4-FFF2-40B4-BE49-F238E27FC236}">
                <a16:creationId xmlns:a16="http://schemas.microsoft.com/office/drawing/2014/main" xmlns="" id="{F076F371-EE61-49EA-AA2A-3582C3AC9BC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" y="1"/>
            <a:ext cx="5863721" cy="4984915"/>
          </a:xfrm>
          <a:custGeom>
            <a:avLst/>
            <a:gdLst>
              <a:gd name="connsiteX0" fmla="*/ 0 w 5863721"/>
              <a:gd name="connsiteY0" fmla="*/ 0 h 4984915"/>
              <a:gd name="connsiteX1" fmla="*/ 5863721 w 5863721"/>
              <a:gd name="connsiteY1" fmla="*/ 0 h 4984915"/>
              <a:gd name="connsiteX2" fmla="*/ 5844576 w 5863721"/>
              <a:gd name="connsiteY2" fmla="*/ 326138 h 4984915"/>
              <a:gd name="connsiteX3" fmla="*/ 5796589 w 5863721"/>
              <a:gd name="connsiteY3" fmla="*/ 693884 h 4984915"/>
              <a:gd name="connsiteX4" fmla="*/ 148386 w 5863721"/>
              <a:gd name="connsiteY4" fmla="*/ 4951022 h 4984915"/>
              <a:gd name="connsiteX5" fmla="*/ 0 w 5863721"/>
              <a:gd name="connsiteY5" fmla="*/ 4930112 h 49849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863721" h="4984915">
                <a:moveTo>
                  <a:pt x="0" y="0"/>
                </a:moveTo>
                <a:lnTo>
                  <a:pt x="5863721" y="0"/>
                </a:lnTo>
                <a:lnTo>
                  <a:pt x="5844576" y="326138"/>
                </a:lnTo>
                <a:cubicBezTo>
                  <a:pt x="5833049" y="448313"/>
                  <a:pt x="5817094" y="570952"/>
                  <a:pt x="5796589" y="693884"/>
                </a:cubicBezTo>
                <a:cubicBezTo>
                  <a:pt x="5344573" y="3403845"/>
                  <a:pt x="2847261" y="5261756"/>
                  <a:pt x="148386" y="4951022"/>
                </a:cubicBezTo>
                <a:lnTo>
                  <a:pt x="0" y="4930112"/>
                </a:lnTo>
                <a:close/>
              </a:path>
            </a:pathLst>
          </a:custGeom>
          <a:solidFill>
            <a:schemeClr val="bg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xmlns="" id="{F78D3A15-DEAF-4939-9A33-0A72C9250D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85" y="365124"/>
            <a:ext cx="3811907" cy="3948967"/>
          </a:xfrm>
        </p:spPr>
        <p:txBody>
          <a:bodyPr anchor="ctr">
            <a:normAutofit/>
          </a:bodyPr>
          <a:lstStyle/>
          <a:p>
            <a:r>
              <a:rPr lang="pl-PL" sz="3000" b="1" cap="all" dirty="0"/>
              <a:t> Stanisław Małachowski </a:t>
            </a:r>
            <a:r>
              <a:rPr lang="pl-PL" sz="3000" dirty="0"/>
              <a:t>urodził się 24 VIII 1736 r. </a:t>
            </a:r>
            <a:br>
              <a:rPr lang="pl-PL" sz="3000" dirty="0"/>
            </a:br>
            <a:r>
              <a:rPr lang="pl-PL" sz="3000" dirty="0"/>
              <a:t>w miejscowości Końskie, zmarł 29 XII 1809 r. w Warszawie</a:t>
            </a:r>
            <a:br>
              <a:rPr lang="pl-PL" sz="3000" dirty="0"/>
            </a:br>
            <a:endParaRPr lang="pl-PL" sz="3000" dirty="0"/>
          </a:p>
        </p:txBody>
      </p:sp>
      <p:graphicFrame>
        <p:nvGraphicFramePr>
          <p:cNvPr id="29" name="Symbol zastępczy zawartości 2">
            <a:extLst>
              <a:ext uri="{FF2B5EF4-FFF2-40B4-BE49-F238E27FC236}">
                <a16:creationId xmlns:a16="http://schemas.microsoft.com/office/drawing/2014/main" xmlns="" id="{0C209FCE-FFCB-4629-84DD-72219EBF426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98591966"/>
              </p:ext>
            </p:extLst>
          </p:nvPr>
        </p:nvGraphicFramePr>
        <p:xfrm>
          <a:off x="6374219" y="994145"/>
          <a:ext cx="5156364" cy="48324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238416070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Symbol zastępczy zawartości 4" descr="Obraz zawierający tekst&#10;&#10;Opis wygenerowany automatycznie">
            <a:extLst>
              <a:ext uri="{FF2B5EF4-FFF2-40B4-BE49-F238E27FC236}">
                <a16:creationId xmlns:a16="http://schemas.microsoft.com/office/drawing/2014/main" xmlns="" id="{CC689CB1-C38C-429C-A803-FAA60A43B5B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6372" b="9359"/>
          <a:stretch/>
        </p:blipFill>
        <p:spPr>
          <a:xfrm>
            <a:off x="-1" y="10"/>
            <a:ext cx="12192000" cy="6857990"/>
          </a:xfrm>
          <a:prstGeom prst="rect">
            <a:avLst/>
          </a:prstGeom>
        </p:spPr>
      </p:pic>
      <p:sp>
        <p:nvSpPr>
          <p:cNvPr id="15" name="Freeform 5">
            <a:extLst>
              <a:ext uri="{FF2B5EF4-FFF2-40B4-BE49-F238E27FC236}">
                <a16:creationId xmlns:a16="http://schemas.microsoft.com/office/drawing/2014/main" xmlns="" id="{3CD9DF72-87A3-404E-A828-84CBF11A830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grayWhite">
          <a:xfrm flipH="1">
            <a:off x="0" y="998175"/>
            <a:ext cx="6017172" cy="5859825"/>
          </a:xfrm>
          <a:custGeom>
            <a:avLst/>
            <a:gdLst>
              <a:gd name="T0" fmla="*/ 1333 w 1333"/>
              <a:gd name="T1" fmla="*/ 1031 h 1298"/>
              <a:gd name="T2" fmla="*/ 1333 w 1333"/>
              <a:gd name="T3" fmla="*/ 380 h 1298"/>
              <a:gd name="T4" fmla="*/ 706 w 1333"/>
              <a:gd name="T5" fmla="*/ 0 h 1298"/>
              <a:gd name="T6" fmla="*/ 0 w 1333"/>
              <a:gd name="T7" fmla="*/ 706 h 1298"/>
              <a:gd name="T8" fmla="*/ 323 w 1333"/>
              <a:gd name="T9" fmla="*/ 1298 h 1298"/>
              <a:gd name="T10" fmla="*/ 1090 w 1333"/>
              <a:gd name="T11" fmla="*/ 1298 h 1298"/>
              <a:gd name="T12" fmla="*/ 1333 w 1333"/>
              <a:gd name="T13" fmla="*/ 1031 h 12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333" h="1298">
                <a:moveTo>
                  <a:pt x="1333" y="1031"/>
                </a:moveTo>
                <a:cubicBezTo>
                  <a:pt x="1333" y="380"/>
                  <a:pt x="1333" y="380"/>
                  <a:pt x="1333" y="380"/>
                </a:cubicBezTo>
                <a:cubicBezTo>
                  <a:pt x="1215" y="154"/>
                  <a:pt x="979" y="0"/>
                  <a:pt x="706" y="0"/>
                </a:cubicBezTo>
                <a:cubicBezTo>
                  <a:pt x="317" y="0"/>
                  <a:pt x="0" y="316"/>
                  <a:pt x="0" y="706"/>
                </a:cubicBezTo>
                <a:cubicBezTo>
                  <a:pt x="0" y="954"/>
                  <a:pt x="129" y="1172"/>
                  <a:pt x="323" y="1298"/>
                </a:cubicBezTo>
                <a:cubicBezTo>
                  <a:pt x="1090" y="1298"/>
                  <a:pt x="1090" y="1298"/>
                  <a:pt x="1090" y="1298"/>
                </a:cubicBezTo>
                <a:cubicBezTo>
                  <a:pt x="1193" y="1232"/>
                  <a:pt x="1276" y="1140"/>
                  <a:pt x="1333" y="1031"/>
                </a:cubicBezTo>
                <a:close/>
              </a:path>
            </a:pathLst>
          </a:custGeom>
          <a:solidFill>
            <a:schemeClr val="bg1">
              <a:alpha val="75000"/>
            </a:schemeClr>
          </a:solidFill>
          <a:ln w="50800" cap="sq" cmpd="dbl">
            <a:noFill/>
            <a:miter lim="800000"/>
          </a:ln>
          <a:effectLst/>
        </p:spPr>
        <p:txBody>
          <a:bodyPr vert="horz" lIns="91440" tIns="45720" rIns="91440" bIns="45720" rtlCol="0" anchor="t">
            <a:normAutofit/>
          </a:bodyPr>
          <a:lstStyle/>
          <a:p>
            <a:pPr algn="ctr"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None/>
            </a:pPr>
            <a:endParaRPr lang="en-US" sz="1600" cap="all"/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xmlns="" id="{20E3A342-4D61-4E3F-AF90-1AB42AEB96C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2287051" y="3337139"/>
            <a:ext cx="935420" cy="0"/>
          </a:xfrm>
          <a:prstGeom prst="line">
            <a:avLst/>
          </a:prstGeom>
          <a:ln w="25400" cap="sq">
            <a:solidFill>
              <a:schemeClr val="tx1">
                <a:lumMod val="85000"/>
                <a:lumOff val="15000"/>
              </a:schemeClr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xmlns="" id="{3936E647-2B74-4ABD-AD16-FABCBE3F1E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5516" y="3417573"/>
            <a:ext cx="4593021" cy="2619839"/>
          </a:xfrm>
        </p:spPr>
        <p:txBody>
          <a:bodyPr anchor="ctr">
            <a:normAutofit/>
          </a:bodyPr>
          <a:lstStyle/>
          <a:p>
            <a:r>
              <a:rPr lang="pl-PL" sz="1800" dirty="0" err="1"/>
              <a:t>Zródła</a:t>
            </a:r>
            <a:r>
              <a:rPr lang="pl-PL" sz="1800" dirty="0"/>
              <a:t>:</a:t>
            </a:r>
          </a:p>
          <a:p>
            <a:r>
              <a:rPr lang="pl-PL" sz="1800" dirty="0"/>
              <a:t>Podręcznik</a:t>
            </a:r>
          </a:p>
          <a:p>
            <a:r>
              <a:rPr lang="pl-PL" sz="1800" dirty="0"/>
              <a:t>Wikipedia</a:t>
            </a:r>
          </a:p>
          <a:p>
            <a:r>
              <a:rPr lang="pl-PL" sz="1800" dirty="0"/>
              <a:t>Encyklopedia.pwn.pl</a:t>
            </a:r>
          </a:p>
          <a:p>
            <a:endParaRPr lang="pl-PL" sz="1800" dirty="0"/>
          </a:p>
          <a:p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xmlns="" val="2398366995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59</TotalTime>
  <Words>117</Words>
  <Application>Microsoft Office PowerPoint</Application>
  <PresentationFormat>Niestandardowy</PresentationFormat>
  <Paragraphs>23</Paragraphs>
  <Slides>5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5</vt:i4>
      </vt:variant>
    </vt:vector>
  </HeadingPairs>
  <TitlesOfParts>
    <vt:vector size="6" baseType="lpstr">
      <vt:lpstr>Motyw pakietu Office</vt:lpstr>
      <vt:lpstr>Konstytucja  3 Maja 1791 r.</vt:lpstr>
      <vt:lpstr>Konstytucja  3 maja była drugą konstytucją na świecie i znacząco zmieniła ona ustrój państwa.</vt:lpstr>
      <vt:lpstr>Stanisław Małachowski – marszałek Sejmu Wielkiego (Czteroletniego)</vt:lpstr>
      <vt:lpstr> Stanisław Małachowski urodził się 24 VIII 1736 r.  w miejscowości Końskie, zmarł 29 XII 1809 r. w Warszawie </vt:lpstr>
      <vt:lpstr>Slajd 5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/>
  <cp:lastModifiedBy>Ania</cp:lastModifiedBy>
  <cp:revision>15</cp:revision>
  <dcterms:created xsi:type="dcterms:W3CDTF">2021-04-18T18:07:05Z</dcterms:created>
  <dcterms:modified xsi:type="dcterms:W3CDTF">2021-04-19T17:51:55Z</dcterms:modified>
</cp:coreProperties>
</file>