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257" r:id="rId3"/>
    <p:sldId id="258" r:id="rId4"/>
    <p:sldId id="263" r:id="rId5"/>
    <p:sldId id="259" r:id="rId6"/>
    <p:sldId id="261" r:id="rId7"/>
    <p:sldId id="260" r:id="rId8"/>
    <p:sldId id="262"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67757-3EB7-383B-41A0-3FCF28BBE1CC}" v="219" dt="2021-04-14T08:50:26.258"/>
    <p1510:client id="{B598387B-4A1F-438D-952F-9D98B706710D}" v="643" dt="2021-04-14T08:39:09.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4/21/2021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97447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293804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61164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477079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4/21/2021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913729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04768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07767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069856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68176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4/21/2021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936300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4/21/2021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010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4/21/2021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9631927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17" r:id="rId5"/>
    <p:sldLayoutId id="2147483712" r:id="rId6"/>
    <p:sldLayoutId id="2147483713" r:id="rId7"/>
    <p:sldLayoutId id="2147483714" r:id="rId8"/>
    <p:sldLayoutId id="2147483715" r:id="rId9"/>
    <p:sldLayoutId id="2147483716" r:id="rId10"/>
    <p:sldLayoutId id="2147483718"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pl.wikipedia.org/wiki/Polska_w_Unii_Europejskiej"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wegorzyno.pl/aktualnosci/informacja-o-zmianie-miejsca-xxiv-sesji-rady-miejskiej-w-wegorzyni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6F4BB0-CACB-4196-8F8B-CD89A29A8A71}"/>
              </a:ext>
            </a:extLst>
          </p:cNvPr>
          <p:cNvPicPr>
            <a:picLocks noChangeAspect="1"/>
          </p:cNvPicPr>
          <p:nvPr/>
        </p:nvPicPr>
        <p:blipFill rotWithShape="1">
          <a:blip r:embed="rId2"/>
          <a:srcRect t="19600" b="24150"/>
          <a:stretch/>
        </p:blipFill>
        <p:spPr>
          <a:xfrm>
            <a:off x="20" y="-839"/>
            <a:ext cx="12191980" cy="6858000"/>
          </a:xfrm>
          <a:prstGeom prst="rect">
            <a:avLst/>
          </a:prstGeom>
        </p:spPr>
      </p:pic>
      <p:sp useBgFill="1">
        <p:nvSpPr>
          <p:cNvPr id="20" name="Rectangle 19">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2" name="Rectangle 21">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p:cNvSpPr>
            <a:spLocks noGrp="1"/>
          </p:cNvSpPr>
          <p:nvPr>
            <p:ph type="ctrTitle"/>
          </p:nvPr>
        </p:nvSpPr>
        <p:spPr>
          <a:xfrm>
            <a:off x="1771132" y="2091263"/>
            <a:ext cx="8649738" cy="2590800"/>
          </a:xfrm>
        </p:spPr>
        <p:txBody>
          <a:bodyPr>
            <a:normAutofit/>
          </a:bodyPr>
          <a:lstStyle/>
          <a:p>
            <a:r>
              <a:rPr lang="en-US" sz="5800"/>
              <a:t>Co </a:t>
            </a:r>
            <a:r>
              <a:rPr lang="en-US" sz="5800" err="1"/>
              <a:t>zmieniło</a:t>
            </a:r>
            <a:r>
              <a:rPr lang="en-US" sz="5800"/>
              <a:t> się w Polsce po </a:t>
            </a:r>
            <a:r>
              <a:rPr lang="en-US" sz="5800" err="1"/>
              <a:t>wstąpieniu</a:t>
            </a:r>
            <a:r>
              <a:rPr lang="en-US" sz="5800"/>
              <a:t> do </a:t>
            </a:r>
            <a:r>
              <a:rPr lang="en-US" sz="5800" err="1"/>
              <a:t>Unii</a:t>
            </a:r>
            <a:r>
              <a:rPr lang="en-US" sz="5800"/>
              <a:t> </a:t>
            </a:r>
            <a:r>
              <a:rPr lang="en-US" sz="5800" err="1"/>
              <a:t>Europejskiej</a:t>
            </a:r>
            <a:endParaRPr lang="en-US" sz="5800" err="1">
              <a:ea typeface="Meiryo"/>
            </a:endParaRPr>
          </a:p>
        </p:txBody>
      </p:sp>
      <p:sp>
        <p:nvSpPr>
          <p:cNvPr id="3" name="Subtitle 2"/>
          <p:cNvSpPr>
            <a:spLocks noGrp="1"/>
          </p:cNvSpPr>
          <p:nvPr>
            <p:ph type="subTitle" idx="1"/>
          </p:nvPr>
        </p:nvSpPr>
        <p:spPr>
          <a:xfrm>
            <a:off x="1771130" y="4682062"/>
            <a:ext cx="8652788" cy="457201"/>
          </a:xfrm>
        </p:spPr>
        <p:txBody>
          <a:bodyPr vert="horz" lIns="91440" tIns="91440" rIns="91440" bIns="91440" rtlCol="0">
            <a:normAutofit/>
          </a:bodyPr>
          <a:lstStyle/>
          <a:p>
            <a:pPr>
              <a:spcAft>
                <a:spcPts val="600"/>
              </a:spcAft>
            </a:pPr>
            <a:r>
              <a:rPr lang="en-US" dirty="0"/>
              <a:t>Patryk </a:t>
            </a:r>
            <a:r>
              <a:rPr lang="en-US" dirty="0" err="1"/>
              <a:t>Romański</a:t>
            </a:r>
            <a:r>
              <a:rPr lang="en-US" dirty="0"/>
              <a:t> 8b</a:t>
            </a:r>
            <a:endParaRPr lang="en-US"/>
          </a:p>
        </p:txBody>
      </p:sp>
      <p:sp>
        <p:nvSpPr>
          <p:cNvPr id="24" name="Rectangle 23">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32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0D4CE1-BD3B-4D14-9DD4-63844B0BCFF0}"/>
              </a:ext>
            </a:extLst>
          </p:cNvPr>
          <p:cNvSpPr>
            <a:spLocks noGrp="1"/>
          </p:cNvSpPr>
          <p:nvPr>
            <p:ph type="title"/>
          </p:nvPr>
        </p:nvSpPr>
        <p:spPr/>
        <p:txBody>
          <a:bodyPr/>
          <a:lstStyle/>
          <a:p>
            <a:r>
              <a:rPr lang="pl-PL">
                <a:ea typeface="+mj-lt"/>
                <a:cs typeface="+mj-lt"/>
              </a:rPr>
              <a:t>Co to jest Unia Europejska?</a:t>
            </a:r>
            <a:endParaRPr lang="pl-PL"/>
          </a:p>
        </p:txBody>
      </p:sp>
      <p:sp>
        <p:nvSpPr>
          <p:cNvPr id="3" name="Symbol zastępczy zawartości 2">
            <a:extLst>
              <a:ext uri="{FF2B5EF4-FFF2-40B4-BE49-F238E27FC236}">
                <a16:creationId xmlns:a16="http://schemas.microsoft.com/office/drawing/2014/main" id="{41CA98E5-61E8-4DC6-96E7-F04620DBDBDF}"/>
              </a:ext>
            </a:extLst>
          </p:cNvPr>
          <p:cNvSpPr>
            <a:spLocks noGrp="1"/>
          </p:cNvSpPr>
          <p:nvPr>
            <p:ph idx="1"/>
          </p:nvPr>
        </p:nvSpPr>
        <p:spPr/>
        <p:txBody>
          <a:bodyPr vert="horz" lIns="91440" tIns="45720" rIns="91440" bIns="45720" rtlCol="0" anchor="t">
            <a:normAutofit lnSpcReduction="10000"/>
          </a:bodyPr>
          <a:lstStyle/>
          <a:p>
            <a:pPr>
              <a:lnSpc>
                <a:spcPct val="90000"/>
              </a:lnSpc>
              <a:spcBef>
                <a:spcPts val="1000"/>
              </a:spcBef>
            </a:pPr>
            <a:r>
              <a:rPr lang="pl-PL" b="1" dirty="0">
                <a:ea typeface="+mn-lt"/>
                <a:cs typeface="+mn-lt"/>
              </a:rPr>
              <a:t>Unia</a:t>
            </a:r>
            <a:r>
              <a:rPr lang="pl-PL" b="1" dirty="0">
                <a:latin typeface="Calibri"/>
                <a:cs typeface="Calibri"/>
              </a:rPr>
              <a:t> Europejska</a:t>
            </a:r>
            <a:r>
              <a:rPr lang="pl-PL" dirty="0">
                <a:latin typeface="Calibri"/>
                <a:cs typeface="Calibri"/>
              </a:rPr>
              <a:t>, </a:t>
            </a:r>
            <a:r>
              <a:rPr lang="pl-PL" b="1" dirty="0">
                <a:latin typeface="Calibri"/>
                <a:cs typeface="Calibri"/>
              </a:rPr>
              <a:t>UE</a:t>
            </a:r>
            <a:r>
              <a:rPr lang="pl-PL" dirty="0">
                <a:latin typeface="Calibri"/>
                <a:cs typeface="Calibri"/>
              </a:rPr>
              <a:t> – gospodarczo-polityczny związek 27 demokratycznych państw europejskich. Unia powstała 1 listopada 1993 roku na mocy podpisanego 7 lutego 1992 traktatu z </a:t>
            </a:r>
            <a:r>
              <a:rPr lang="pl-PL" dirty="0" err="1">
                <a:latin typeface="Calibri"/>
                <a:cs typeface="Calibri"/>
              </a:rPr>
              <a:t>Maastricht</a:t>
            </a:r>
            <a:r>
              <a:rPr lang="pl-PL" dirty="0">
                <a:latin typeface="Calibri"/>
                <a:cs typeface="Calibri"/>
              </a:rPr>
              <a:t> – jako efekt wieloletniego procesu integracji politycznej, gospodarczej i społecznej. Korzenie współczesnej integracji europejskiej sięgają okresu powojennego i ograniczały się do 6 państw zachodnioeuropejskich. Państwa te tworzyły wiele form i mechanizmów współpracy, powoływały organizacje, instytucje i organy, których celem było wzmocnienie jedności między nimi. W 1993 nadrzędną wobec wszystkich poprzednich organizacji została Unia Europejska, sama otrzymując nieznaną wcześniej hybrydową formułę </a:t>
            </a:r>
            <a:r>
              <a:rPr lang="pl-PL" i="1" dirty="0" err="1">
                <a:latin typeface="Calibri"/>
                <a:cs typeface="Calibri"/>
              </a:rPr>
              <a:t>sui</a:t>
            </a:r>
            <a:r>
              <a:rPr lang="pl-PL" i="1" dirty="0">
                <a:latin typeface="Calibri"/>
                <a:cs typeface="Calibri"/>
              </a:rPr>
              <a:t> </a:t>
            </a:r>
            <a:r>
              <a:rPr lang="pl-PL" i="1" dirty="0" err="1">
                <a:latin typeface="Calibri"/>
                <a:cs typeface="Calibri"/>
              </a:rPr>
              <a:t>generis</a:t>
            </a:r>
            <a:r>
              <a:rPr lang="pl-PL" dirty="0">
                <a:latin typeface="Calibri"/>
                <a:cs typeface="Calibri"/>
              </a:rPr>
              <a:t>.</a:t>
            </a:r>
            <a:endParaRPr lang="pl-PL" dirty="0">
              <a:ea typeface="+mn-lt"/>
              <a:cs typeface="+mn-lt"/>
            </a:endParaRPr>
          </a:p>
          <a:p>
            <a:pPr>
              <a:lnSpc>
                <a:spcPct val="90000"/>
              </a:lnSpc>
              <a:spcBef>
                <a:spcPts val="1000"/>
              </a:spcBef>
              <a:buClr>
                <a:srgbClr val="262626"/>
              </a:buClr>
            </a:pPr>
            <a:r>
              <a:rPr lang="pl-PL" dirty="0">
                <a:latin typeface="Calibri"/>
                <a:cs typeface="Calibri"/>
              </a:rPr>
              <a:t>Unia Europejska jako organizacja międzynarodowa (w </a:t>
            </a:r>
            <a:r>
              <a:rPr lang="pl-PL" dirty="0" err="1">
                <a:latin typeface="Calibri"/>
                <a:cs typeface="Calibri"/>
              </a:rPr>
              <a:t>międzynarodowoprawnym</a:t>
            </a:r>
            <a:r>
              <a:rPr lang="pl-PL" dirty="0">
                <a:latin typeface="Calibri"/>
                <a:cs typeface="Calibri"/>
              </a:rPr>
              <a:t> tego słowa znaczeniu) funkcjonuje od 1 grudnia 2009. Równocześnie zastąpiła ona kilka form współpracy, w tym m.in. Wspólnotę Europejską. Proces integracji wykracza poza ściśle określone ramy geograficzne Europy. W określeniu </a:t>
            </a:r>
            <a:r>
              <a:rPr lang="pl-PL" i="1" dirty="0">
                <a:latin typeface="Calibri"/>
                <a:cs typeface="Calibri"/>
              </a:rPr>
              <a:t>europejskości</a:t>
            </a:r>
            <a:r>
              <a:rPr lang="pl-PL" dirty="0">
                <a:latin typeface="Calibri"/>
                <a:cs typeface="Calibri"/>
              </a:rPr>
              <a:t> Unii naczelną rolę odgrywają czynniki historyczne i kulturowe oraz wspólna tożsamość i identyfikacja z wartościami demokratycznymi.</a:t>
            </a:r>
            <a:endParaRPr lang="pl-PL" dirty="0"/>
          </a:p>
        </p:txBody>
      </p:sp>
      <p:sp>
        <p:nvSpPr>
          <p:cNvPr id="4" name="Symbol zastępczy tekstu 3">
            <a:extLst>
              <a:ext uri="{FF2B5EF4-FFF2-40B4-BE49-F238E27FC236}">
                <a16:creationId xmlns:a16="http://schemas.microsoft.com/office/drawing/2014/main" id="{79FCF73B-5706-4890-BEAA-D229671EAE8A}"/>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3984313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1A1E09A-9532-47CA-8C47-7DF82C3C738E}"/>
              </a:ext>
            </a:extLst>
          </p:cNvPr>
          <p:cNvSpPr>
            <a:spLocks noGrp="1"/>
          </p:cNvSpPr>
          <p:nvPr>
            <p:ph type="title"/>
          </p:nvPr>
        </p:nvSpPr>
        <p:spPr/>
        <p:txBody>
          <a:bodyPr/>
          <a:lstStyle/>
          <a:p>
            <a:r>
              <a:rPr lang="pl-PL"/>
              <a:t>Wstąpienie Polski do UE</a:t>
            </a:r>
          </a:p>
        </p:txBody>
      </p:sp>
      <p:sp>
        <p:nvSpPr>
          <p:cNvPr id="3" name="Symbol zastępczy zawartości 2">
            <a:extLst>
              <a:ext uri="{FF2B5EF4-FFF2-40B4-BE49-F238E27FC236}">
                <a16:creationId xmlns:a16="http://schemas.microsoft.com/office/drawing/2014/main" id="{DE237C44-2C81-4FEB-9A97-5BB800C8CA29}"/>
              </a:ext>
            </a:extLst>
          </p:cNvPr>
          <p:cNvSpPr>
            <a:spLocks noGrp="1"/>
          </p:cNvSpPr>
          <p:nvPr>
            <p:ph idx="1"/>
          </p:nvPr>
        </p:nvSpPr>
        <p:spPr>
          <a:xfrm>
            <a:off x="427009" y="494581"/>
            <a:ext cx="7519357" cy="5909094"/>
          </a:xfrm>
        </p:spPr>
        <p:txBody>
          <a:bodyPr vert="horz" lIns="91440" tIns="45720" rIns="91440" bIns="45720" rtlCol="0" anchor="t">
            <a:normAutofit/>
          </a:bodyPr>
          <a:lstStyle/>
          <a:p>
            <a:pPr>
              <a:lnSpc>
                <a:spcPct val="90000"/>
              </a:lnSpc>
              <a:spcBef>
                <a:spcPts val="1000"/>
              </a:spcBef>
            </a:pPr>
            <a:r>
              <a:rPr lang="pl-PL" dirty="0">
                <a:latin typeface="Calibri"/>
                <a:cs typeface="Calibri"/>
              </a:rPr>
              <a:t>17 lat temu, o północy 1 maja 2004 r., Polska, wraz z Cyprem, Czechami, Estonią, Litwą, Łotwą, Maltą, ze Słowacją, Słowenią i z Węgrami, wstąpiła do Unii Europejskiej. </a:t>
            </a:r>
            <a:r>
              <a:rPr lang="pl-PL" b="1" dirty="0">
                <a:latin typeface="Calibri"/>
                <a:cs typeface="Calibri"/>
              </a:rPr>
              <a:t>Było to największe w historii rozszerzenie</a:t>
            </a:r>
            <a:r>
              <a:rPr lang="pl-PL" dirty="0">
                <a:latin typeface="Calibri"/>
                <a:cs typeface="Calibri"/>
              </a:rPr>
              <a:t> </a:t>
            </a:r>
            <a:r>
              <a:rPr lang="pl-PL" b="1" dirty="0">
                <a:latin typeface="Calibri"/>
                <a:cs typeface="Calibri"/>
              </a:rPr>
              <a:t>wspólnoty </a:t>
            </a:r>
            <a:r>
              <a:rPr lang="pl-PL" dirty="0">
                <a:latin typeface="Calibri"/>
                <a:cs typeface="Calibri"/>
              </a:rPr>
              <a:t>i swego rodzaju definitywne zakończenie istniejącego w latach 1945–1989 dwubiegunowego podziału kontynentu. Rok wcześniej (16 kwietnia 2003 r.), podczas podpisania traktatu akcesyjnego, prezydent Aleksander Kwaśniewski mówił, że </a:t>
            </a:r>
            <a:r>
              <a:rPr lang="pl-PL" b="1" dirty="0">
                <a:latin typeface="Calibri"/>
                <a:cs typeface="Calibri"/>
              </a:rPr>
              <a:t>"ten dzień przyniesie Polsce rozwój, pomyślność i bezpieczeństwo"</a:t>
            </a:r>
            <a:r>
              <a:rPr lang="pl-PL" dirty="0">
                <a:latin typeface="Calibri"/>
                <a:cs typeface="Calibri"/>
              </a:rPr>
              <a:t>. - Europa przeżywa dzisiaj święto jedności, jej sukces może być drogowskazem dla świata. Witaj wspólna Europo - podkreślał.</a:t>
            </a:r>
            <a:endParaRPr lang="pl-PL" dirty="0">
              <a:ea typeface="+mn-lt"/>
              <a:cs typeface="+mn-lt"/>
            </a:endParaRPr>
          </a:p>
          <a:p>
            <a:pPr>
              <a:lnSpc>
                <a:spcPct val="90000"/>
              </a:lnSpc>
              <a:spcBef>
                <a:spcPts val="1000"/>
              </a:spcBef>
              <a:buClr>
                <a:srgbClr val="262626"/>
              </a:buClr>
            </a:pPr>
            <a:r>
              <a:rPr lang="pl-PL" dirty="0">
                <a:latin typeface="Calibri"/>
                <a:cs typeface="Calibri"/>
              </a:rPr>
              <a:t>Wtórował mu premier Włoch Silvio Berlusconi, który stwierdził, że </a:t>
            </a:r>
            <a:r>
              <a:rPr lang="pl-PL" b="1" dirty="0">
                <a:latin typeface="Calibri"/>
                <a:cs typeface="Calibri"/>
              </a:rPr>
              <a:t>rozszerzenie Unii o 10 państw to spełnienie marzeń ojców założycieli Europy</a:t>
            </a:r>
            <a:r>
              <a:rPr lang="pl-PL" dirty="0">
                <a:latin typeface="Calibri"/>
                <a:cs typeface="Calibri"/>
              </a:rPr>
              <a:t> o jej pełnym zjednoczeniu. - Misją Europy na całym świecie jest obrona demokracji, praw człowieka, a także rozwiązywanie takich problemów jak głód. Europa będzie zdolna spełnić tę misję, jeżeli będzie mieć odpowiednie instytucje, jeżeli będzie zdolna odgrywać główną rolę w porozumieniu ze Stanami Zjednoczonymi - mówił.</a:t>
            </a:r>
            <a:endParaRPr lang="pl-PL" dirty="0"/>
          </a:p>
        </p:txBody>
      </p:sp>
      <p:sp>
        <p:nvSpPr>
          <p:cNvPr id="4" name="Symbol zastępczy tekstu 3">
            <a:extLst>
              <a:ext uri="{FF2B5EF4-FFF2-40B4-BE49-F238E27FC236}">
                <a16:creationId xmlns:a16="http://schemas.microsoft.com/office/drawing/2014/main" id="{49A76354-151B-4BBA-87AE-E5A515768124}"/>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346977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333478-85D4-4143-A0EF-E42D4574789B}"/>
              </a:ext>
            </a:extLst>
          </p:cNvPr>
          <p:cNvSpPr>
            <a:spLocks noGrp="1"/>
          </p:cNvSpPr>
          <p:nvPr>
            <p:ph type="title"/>
          </p:nvPr>
        </p:nvSpPr>
        <p:spPr/>
        <p:txBody>
          <a:bodyPr>
            <a:normAutofit fontScale="90000"/>
          </a:bodyPr>
          <a:lstStyle/>
          <a:p>
            <a:r>
              <a:rPr lang="pl-PL" dirty="0"/>
              <a:t>Jaka była rola Polski w UE </a:t>
            </a:r>
            <a:r>
              <a:rPr lang="pl-PL"/>
              <a:t>po 17 </a:t>
            </a:r>
            <a:r>
              <a:rPr lang="pl-PL" dirty="0"/>
              <a:t>latach członkostwa</a:t>
            </a:r>
          </a:p>
        </p:txBody>
      </p:sp>
      <p:sp>
        <p:nvSpPr>
          <p:cNvPr id="3" name="Symbol zastępczy zawartości 2">
            <a:extLst>
              <a:ext uri="{FF2B5EF4-FFF2-40B4-BE49-F238E27FC236}">
                <a16:creationId xmlns:a16="http://schemas.microsoft.com/office/drawing/2014/main" id="{1D2111E0-B008-465F-BA15-2A89C51FDFC4}"/>
              </a:ext>
            </a:extLst>
          </p:cNvPr>
          <p:cNvSpPr>
            <a:spLocks noGrp="1"/>
          </p:cNvSpPr>
          <p:nvPr>
            <p:ph idx="1"/>
          </p:nvPr>
        </p:nvSpPr>
        <p:spPr>
          <a:xfrm>
            <a:off x="369499" y="207034"/>
            <a:ext cx="7375584" cy="6397924"/>
          </a:xfrm>
        </p:spPr>
        <p:txBody>
          <a:bodyPr vert="horz" lIns="91440" tIns="45720" rIns="91440" bIns="45720" rtlCol="0" anchor="t">
            <a:normAutofit/>
          </a:bodyPr>
          <a:lstStyle/>
          <a:p>
            <a:r>
              <a:rPr lang="pl-PL" dirty="0">
                <a:latin typeface="Calibri"/>
                <a:cs typeface="Calibri"/>
              </a:rPr>
              <a:t>Polska przez 17 lat członkostwa w UE odniosła niebagatelny sukces. </a:t>
            </a:r>
            <a:r>
              <a:rPr lang="pl-PL" b="1" dirty="0">
                <a:latin typeface="Calibri"/>
                <a:cs typeface="Calibri"/>
              </a:rPr>
              <a:t>Nasz PKB per capita stanowi prawie 70 proc. unijnej średniej </a:t>
            </a:r>
            <a:r>
              <a:rPr lang="pl-PL" dirty="0">
                <a:latin typeface="Calibri"/>
                <a:cs typeface="Calibri"/>
              </a:rPr>
              <a:t>(w 2004 roku było to 50 proc.), bezrobocie spadło z niemal 20 proc. do 6, a długość sieci dróg ekspresowych wzrosła z 232 km do ponad dwóch tysięcy, a autostrad - z 551 km do 1,6 tys. (dane GUS, GDDKiA oraz Eurostat). Pomogły wspomniane wcześniej unijne fundusze. Z danych Ministerstwa Finansów wynika, że od 2004 roku do Polski trafiły ponad 163 miliardy euro. W tym samym czasie do unijnego budżetu wpłaciliśmy 53 miliardy. Saldo rozliczeń pomiędzy Polską a UE wynosi więc ok. 110 mld euro. Niektórzy polscy politycy wskazują, że </a:t>
            </a:r>
            <a:r>
              <a:rPr lang="pl-PL" b="1" dirty="0">
                <a:latin typeface="Calibri"/>
                <a:cs typeface="Calibri"/>
              </a:rPr>
              <a:t>to najwyższy czas, aby Polska odpowiedziała sobie na pytanie,</a:t>
            </a:r>
            <a:r>
              <a:rPr lang="pl-PL" dirty="0">
                <a:latin typeface="Calibri"/>
                <a:cs typeface="Calibri"/>
              </a:rPr>
              <a:t> jaką rolę chce pełnić w Europie. Mówił o tym w rozmowie z Business </a:t>
            </a:r>
            <a:r>
              <a:rPr lang="pl-PL" dirty="0" err="1">
                <a:latin typeface="Calibri"/>
                <a:cs typeface="Calibri"/>
              </a:rPr>
              <a:t>Insider</a:t>
            </a:r>
            <a:r>
              <a:rPr lang="pl-PL" dirty="0">
                <a:latin typeface="Calibri"/>
                <a:cs typeface="Calibri"/>
              </a:rPr>
              <a:t> Polska były premier Jan Krzysztof Bielecki. - Staje przed nami potężne pytanie natury politycznej: czy chcemy być w głównym nurcie Unii Europejskiej, czy też zostać na jej peryferiach. Musimy pamiętać, że bycie na uboczu już nam w przeszłości zaszkodziło i chyba lepiej już do tego nie wracać - powiedział.</a:t>
            </a:r>
            <a:endParaRPr lang="pl-PL" dirty="0">
              <a:ea typeface="+mn-lt"/>
              <a:cs typeface="+mn-lt"/>
            </a:endParaRPr>
          </a:p>
          <a:p>
            <a:pPr>
              <a:buClr>
                <a:srgbClr val="262626"/>
              </a:buClr>
            </a:pPr>
            <a:endParaRPr lang="pl-PL" dirty="0"/>
          </a:p>
        </p:txBody>
      </p:sp>
      <p:sp>
        <p:nvSpPr>
          <p:cNvPr id="4" name="Symbol zastępczy tekstu 3">
            <a:extLst>
              <a:ext uri="{FF2B5EF4-FFF2-40B4-BE49-F238E27FC236}">
                <a16:creationId xmlns:a16="http://schemas.microsoft.com/office/drawing/2014/main" id="{109205AB-A743-4BA8-B556-9611774A0FCE}"/>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41189805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152200-D6F3-49E2-806D-AAD65B837C7A}"/>
              </a:ext>
            </a:extLst>
          </p:cNvPr>
          <p:cNvSpPr>
            <a:spLocks noGrp="1"/>
          </p:cNvSpPr>
          <p:nvPr>
            <p:ph type="title"/>
          </p:nvPr>
        </p:nvSpPr>
        <p:spPr/>
        <p:txBody>
          <a:bodyPr>
            <a:normAutofit fontScale="90000"/>
          </a:bodyPr>
          <a:lstStyle/>
          <a:p>
            <a:r>
              <a:rPr lang="pl-PL"/>
              <a:t>Zmiany gospodarcze Polski po wstąpieniu do UE</a:t>
            </a:r>
          </a:p>
        </p:txBody>
      </p:sp>
      <p:sp>
        <p:nvSpPr>
          <p:cNvPr id="3" name="Symbol zastępczy zawartości 2">
            <a:extLst>
              <a:ext uri="{FF2B5EF4-FFF2-40B4-BE49-F238E27FC236}">
                <a16:creationId xmlns:a16="http://schemas.microsoft.com/office/drawing/2014/main" id="{9DBAB02F-03E3-452F-9D11-2E8B16AD3923}"/>
              </a:ext>
            </a:extLst>
          </p:cNvPr>
          <p:cNvSpPr>
            <a:spLocks noGrp="1"/>
          </p:cNvSpPr>
          <p:nvPr>
            <p:ph idx="1"/>
          </p:nvPr>
        </p:nvSpPr>
        <p:spPr>
          <a:xfrm>
            <a:off x="470140" y="609600"/>
            <a:ext cx="7490603" cy="5894716"/>
          </a:xfrm>
        </p:spPr>
        <p:txBody>
          <a:bodyPr vert="horz" lIns="91440" tIns="45720" rIns="91440" bIns="45720" rtlCol="0" anchor="t">
            <a:normAutofit/>
          </a:bodyPr>
          <a:lstStyle/>
          <a:p>
            <a:pPr>
              <a:lnSpc>
                <a:spcPct val="90000"/>
              </a:lnSpc>
              <a:spcBef>
                <a:spcPts val="1000"/>
              </a:spcBef>
            </a:pPr>
            <a:r>
              <a:rPr lang="pl-PL" dirty="0">
                <a:latin typeface="Calibri"/>
                <a:cs typeface="Calibri"/>
              </a:rPr>
              <a:t>Na tę tendencję - jak mówi Tomkiewicz - wskazują dane, pokazujące, jaki procent Polaków zaliczanych jest do najbogatszych i najbiedniejszych Europejczyków. - </a:t>
            </a:r>
            <a:r>
              <a:rPr lang="pl-PL" b="1" dirty="0">
                <a:latin typeface="Calibri"/>
                <a:cs typeface="Calibri"/>
              </a:rPr>
              <a:t>W 2004 roku Polacy stanowili 0,5 proc. wśród 10 proc. najbogatszych</a:t>
            </a:r>
            <a:r>
              <a:rPr lang="pl-PL" dirty="0">
                <a:latin typeface="Calibri"/>
                <a:cs typeface="Calibri"/>
              </a:rPr>
              <a:t> Europejczyków. Obecnie to 1,5 proc. Z kolei w 2004 roku 23 proc. Polaków zaliczało się do grona 10 proc. najbiedniejszych mieszkańców UE, a teraz to 12 proc. Odwrotnie sprawa wygląda z Grekami czy Hiszpanami - zaznacza.</a:t>
            </a:r>
            <a:endParaRPr lang="pl-PL" dirty="0">
              <a:ea typeface="+mn-lt"/>
              <a:cs typeface="+mn-lt"/>
            </a:endParaRPr>
          </a:p>
          <a:p>
            <a:pPr>
              <a:lnSpc>
                <a:spcPct val="90000"/>
              </a:lnSpc>
              <a:spcBef>
                <a:spcPts val="1000"/>
              </a:spcBef>
              <a:buClr>
                <a:srgbClr val="262626"/>
              </a:buClr>
            </a:pPr>
            <a:r>
              <a:rPr lang="pl-PL" dirty="0">
                <a:latin typeface="Calibri"/>
                <a:cs typeface="Calibri"/>
              </a:rPr>
              <a:t>Ekspert zwraca również uwagę, że w 2004 roku ogromna liczba ludzi zaczęła wyjeżdżać ze swoich krajów i </a:t>
            </a:r>
            <a:r>
              <a:rPr lang="pl-PL" b="1" dirty="0">
                <a:latin typeface="Calibri"/>
                <a:cs typeface="Calibri"/>
              </a:rPr>
              <a:t>zdecydowana większość z nich raczej już nie wróci.</a:t>
            </a:r>
            <a:r>
              <a:rPr lang="pl-PL" dirty="0">
                <a:latin typeface="Calibri"/>
                <a:cs typeface="Calibri"/>
              </a:rPr>
              <a:t> - Wskazuje na to transfer pieniędzy wysyłanych do Polski. W 2006 roku to było 2,5 proc. polskiego PKB, dzisiaj to 1,3 proc. - zauważa profesor. Dodaje, że jeszcze bardziej dramatycznie sprawa wygląda, jeśli chodzi o Litwę czy Łotwę, skąd wyjechało kilkanaście procent społeczeństwa. - Z jednej strony można powiedzieć, że to dobrze, bo rynki dostosowują się, ale z drugiej to nic innego, jak odpływ siły roboczej. Ludzie otrzymują w ojczyźnie wykształcenie, a potem wyjeżdżają i płacą podatki w innych krajach - podkreśla.</a:t>
            </a:r>
            <a:endParaRPr lang="pl-PL" dirty="0">
              <a:ea typeface="+mn-lt"/>
              <a:cs typeface="+mn-lt"/>
            </a:endParaRPr>
          </a:p>
          <a:p>
            <a:pPr>
              <a:buClr>
                <a:srgbClr val="262626"/>
              </a:buClr>
            </a:pPr>
            <a:endParaRPr lang="pl-PL" dirty="0"/>
          </a:p>
        </p:txBody>
      </p:sp>
      <p:sp>
        <p:nvSpPr>
          <p:cNvPr id="4" name="Symbol zastępczy tekstu 3">
            <a:extLst>
              <a:ext uri="{FF2B5EF4-FFF2-40B4-BE49-F238E27FC236}">
                <a16:creationId xmlns:a16="http://schemas.microsoft.com/office/drawing/2014/main" id="{FBCC6F20-B2ED-495A-8CB9-743B56C7562F}"/>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29670183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8D5F48-7F1F-4375-84D1-3C1BE8397F86}"/>
              </a:ext>
            </a:extLst>
          </p:cNvPr>
          <p:cNvSpPr>
            <a:spLocks noGrp="1"/>
          </p:cNvSpPr>
          <p:nvPr>
            <p:ph type="title"/>
          </p:nvPr>
        </p:nvSpPr>
        <p:spPr/>
        <p:txBody>
          <a:bodyPr/>
          <a:lstStyle/>
          <a:p>
            <a:r>
              <a:rPr lang="pl-PL"/>
              <a:t>Co się zmieniło w Węgorzynie po wstąpieniu do UE</a:t>
            </a:r>
          </a:p>
        </p:txBody>
      </p:sp>
      <p:sp>
        <p:nvSpPr>
          <p:cNvPr id="3" name="Symbol zastępczy zawartości 2">
            <a:extLst>
              <a:ext uri="{FF2B5EF4-FFF2-40B4-BE49-F238E27FC236}">
                <a16:creationId xmlns:a16="http://schemas.microsoft.com/office/drawing/2014/main" id="{10336BB9-EDD1-4207-AA81-1285062364AD}"/>
              </a:ext>
            </a:extLst>
          </p:cNvPr>
          <p:cNvSpPr>
            <a:spLocks noGrp="1"/>
          </p:cNvSpPr>
          <p:nvPr>
            <p:ph idx="1"/>
          </p:nvPr>
        </p:nvSpPr>
        <p:spPr>
          <a:xfrm>
            <a:off x="96329" y="149525"/>
            <a:ext cx="7864414" cy="6556075"/>
          </a:xfrm>
        </p:spPr>
        <p:txBody>
          <a:bodyPr vert="horz" lIns="91440" tIns="45720" rIns="91440" bIns="45720" rtlCol="0" anchor="t">
            <a:normAutofit fontScale="92500" lnSpcReduction="20000"/>
          </a:bodyPr>
          <a:lstStyle/>
          <a:p>
            <a:pPr>
              <a:lnSpc>
                <a:spcPct val="90000"/>
              </a:lnSpc>
              <a:spcBef>
                <a:spcPts val="1000"/>
              </a:spcBef>
            </a:pPr>
            <a:r>
              <a:rPr lang="pl-PL" dirty="0">
                <a:ea typeface="+mn-lt"/>
                <a:cs typeface="+mn-lt"/>
              </a:rPr>
              <a:t>mina</a:t>
            </a:r>
            <a:r>
              <a:rPr lang="pl-PL" dirty="0">
                <a:latin typeface="Calibri"/>
                <a:cs typeface="Calibri"/>
              </a:rPr>
              <a:t> Węgorzyno podpisała umowę z wykonawcą wyłonionym w ramach przetargu nieograniczonego - firmą ARTEX Sp. z o.o., który usunie wady i </a:t>
            </a:r>
            <a:r>
              <a:rPr lang="pl-PL" dirty="0" err="1">
                <a:latin typeface="Calibri"/>
                <a:cs typeface="Calibri"/>
              </a:rPr>
              <a:t>usteki</a:t>
            </a:r>
            <a:r>
              <a:rPr lang="pl-PL" dirty="0">
                <a:latin typeface="Calibri"/>
                <a:cs typeface="Calibri"/>
              </a:rPr>
              <a:t> na realizowanej w latach 2011-2012 inwestycji polegającej na budowie sieci kanalizacji sanitarnej - tzw. Etap I Aglomeracji. </a:t>
            </a:r>
            <a:endParaRPr lang="pl-PL" dirty="0">
              <a:ea typeface="+mn-lt"/>
              <a:cs typeface="+mn-lt"/>
            </a:endParaRPr>
          </a:p>
          <a:p>
            <a:pPr>
              <a:lnSpc>
                <a:spcPct val="90000"/>
              </a:lnSpc>
              <a:spcBef>
                <a:spcPts val="1000"/>
              </a:spcBef>
              <a:buClr>
                <a:srgbClr val="262626"/>
              </a:buClr>
            </a:pPr>
            <a:r>
              <a:rPr lang="pl-PL" dirty="0">
                <a:latin typeface="Calibri"/>
                <a:cs typeface="Calibri"/>
              </a:rPr>
              <a:t>W środę 17 marca nastąpiło przekazanie placu budowy. Prace naprawcze będą prowadzone na odcinkach znajdujących się w ulicach: Podgórnej, Południowej, Drawskiej i Zielonej. Mieszkańcy tej ostatniej napotkają największe utrudnienia w codziennym </a:t>
            </a:r>
            <a:r>
              <a:rPr lang="pl-PL" dirty="0" err="1">
                <a:latin typeface="Calibri"/>
                <a:cs typeface="Calibri"/>
              </a:rPr>
              <a:t>funkcjnowaniu</a:t>
            </a:r>
            <a:r>
              <a:rPr lang="pl-PL" dirty="0">
                <a:latin typeface="Calibri"/>
                <a:cs typeface="Calibri"/>
              </a:rPr>
              <a:t> - naprawie podlega tu odcinek położony na całej długości ulicy.</a:t>
            </a:r>
            <a:endParaRPr lang="pl-PL" dirty="0">
              <a:ea typeface="+mn-lt"/>
              <a:cs typeface="+mn-lt"/>
            </a:endParaRPr>
          </a:p>
          <a:p>
            <a:pPr>
              <a:lnSpc>
                <a:spcPct val="90000"/>
              </a:lnSpc>
              <a:spcBef>
                <a:spcPts val="1000"/>
              </a:spcBef>
              <a:buClr>
                <a:srgbClr val="262626"/>
              </a:buClr>
            </a:pPr>
            <a:r>
              <a:rPr lang="pl-PL" dirty="0">
                <a:latin typeface="Calibri"/>
                <a:cs typeface="Calibri"/>
              </a:rPr>
              <a:t>Powyższy zakres prac jest trzecim - i ostatnim - etapem usuwania wad i usterek na inwestycji „</a:t>
            </a:r>
            <a:r>
              <a:rPr lang="pl-PL" i="1" dirty="0">
                <a:latin typeface="Calibri"/>
                <a:cs typeface="Calibri"/>
              </a:rPr>
              <a:t>Budowa i przebudowa sieci wodociągowej i kanalizacji sanitarnej w granicach aglomeracji Węgorzyno– Etap-I</a:t>
            </a:r>
            <a:r>
              <a:rPr lang="pl-PL" dirty="0">
                <a:latin typeface="Calibri"/>
                <a:cs typeface="Calibri"/>
              </a:rPr>
              <a:t>". Wcześniejsze zadania pozwoliły na </a:t>
            </a:r>
            <a:r>
              <a:rPr lang="pl-PL" dirty="0" err="1">
                <a:latin typeface="Calibri"/>
                <a:cs typeface="Calibri"/>
              </a:rPr>
              <a:t>przyłaczenie</a:t>
            </a:r>
            <a:r>
              <a:rPr lang="pl-PL" dirty="0">
                <a:latin typeface="Calibri"/>
                <a:cs typeface="Calibri"/>
              </a:rPr>
              <a:t> do sieci kanalizacyjnej m.in. osiedla domków jednorodzinnych (ul. Sikorskiego, Pionierów, Zamkowa, Witosa) oraz części mieszkańców ul. Podgórnej.</a:t>
            </a:r>
            <a:br>
              <a:rPr lang="pl-PL" dirty="0">
                <a:latin typeface="Calibri"/>
                <a:cs typeface="Calibri"/>
              </a:rPr>
            </a:br>
            <a:endParaRPr lang="en-US">
              <a:ea typeface="+mn-lt"/>
              <a:cs typeface="+mn-lt"/>
            </a:endParaRPr>
          </a:p>
          <a:p>
            <a:pPr>
              <a:lnSpc>
                <a:spcPct val="90000"/>
              </a:lnSpc>
              <a:spcBef>
                <a:spcPts val="1000"/>
              </a:spcBef>
              <a:buClr>
                <a:srgbClr val="262626"/>
              </a:buClr>
            </a:pPr>
            <a:r>
              <a:rPr lang="pl-PL" dirty="0">
                <a:latin typeface="Calibri"/>
                <a:cs typeface="Calibri"/>
              </a:rPr>
              <a:t>Inwestycja „</a:t>
            </a:r>
            <a:r>
              <a:rPr lang="pl-PL" i="1" dirty="0">
                <a:latin typeface="Calibri"/>
                <a:cs typeface="Calibri"/>
              </a:rPr>
              <a:t>Budowa i przebudowa sieci wodociągowej i kanalizacji sanitarnej w granicach aglomeracji Węgorzyno– Etap-I</a:t>
            </a:r>
            <a:r>
              <a:rPr lang="pl-PL" dirty="0">
                <a:latin typeface="Calibri"/>
                <a:cs typeface="Calibri"/>
              </a:rPr>
              <a:t>" była przedmiotem postępowania prowadzonego z powództwa wykonawcy przeciwko Gminie Węgorzyno, jak i z powództwa wzajemnego Gminy Węgorzyno przeciwko wykonawcy. </a:t>
            </a:r>
            <a:endParaRPr lang="pl-PL" dirty="0">
              <a:ea typeface="+mn-lt"/>
              <a:cs typeface="+mn-lt"/>
            </a:endParaRPr>
          </a:p>
          <a:p>
            <a:pPr>
              <a:lnSpc>
                <a:spcPct val="90000"/>
              </a:lnSpc>
              <a:spcBef>
                <a:spcPts val="1000"/>
              </a:spcBef>
              <a:buClr>
                <a:srgbClr val="262626"/>
              </a:buClr>
            </a:pPr>
            <a:r>
              <a:rPr lang="pl-PL" dirty="0">
                <a:latin typeface="Calibri"/>
                <a:cs typeface="Calibri"/>
              </a:rPr>
              <a:t>W dniu 26 lutego 2021 r. Sąd Okręgowy w Szczecinie VIII Wydział Gospodarczy, po prawie siedmioletnim procesie oddalił w całości powództwo wykonawcy (o zapłatę 509.787,92 zł) i jednocześnie uwzględnił w całości powództwo Gminy Węgorzyno  przeciwko wykonawcy o zapłatę odszkodowania w wysokości 452.900,76 zł. Wyrok jest nieprawomocny.</a:t>
            </a:r>
            <a:endParaRPr lang="pl-PL" dirty="0">
              <a:ea typeface="+mn-lt"/>
              <a:cs typeface="+mn-lt"/>
            </a:endParaRPr>
          </a:p>
          <a:p>
            <a:pPr>
              <a:lnSpc>
                <a:spcPct val="90000"/>
              </a:lnSpc>
              <a:spcBef>
                <a:spcPts val="1000"/>
              </a:spcBef>
              <a:buClr>
                <a:srgbClr val="262626"/>
              </a:buClr>
            </a:pPr>
            <a:r>
              <a:rPr lang="pl-PL" dirty="0">
                <a:latin typeface="Calibri"/>
                <a:cs typeface="Calibri"/>
              </a:rPr>
              <a:t>W ustnych motywach rozstrzygnięcia przewodniczący wskazał, iż w zasadzie cały zakres prac został nieprawidłowo wykonany i sieć nie nadaje się do użytkowania. Wady miały charakter krytyczny i ich usunięcie w praktyce wymagałoby wykonania całej inwestycji od nowa. Dopuszczenie zaś sieci do użytku wiązałoby się z zagrożeniem zdrowia użytkowników, jak i środowiska. </a:t>
            </a:r>
            <a:endParaRPr lang="pl-PL" dirty="0">
              <a:ea typeface="+mn-lt"/>
              <a:cs typeface="+mn-lt"/>
            </a:endParaRPr>
          </a:p>
          <a:p>
            <a:pPr>
              <a:lnSpc>
                <a:spcPct val="90000"/>
              </a:lnSpc>
              <a:spcBef>
                <a:spcPts val="1000"/>
              </a:spcBef>
              <a:buClr>
                <a:srgbClr val="262626"/>
              </a:buClr>
            </a:pPr>
            <a:endParaRPr lang="pl-PL" dirty="0">
              <a:ea typeface="+mn-lt"/>
              <a:cs typeface="+mn-lt"/>
            </a:endParaRPr>
          </a:p>
          <a:p>
            <a:pPr>
              <a:buClr>
                <a:srgbClr val="262626"/>
              </a:buClr>
            </a:pPr>
            <a:endParaRPr lang="pl-PL" dirty="0"/>
          </a:p>
        </p:txBody>
      </p:sp>
      <p:sp>
        <p:nvSpPr>
          <p:cNvPr id="4" name="Symbol zastępczy tekstu 3">
            <a:extLst>
              <a:ext uri="{FF2B5EF4-FFF2-40B4-BE49-F238E27FC236}">
                <a16:creationId xmlns:a16="http://schemas.microsoft.com/office/drawing/2014/main" id="{229242FB-57B3-4034-823C-52C2A81CC0A8}"/>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2845511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0A36E2-136B-43F4-9862-BD7C322B214D}"/>
              </a:ext>
            </a:extLst>
          </p:cNvPr>
          <p:cNvSpPr>
            <a:spLocks noGrp="1"/>
          </p:cNvSpPr>
          <p:nvPr>
            <p:ph type="title"/>
          </p:nvPr>
        </p:nvSpPr>
        <p:spPr/>
        <p:txBody>
          <a:bodyPr/>
          <a:lstStyle/>
          <a:p>
            <a:r>
              <a:rPr lang="pl-PL"/>
              <a:t>Kryzysy po wstąpieniu do UE</a:t>
            </a:r>
          </a:p>
        </p:txBody>
      </p:sp>
      <p:sp>
        <p:nvSpPr>
          <p:cNvPr id="3" name="Symbol zastępczy zawartości 2">
            <a:extLst>
              <a:ext uri="{FF2B5EF4-FFF2-40B4-BE49-F238E27FC236}">
                <a16:creationId xmlns:a16="http://schemas.microsoft.com/office/drawing/2014/main" id="{C231417F-CD65-42D0-80F4-85CD74682277}"/>
              </a:ext>
            </a:extLst>
          </p:cNvPr>
          <p:cNvSpPr>
            <a:spLocks noGrp="1"/>
          </p:cNvSpPr>
          <p:nvPr>
            <p:ph idx="1"/>
          </p:nvPr>
        </p:nvSpPr>
        <p:spPr>
          <a:xfrm>
            <a:off x="685800" y="422695"/>
            <a:ext cx="7217433" cy="6081622"/>
          </a:xfrm>
        </p:spPr>
        <p:txBody>
          <a:bodyPr vert="horz" lIns="91440" tIns="45720" rIns="91440" bIns="45720" rtlCol="0" anchor="t">
            <a:normAutofit/>
          </a:bodyPr>
          <a:lstStyle/>
          <a:p>
            <a:pPr>
              <a:lnSpc>
                <a:spcPct val="90000"/>
              </a:lnSpc>
              <a:spcBef>
                <a:spcPts val="1000"/>
              </a:spcBef>
            </a:pPr>
            <a:r>
              <a:rPr lang="pl-PL" dirty="0">
                <a:latin typeface="Calibri"/>
                <a:cs typeface="Calibri"/>
              </a:rPr>
              <a:t>Przyjęcie Traktatu z Lizbony było ostatnią dużą reformą Unii Europejskiej. Od tego czas </a:t>
            </a:r>
            <a:r>
              <a:rPr lang="pl-PL" b="1" dirty="0">
                <a:latin typeface="Calibri"/>
                <a:cs typeface="Calibri"/>
              </a:rPr>
              <a:t>Unia zamiast kreować sytuację polityczną i gospodarczą, zaczęła jedynie próbować</a:t>
            </a:r>
            <a:r>
              <a:rPr lang="pl-PL" dirty="0">
                <a:latin typeface="Calibri"/>
                <a:cs typeface="Calibri"/>
              </a:rPr>
              <a:t> </a:t>
            </a:r>
            <a:r>
              <a:rPr lang="pl-PL" b="1" dirty="0">
                <a:latin typeface="Calibri"/>
                <a:cs typeface="Calibri"/>
              </a:rPr>
              <a:t>odpowiadać na kolejne kryzysy.</a:t>
            </a:r>
            <a:endParaRPr lang="pl-PL" dirty="0">
              <a:ea typeface="+mn-lt"/>
              <a:cs typeface="+mn-lt"/>
            </a:endParaRPr>
          </a:p>
          <a:p>
            <a:pPr>
              <a:lnSpc>
                <a:spcPct val="90000"/>
              </a:lnSpc>
              <a:spcBef>
                <a:spcPts val="1000"/>
              </a:spcBef>
              <a:buClr>
                <a:srgbClr val="262626"/>
              </a:buClr>
            </a:pPr>
            <a:r>
              <a:rPr lang="pl-PL" dirty="0">
                <a:latin typeface="Calibri"/>
                <a:cs typeface="Calibri"/>
              </a:rPr>
              <a:t>"The </a:t>
            </a:r>
            <a:r>
              <a:rPr lang="pl-PL" dirty="0" err="1">
                <a:latin typeface="Calibri"/>
                <a:cs typeface="Calibri"/>
              </a:rPr>
              <a:t>Economist</a:t>
            </a:r>
            <a:r>
              <a:rPr lang="pl-PL" dirty="0">
                <a:latin typeface="Calibri"/>
                <a:cs typeface="Calibri"/>
              </a:rPr>
              <a:t>" wskazuje, że - po dwóch dekadach ekspansji instytucjonalnej i geograficznej - lata </a:t>
            </a:r>
            <a:r>
              <a:rPr lang="pl-PL" b="1" dirty="0">
                <a:latin typeface="Calibri"/>
                <a:cs typeface="Calibri"/>
              </a:rPr>
              <a:t>2009-2019 to nieustanna seria kryzysów</a:t>
            </a:r>
            <a:r>
              <a:rPr lang="pl-PL" dirty="0">
                <a:latin typeface="Calibri"/>
                <a:cs typeface="Calibri"/>
              </a:rPr>
              <a:t> - kryzysu strefy euro, kryzysu migracyjnego, kryzysu relacji z sąsiadami (Ukraina, Rosja, Syria i północna Afryka), kryzysu w relacjach z USA po wyborze na prezydenta Donalda </a:t>
            </a:r>
            <a:r>
              <a:rPr lang="pl-PL" dirty="0" err="1">
                <a:latin typeface="Calibri"/>
                <a:cs typeface="Calibri"/>
              </a:rPr>
              <a:t>Trumpa</a:t>
            </a:r>
            <a:r>
              <a:rPr lang="pl-PL" dirty="0">
                <a:latin typeface="Calibri"/>
                <a:cs typeface="Calibri"/>
              </a:rPr>
              <a:t>, aż po </a:t>
            </a:r>
            <a:r>
              <a:rPr lang="pl-PL" dirty="0" err="1">
                <a:latin typeface="Calibri"/>
                <a:cs typeface="Calibri"/>
              </a:rPr>
              <a:t>brexit</a:t>
            </a:r>
            <a:r>
              <a:rPr lang="pl-PL" dirty="0">
                <a:latin typeface="Calibri"/>
                <a:cs typeface="Calibri"/>
              </a:rPr>
              <a:t> i chaos z tym związany.</a:t>
            </a:r>
            <a:endParaRPr lang="pl-PL" dirty="0">
              <a:ea typeface="+mn-lt"/>
              <a:cs typeface="+mn-lt"/>
            </a:endParaRPr>
          </a:p>
          <a:p>
            <a:pPr>
              <a:lnSpc>
                <a:spcPct val="90000"/>
              </a:lnSpc>
              <a:spcBef>
                <a:spcPts val="1000"/>
              </a:spcBef>
              <a:buClr>
                <a:srgbClr val="262626"/>
              </a:buClr>
            </a:pPr>
            <a:r>
              <a:rPr lang="pl-PL" dirty="0">
                <a:latin typeface="Calibri"/>
                <a:cs typeface="Calibri"/>
              </a:rPr>
              <a:t>Zmiany i problemy </a:t>
            </a:r>
            <a:r>
              <a:rPr lang="pl-PL" b="1" dirty="0">
                <a:latin typeface="Calibri"/>
                <a:cs typeface="Calibri"/>
              </a:rPr>
              <a:t>widać również w kwestiach gospodarczych. </a:t>
            </a:r>
            <a:r>
              <a:rPr lang="pl-PL" dirty="0">
                <a:latin typeface="Calibri"/>
                <a:cs typeface="Calibri"/>
              </a:rPr>
              <a:t>Paradoksalnie wpływ na to, jak wygląda dzisiaj pod tym względem UE, miało właśnie największe w jej historii rozszerzenie. Prof. Jacek Tomkiewicz z Akademii Leona Koźmińskiego mówi w rozmowie z Business </a:t>
            </a:r>
            <a:r>
              <a:rPr lang="pl-PL" dirty="0" err="1">
                <a:latin typeface="Calibri"/>
                <a:cs typeface="Calibri"/>
              </a:rPr>
              <a:t>Insider</a:t>
            </a:r>
            <a:r>
              <a:rPr lang="pl-PL" dirty="0">
                <a:latin typeface="Calibri"/>
                <a:cs typeface="Calibri"/>
              </a:rPr>
              <a:t> Polska, iż trzeba uzmysłowić sobie, że Unia po raz pierwszy otworzyła się szeroko na kraje o tak zasadniczo innym poziomie rozwoju, a także innych wartościach kulturowych. - </a:t>
            </a:r>
            <a:r>
              <a:rPr lang="pl-PL" b="1" dirty="0">
                <a:latin typeface="Calibri"/>
                <a:cs typeface="Calibri"/>
              </a:rPr>
              <a:t>To ma istotny wpływ na to, jak dzisiaj wygląda unijna gospodarka.</a:t>
            </a:r>
            <a:r>
              <a:rPr lang="pl-PL" dirty="0">
                <a:latin typeface="Calibri"/>
                <a:cs typeface="Calibri"/>
              </a:rPr>
              <a:t> Nowi członkowie zasadniczo szybciej rosną, a niektóre kraje tzw. starej Unii mają problemy - przyznaje Tomkiewicz.</a:t>
            </a:r>
            <a:endParaRPr lang="pl-PL" dirty="0">
              <a:ea typeface="+mn-lt"/>
              <a:cs typeface="+mn-lt"/>
            </a:endParaRPr>
          </a:p>
          <a:p>
            <a:pPr>
              <a:lnSpc>
                <a:spcPct val="90000"/>
              </a:lnSpc>
              <a:spcBef>
                <a:spcPts val="1000"/>
              </a:spcBef>
              <a:buClr>
                <a:srgbClr val="262626"/>
              </a:buClr>
            </a:pPr>
            <a:endParaRPr lang="pl-PL" dirty="0">
              <a:ea typeface="+mn-lt"/>
              <a:cs typeface="+mn-lt"/>
            </a:endParaRPr>
          </a:p>
          <a:p>
            <a:pPr>
              <a:buClr>
                <a:srgbClr val="262626"/>
              </a:buClr>
            </a:pPr>
            <a:endParaRPr lang="pl-PL" dirty="0"/>
          </a:p>
        </p:txBody>
      </p:sp>
      <p:sp>
        <p:nvSpPr>
          <p:cNvPr id="4" name="Symbol zastępczy tekstu 3">
            <a:extLst>
              <a:ext uri="{FF2B5EF4-FFF2-40B4-BE49-F238E27FC236}">
                <a16:creationId xmlns:a16="http://schemas.microsoft.com/office/drawing/2014/main" id="{4329CFA4-377A-4BE7-8484-AA55F68F0E5A}"/>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127811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A56FC7-2850-49D7-A871-63AF2F221B5E}"/>
              </a:ext>
            </a:extLst>
          </p:cNvPr>
          <p:cNvSpPr>
            <a:spLocks noGrp="1"/>
          </p:cNvSpPr>
          <p:nvPr>
            <p:ph type="title"/>
          </p:nvPr>
        </p:nvSpPr>
        <p:spPr/>
        <p:txBody>
          <a:bodyPr/>
          <a:lstStyle/>
          <a:p>
            <a:r>
              <a:rPr lang="pl-PL"/>
              <a:t>Polska w strefie Euro!</a:t>
            </a:r>
          </a:p>
        </p:txBody>
      </p:sp>
      <p:sp>
        <p:nvSpPr>
          <p:cNvPr id="3" name="Symbol zastępczy zawartości 2">
            <a:extLst>
              <a:ext uri="{FF2B5EF4-FFF2-40B4-BE49-F238E27FC236}">
                <a16:creationId xmlns:a16="http://schemas.microsoft.com/office/drawing/2014/main" id="{C87E431B-E575-45B7-922C-9F954749092E}"/>
              </a:ext>
            </a:extLst>
          </p:cNvPr>
          <p:cNvSpPr>
            <a:spLocks noGrp="1"/>
          </p:cNvSpPr>
          <p:nvPr>
            <p:ph idx="1"/>
          </p:nvPr>
        </p:nvSpPr>
        <p:spPr>
          <a:xfrm>
            <a:off x="484517" y="609600"/>
            <a:ext cx="7375584" cy="6167886"/>
          </a:xfrm>
        </p:spPr>
        <p:txBody>
          <a:bodyPr vert="horz" lIns="91440" tIns="45720" rIns="91440" bIns="45720" rtlCol="0" anchor="t">
            <a:normAutofit lnSpcReduction="10000"/>
          </a:bodyPr>
          <a:lstStyle/>
          <a:p>
            <a:r>
              <a:rPr lang="pl-PL" dirty="0">
                <a:solidFill>
                  <a:schemeClr val="tx1">
                    <a:alpha val="80000"/>
                  </a:schemeClr>
                </a:solidFill>
                <a:ea typeface="+mn-lt"/>
                <a:cs typeface="+mn-lt"/>
              </a:rPr>
              <a:t>W</a:t>
            </a:r>
            <a:r>
              <a:rPr lang="pl-PL" dirty="0">
                <a:solidFill>
                  <a:schemeClr val="tx1">
                    <a:alpha val="80000"/>
                  </a:schemeClr>
                </a:solidFill>
                <a:latin typeface="Calibri"/>
                <a:cs typeface="Calibri"/>
              </a:rPr>
              <a:t> ostatnim czasie w Polsce odżyła dyskusja dotycząca przyjęcia euro, a deklarację, że Polska nie przyjmie wspólnej europejskiej waluty, zanim nie osiągnie poziomu gospodarczego państw Zachodu, </a:t>
            </a:r>
            <a:r>
              <a:rPr lang="pl-PL" b="1" dirty="0">
                <a:solidFill>
                  <a:schemeClr val="tx1">
                    <a:alpha val="80000"/>
                  </a:schemeClr>
                </a:solidFill>
                <a:latin typeface="Calibri"/>
                <a:cs typeface="Calibri"/>
              </a:rPr>
              <a:t>na sztandary wyborcze wzięło rządzące Prawo i Sprawiedliwość. </a:t>
            </a:r>
            <a:r>
              <a:rPr lang="pl-PL" dirty="0">
                <a:solidFill>
                  <a:schemeClr val="tx1">
                    <a:alpha val="80000"/>
                  </a:schemeClr>
                </a:solidFill>
                <a:latin typeface="Calibri"/>
                <a:cs typeface="Calibri"/>
              </a:rPr>
              <a:t>Jacek Tomkiewicz zwraca uwagę, że strefa euro ma swoje problemy, ale wszystko wskazuje na to, że się nie rozpadnie. - To dla nas świetny moment, aby powiedzieć, że przyjmiemy euro, ale pod warunkiem porządnego załatwienia unii bankowej czy ustalenia zasad finansowania takich przypadków jak Grecja. </a:t>
            </a:r>
            <a:r>
              <a:rPr lang="pl-PL" b="1" dirty="0">
                <a:solidFill>
                  <a:schemeClr val="tx1">
                    <a:alpha val="80000"/>
                  </a:schemeClr>
                </a:solidFill>
                <a:latin typeface="Calibri"/>
                <a:cs typeface="Calibri"/>
              </a:rPr>
              <a:t>Nie ma co się jednak oszukiwać, że to jest decyzja polityczna. </a:t>
            </a:r>
            <a:r>
              <a:rPr lang="pl-PL" dirty="0">
                <a:solidFill>
                  <a:schemeClr val="tx1">
                    <a:alpha val="80000"/>
                  </a:schemeClr>
                </a:solidFill>
                <a:latin typeface="Calibri"/>
                <a:cs typeface="Calibri"/>
              </a:rPr>
              <a:t>Bez woli politycznej to się nie uda, chociażby dlatego, że trzeba zmienić konstytucję - zauważa w rozmowie z BI Polska Tomkiewicz. Dodaje, że poza euro przed Polską stoją również inne wyzwania, choćby te dotyczące funduszy unijnych. - </a:t>
            </a:r>
            <a:r>
              <a:rPr lang="pl-PL" b="1" dirty="0">
                <a:solidFill>
                  <a:schemeClr val="tx1">
                    <a:alpha val="80000"/>
                  </a:schemeClr>
                </a:solidFill>
                <a:latin typeface="Calibri"/>
                <a:cs typeface="Calibri"/>
              </a:rPr>
              <a:t>Trzeba się poważnie zacząć przyzwyczajać, że pieniędzy z Unii będziemy dostawać coraz mniej.</a:t>
            </a:r>
            <a:r>
              <a:rPr lang="pl-PL" dirty="0">
                <a:solidFill>
                  <a:schemeClr val="tx1">
                    <a:alpha val="80000"/>
                  </a:schemeClr>
                </a:solidFill>
                <a:latin typeface="Calibri"/>
                <a:cs typeface="Calibri"/>
              </a:rPr>
              <a:t> Mało kto pamięta, że w 2004 roku PKB per capita Polski stanowiło 50 proc. średniej unijnej. Obecnie to 69 proc. Pamiętajmy przy tym, że Fundusz Spójności przysługuje tym regionom, gdzie PKB per capita jest poniżej 75 proc. średniej unijnej. Z jednej strony to skala naszego sukcesu, ale jak popatrzymy, że 60 proc. inwestycji publicznych w Polsce realizuje się ze środków unijnych, to widzimy, że jest się do czego przygotowywać - kończy.</a:t>
            </a:r>
            <a:endParaRPr lang="pl-PL" dirty="0">
              <a:solidFill>
                <a:schemeClr val="tx1">
                  <a:alpha val="80000"/>
                </a:schemeClr>
              </a:solidFill>
              <a:ea typeface="+mn-lt"/>
              <a:cs typeface="+mn-lt"/>
            </a:endParaRPr>
          </a:p>
          <a:p>
            <a:pPr>
              <a:buClr>
                <a:srgbClr val="262626"/>
              </a:buClr>
            </a:pPr>
            <a:endParaRPr lang="pl-PL" dirty="0"/>
          </a:p>
        </p:txBody>
      </p:sp>
      <p:sp>
        <p:nvSpPr>
          <p:cNvPr id="4" name="Symbol zastępczy tekstu 3">
            <a:extLst>
              <a:ext uri="{FF2B5EF4-FFF2-40B4-BE49-F238E27FC236}">
                <a16:creationId xmlns:a16="http://schemas.microsoft.com/office/drawing/2014/main" id="{41CEC6D1-428B-4821-8893-890BD86F6BB1}"/>
              </a:ext>
            </a:extLst>
          </p:cNvPr>
          <p:cNvSpPr>
            <a:spLocks noGrp="1"/>
          </p:cNvSpPr>
          <p:nvPr>
            <p:ph type="body" sz="half" idx="2"/>
          </p:nvPr>
        </p:nvSpPr>
        <p:spPr/>
        <p:txBody>
          <a:bodyPr/>
          <a:lstStyle/>
          <a:p>
            <a:endParaRPr lang="pl-PL"/>
          </a:p>
        </p:txBody>
      </p:sp>
    </p:spTree>
    <p:extLst>
      <p:ext uri="{BB962C8B-B14F-4D97-AF65-F5344CB8AC3E}">
        <p14:creationId xmlns:p14="http://schemas.microsoft.com/office/powerpoint/2010/main" val="2602366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6D1AD1-C00D-4699-861C-300F3E58B4D1}"/>
              </a:ext>
            </a:extLst>
          </p:cNvPr>
          <p:cNvPicPr>
            <a:picLocks noChangeAspect="1"/>
          </p:cNvPicPr>
          <p:nvPr/>
        </p:nvPicPr>
        <p:blipFill rotWithShape="1">
          <a:blip r:embed="rId2"/>
          <a:srcRect t="10000" r="-2" b="-2"/>
          <a:stretch/>
        </p:blipFill>
        <p:spPr>
          <a:xfrm>
            <a:off x="-1" y="10"/>
            <a:ext cx="12192000" cy="6857988"/>
          </a:xfrm>
          <a:prstGeom prst="rect">
            <a:avLst/>
          </a:prstGeom>
        </p:spPr>
      </p:pic>
      <p:sp>
        <p:nvSpPr>
          <p:cNvPr id="9" name="Rectangle 8">
            <a:extLst>
              <a:ext uri="{FF2B5EF4-FFF2-40B4-BE49-F238E27FC236}">
                <a16:creationId xmlns:a16="http://schemas.microsoft.com/office/drawing/2014/main" id="{0B121716-8B64-478F-ABDB-17030AD1B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24000">
                <a:schemeClr val="bg1">
                  <a:alpha val="20000"/>
                </a:schemeClr>
              </a:gs>
              <a:gs pos="78000">
                <a:schemeClr val="bg1">
                  <a:alpha val="30000"/>
                </a:schemeClr>
              </a:gs>
              <a:gs pos="50000">
                <a:schemeClr val="bg1">
                  <a:alpha val="30000"/>
                </a:schemeClr>
              </a:gs>
              <a:gs pos="100000">
                <a:schemeClr val="bg1">
                  <a:alpha val="40000"/>
                </a:schemeClr>
              </a:gs>
              <a:gs pos="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541A1CC-2613-435A-9869-25BCC7E96F99}"/>
              </a:ext>
            </a:extLst>
          </p:cNvPr>
          <p:cNvSpPr>
            <a:spLocks noGrp="1"/>
          </p:cNvSpPr>
          <p:nvPr>
            <p:ph type="ctrTitle"/>
          </p:nvPr>
        </p:nvSpPr>
        <p:spPr>
          <a:xfrm>
            <a:off x="372723" y="4956811"/>
            <a:ext cx="11439414" cy="897439"/>
          </a:xfrm>
        </p:spPr>
        <p:txBody>
          <a:bodyPr>
            <a:normAutofit/>
          </a:bodyPr>
          <a:lstStyle/>
          <a:p>
            <a:r>
              <a:rPr lang="pl-PL" sz="4400">
                <a:solidFill>
                  <a:schemeClr val="tx1"/>
                </a:solidFill>
              </a:rPr>
              <a:t>Dziękuje za </a:t>
            </a:r>
            <a:r>
              <a:rPr lang="pl-PL" sz="4400" err="1">
                <a:solidFill>
                  <a:schemeClr val="tx1"/>
                </a:solidFill>
              </a:rPr>
              <a:t>uwage</a:t>
            </a:r>
            <a:r>
              <a:rPr lang="pl-PL" sz="4400">
                <a:solidFill>
                  <a:schemeClr val="tx1"/>
                </a:solidFill>
              </a:rPr>
              <a:t>!</a:t>
            </a:r>
          </a:p>
        </p:txBody>
      </p:sp>
      <p:sp>
        <p:nvSpPr>
          <p:cNvPr id="3" name="Podtytuł 2">
            <a:extLst>
              <a:ext uri="{FF2B5EF4-FFF2-40B4-BE49-F238E27FC236}">
                <a16:creationId xmlns:a16="http://schemas.microsoft.com/office/drawing/2014/main" id="{47AFD0B8-EA94-4BA0-A53F-32D84FD76C97}"/>
              </a:ext>
            </a:extLst>
          </p:cNvPr>
          <p:cNvSpPr>
            <a:spLocks noGrp="1"/>
          </p:cNvSpPr>
          <p:nvPr>
            <p:ph type="subTitle" idx="1"/>
          </p:nvPr>
        </p:nvSpPr>
        <p:spPr>
          <a:xfrm>
            <a:off x="764275" y="5783001"/>
            <a:ext cx="10656310" cy="1077943"/>
          </a:xfrm>
        </p:spPr>
        <p:txBody>
          <a:bodyPr vert="horz" lIns="91440" tIns="45720" rIns="91440" bIns="45720" rtlCol="0" anchor="t">
            <a:normAutofit fontScale="92500" lnSpcReduction="10000"/>
          </a:bodyPr>
          <a:lstStyle/>
          <a:p>
            <a:r>
              <a:rPr lang="pl-PL" dirty="0">
                <a:solidFill>
                  <a:schemeClr val="tx1"/>
                </a:solidFill>
              </a:rPr>
              <a:t>Patryk Romański 8b</a:t>
            </a:r>
          </a:p>
          <a:p>
            <a:pPr algn="l"/>
            <a:endParaRPr lang="pl-PL" dirty="0">
              <a:ea typeface="+mn-lt"/>
              <a:cs typeface="+mn-lt"/>
            </a:endParaRPr>
          </a:p>
          <a:p>
            <a:pPr algn="l"/>
            <a:endParaRPr lang="pl-PL" sz="1200" dirty="0">
              <a:ea typeface="+mn-lt"/>
              <a:cs typeface="+mn-lt"/>
            </a:endParaRPr>
          </a:p>
          <a:p>
            <a:pPr algn="l"/>
            <a:r>
              <a:rPr lang="pl-PL" sz="1200" dirty="0" err="1">
                <a:ea typeface="+mn-lt"/>
                <a:cs typeface="+mn-lt"/>
              </a:rPr>
              <a:t>Źrodła</a:t>
            </a:r>
            <a:r>
              <a:rPr lang="pl-PL" sz="1200" dirty="0">
                <a:ea typeface="+mn-lt"/>
                <a:cs typeface="+mn-lt"/>
              </a:rPr>
              <a:t> materiałów:    </a:t>
            </a:r>
            <a:r>
              <a:rPr lang="pl-PL" sz="1200" dirty="0">
                <a:ea typeface="+mn-lt"/>
                <a:cs typeface="+mn-lt"/>
                <a:hlinkClick r:id="rId3"/>
              </a:rPr>
              <a:t>https://pl.wikipedia.org/wiki/Polska_w_Unii_Europejskiej</a:t>
            </a:r>
            <a:endParaRPr lang="pl-PL" sz="1200">
              <a:ea typeface="+mn-lt"/>
              <a:cs typeface="+mn-lt"/>
            </a:endParaRPr>
          </a:p>
          <a:p>
            <a:pPr algn="l"/>
            <a:r>
              <a:rPr lang="pl-PL" sz="1200" dirty="0"/>
              <a:t>                               </a:t>
            </a:r>
            <a:r>
              <a:rPr lang="pl-PL" sz="1200" dirty="0">
                <a:ea typeface="+mn-lt"/>
                <a:cs typeface="+mn-lt"/>
              </a:rPr>
              <a:t> </a:t>
            </a:r>
            <a:r>
              <a:rPr lang="pl-PL" sz="1200" dirty="0">
                <a:ea typeface="+mn-lt"/>
                <a:cs typeface="+mn-lt"/>
                <a:hlinkClick r:id="rId4"/>
              </a:rPr>
              <a:t>http://wegorzyno.pl/aktualnosci/informacja-o-zmianie-miejsca-xxiv-sesji-rady-miejskiej-w-wegorzynie.html</a:t>
            </a:r>
            <a:endParaRPr lang="pl-PL" sz="1200" dirty="0"/>
          </a:p>
        </p:txBody>
      </p:sp>
    </p:spTree>
    <p:extLst>
      <p:ext uri="{BB962C8B-B14F-4D97-AF65-F5344CB8AC3E}">
        <p14:creationId xmlns:p14="http://schemas.microsoft.com/office/powerpoint/2010/main" val="27538137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TF10001119</Template>
  <TotalTime>5</TotalTime>
  <Words>1647</Words>
  <Application>Microsoft Office PowerPoint</Application>
  <PresentationFormat>Panoramiczny</PresentationFormat>
  <Paragraphs>32</Paragraphs>
  <Slides>9</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9</vt:i4>
      </vt:variant>
    </vt:vector>
  </HeadingPairs>
  <TitlesOfParts>
    <vt:vector size="12" baseType="lpstr">
      <vt:lpstr>Calibri</vt:lpstr>
      <vt:lpstr>Garamond</vt:lpstr>
      <vt:lpstr>SavonVTI</vt:lpstr>
      <vt:lpstr>Co zmieniło się w Polsce po wstąpieniu do Unii Europejskiej</vt:lpstr>
      <vt:lpstr>Co to jest Unia Europejska?</vt:lpstr>
      <vt:lpstr>Wstąpienie Polski do UE</vt:lpstr>
      <vt:lpstr>Jaka była rola Polski w UE po 17 latach członkostwa</vt:lpstr>
      <vt:lpstr>Zmiany gospodarcze Polski po wstąpieniu do UE</vt:lpstr>
      <vt:lpstr>Co się zmieniło w Węgorzynie po wstąpieniu do UE</vt:lpstr>
      <vt:lpstr>Kryzysy po wstąpieniu do UE</vt:lpstr>
      <vt:lpstr>Polska w strefie Euro!</vt:lpstr>
      <vt:lpstr>Dziękuje za uwage!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kuba jasek</cp:lastModifiedBy>
  <cp:revision>103</cp:revision>
  <dcterms:created xsi:type="dcterms:W3CDTF">2021-04-14T08:23:44Z</dcterms:created>
  <dcterms:modified xsi:type="dcterms:W3CDTF">2021-04-21T09:28:14Z</dcterms:modified>
</cp:coreProperties>
</file>