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6" d="100"/>
          <a:sy n="56" d="100"/>
        </p:scale>
        <p:origin x="62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303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81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4915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1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548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7252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605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93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48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3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1161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667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888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130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838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078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3A08A-4EA2-4921-AAAA-A6B8A1B0610C}" type="datetimeFigureOut">
              <a:rPr lang="pl-PL" smtClean="0"/>
              <a:t>21.04.2021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ABFBF3-7FC2-4592-9AC4-BE2733F950D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229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765385-7E59-4419-8A91-8DBB693B40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Polska w Unii Europejskiej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DB18A41-26A1-46AC-AAC0-4254FBC8F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040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ACF29D-2450-4A73-ABAE-BD499282A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3AE1E0B-0C91-4F7B-92EC-6C3F05FF7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5120"/>
            <a:ext cx="9131968" cy="43513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sz="2400" b="0" i="0" dirty="0">
                <a:effectLst/>
                <a:latin typeface="Verdana" panose="020B0604030504040204" pitchFamily="34" charset="0"/>
              </a:rPr>
              <a:t>Polska w UE to dodatkowe (obok obecności w NATO) gwarancje bezpieczeństwa dla naszego kraju. U</a:t>
            </a:r>
            <a:r>
              <a:rPr lang="pl-PL" sz="2400" b="0" i="0" dirty="0">
                <a:effectLst/>
                <a:latin typeface="Arial" panose="020B0604020202020204" pitchFamily="34" charset="0"/>
              </a:rPr>
              <a:t>E jest najbardziej udanym projektem pokojowym w historii ludzkości i otrzymała Pokojową Nagrodę Nobla.</a:t>
            </a:r>
            <a:endParaRPr lang="pl-PL" sz="2400" b="0" i="0" dirty="0">
              <a:effectLst/>
              <a:latin typeface="Verdana" panose="020B0604030504040204" pitchFamily="34" charset="0"/>
            </a:endParaRP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0546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22FC4-ED73-498F-B265-7E766D95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Fundusze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99DA95-E1E4-427C-9E3D-27FBEE6E1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2895600"/>
            <a:ext cx="8915400" cy="3777622"/>
          </a:xfrm>
        </p:spPr>
        <p:txBody>
          <a:bodyPr/>
          <a:lstStyle/>
          <a:p>
            <a:r>
              <a:rPr lang="pl-PL" sz="20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Polska zostanie objęta pomocą unijną w ramach funduszy strukturalnych i funduszu spójności. Oznacza to roczny transfer gotówkowy w wysokości 5-8 mld euro. Środki te będą przeznaczane między innymi na tworzenie nowych miejsc pracy, rozwój i modernizację wsi, transport i ochronę środowiska oraz na restrukturyzację gospodarki po pandemii.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31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D207F0-7D6A-4195-BD74-F39B1835E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1157" y="2027794"/>
            <a:ext cx="8911687" cy="1280890"/>
          </a:xfrm>
        </p:spPr>
        <p:txBody>
          <a:bodyPr/>
          <a:lstStyle/>
          <a:p>
            <a:r>
              <a:rPr lang="pl-PL" dirty="0"/>
              <a:t>Ochrona środowiska i żywności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962B0F-7885-4DB5-B1D9-7DC2423FD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527" y="4555958"/>
            <a:ext cx="8915400" cy="3777622"/>
          </a:xfrm>
        </p:spPr>
        <p:txBody>
          <a:bodyPr>
            <a:normAutofit/>
          </a:bodyPr>
          <a:lstStyle/>
          <a:p>
            <a:r>
              <a:rPr lang="pl-PL" sz="20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Ponieważ kraje UE tak blisko ze sobą współpracują, nasza żywność i środowisko naturalne spełniają normy jakości, które należą do najwyższych na świecie. Przedsiębiorstwa, które bez żadnych skrupułów dopuszczą się sprzedaży skażonej żywności lub zanieczyszczą rzeki i tereny wiejskie, muszą się liczyć z nieuniknioną karą.</a:t>
            </a:r>
            <a:endParaRPr lang="pl-PL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9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D6EB7E-CAFD-4C39-9823-75CC18A2F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8920" y="1125426"/>
            <a:ext cx="3814160" cy="1280890"/>
          </a:xfrm>
        </p:spPr>
        <p:txBody>
          <a:bodyPr/>
          <a:lstStyle/>
          <a:p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Prawa człowieka</a:t>
            </a:r>
            <a:b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892F6E-4464-44D2-92B6-5ADF76D1E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473" y="2406316"/>
            <a:ext cx="10911054" cy="3777622"/>
          </a:xfrm>
        </p:spPr>
        <p:txBody>
          <a:bodyPr>
            <a:normAutofit/>
          </a:bodyPr>
          <a:lstStyle/>
          <a:p>
            <a:r>
              <a:rPr lang="pl-PL" sz="24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UE chroni wszystkie mniejszości i słabsze grupy społeczne, a także staje w obronie prześladowanych i opowiada się za równym traktowaniem wszystkich osób, niezależnie od narodowości, płci, grupy językowej, kultury, zawodu, niepełnosprawności czy orientacji seksualnej.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3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494717-F45F-4DAF-A13D-DCF7C7D0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8083" y="616089"/>
            <a:ext cx="8911687" cy="1280890"/>
          </a:xfrm>
        </p:spPr>
        <p:txBody>
          <a:bodyPr/>
          <a:lstStyle/>
          <a:p>
            <a:r>
              <a:rPr lang="pl-PL" dirty="0"/>
              <a:t>Korzyści dla obywateli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97DB16-CF91-4ABE-BB6F-4F3674A78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727" y="2021305"/>
            <a:ext cx="8915400" cy="3777622"/>
          </a:xfrm>
        </p:spPr>
        <p:txBody>
          <a:bodyPr/>
          <a:lstStyle/>
          <a:p>
            <a:r>
              <a:rPr lang="pl-PL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Jako pracownik</a:t>
            </a: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zgodnie z Kartą praw podstawowych Unii Europejskiej, </a:t>
            </a:r>
            <a:r>
              <a:rPr lang="pl-PL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jesteś chroniony przed nieuczciwym traktowaniem w miejscu pracy</a:t>
            </a: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 Zabrania się dyskryminacji, w tym w zakresie wynagrodzeń i zwolnień.</a:t>
            </a:r>
          </a:p>
          <a:p>
            <a:r>
              <a:rPr lang="pl-PL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Możesz korzystać ze szkoleń i wsparcia dla swojej firmy:</a:t>
            </a: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dzięki programom UE, takim jak Erasmus+, możesz korzystać ze szkoleń pomocnych w rozwoju kariery zawodowej. UE oferuje również kompleksowe wsparcie dla firm: od finansowania i coachingu, aż po sieci biznesowe i systemy dzielenia się doświadczeniami</a:t>
            </a:r>
          </a:p>
          <a:p>
            <a:r>
              <a:rPr lang="pl-PL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Jako obywatel UE jesteś chroniony przed negatywnymi skutkami globalizacji</a:t>
            </a:r>
            <a:r>
              <a:rPr lang="pl-PL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dzięki wsparciu UE dla małych przedsiębiorstw oraz przepisom, które gwarantują, że duże przedsiębiorstwa płacą należne podatki.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856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7252DA-AB5C-489F-BF26-4CCC91232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Dziękuje za uwagę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C10ECF-F607-4FAE-8E42-A563CB00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075" y="1806054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Jasek Jakub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sz="700" dirty="0"/>
              <a:t>Źródła:       https://europa.eu/european-union/about-eu/what-the-eu-does-for-its-citizens_pl</a:t>
            </a:r>
          </a:p>
        </p:txBody>
      </p:sp>
    </p:spTree>
    <p:extLst>
      <p:ext uri="{BB962C8B-B14F-4D97-AF65-F5344CB8AC3E}">
        <p14:creationId xmlns:p14="http://schemas.microsoft.com/office/powerpoint/2010/main" val="2448547374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334</Words>
  <Application>Microsoft Office PowerPoint</Application>
  <PresentationFormat>Panoramiczny</PresentationFormat>
  <Paragraphs>25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Verdana</vt:lpstr>
      <vt:lpstr>Wingdings 3</vt:lpstr>
      <vt:lpstr>Smuga</vt:lpstr>
      <vt:lpstr>Polska w Unii Europejskiej</vt:lpstr>
      <vt:lpstr>Bezpieczeństwo</vt:lpstr>
      <vt:lpstr>Fundusze</vt:lpstr>
      <vt:lpstr>Ochrona środowiska i żywności</vt:lpstr>
      <vt:lpstr>Prawa człowieka </vt:lpstr>
      <vt:lpstr>Korzyści dla obywateli</vt:lpstr>
      <vt:lpstr>Dziękuje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Polska w UE</dc:title>
  <dc:creator>kuba jasek</dc:creator>
  <cp:lastModifiedBy>Małgorzata Trytek</cp:lastModifiedBy>
  <cp:revision>5</cp:revision>
  <dcterms:created xsi:type="dcterms:W3CDTF">2021-04-14T08:07:50Z</dcterms:created>
  <dcterms:modified xsi:type="dcterms:W3CDTF">2021-04-21T09:24:46Z</dcterms:modified>
</cp:coreProperties>
</file>