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sldIdLst>
    <p:sldId id="272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57" r:id="rId11"/>
    <p:sldId id="269" r:id="rId12"/>
    <p:sldId id="258" r:id="rId13"/>
    <p:sldId id="259" r:id="rId14"/>
    <p:sldId id="260" r:id="rId15"/>
    <p:sldId id="261" r:id="rId16"/>
    <p:sldId id="263" r:id="rId17"/>
    <p:sldId id="264" r:id="rId18"/>
    <p:sldId id="270" r:id="rId19"/>
    <p:sldId id="265" r:id="rId20"/>
    <p:sldId id="266" r:id="rId21"/>
    <p:sldId id="267" r:id="rId22"/>
    <p:sldId id="273" r:id="rId23"/>
    <p:sldId id="284" r:id="rId24"/>
    <p:sldId id="286" r:id="rId25"/>
    <p:sldId id="285" r:id="rId26"/>
    <p:sldId id="283" r:id="rId27"/>
    <p:sldId id="268" r:id="rId28"/>
    <p:sldId id="281" r:id="rId29"/>
    <p:sldId id="282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 snapToGrid="0">
      <p:cViewPr>
        <p:scale>
          <a:sx n="95" d="100"/>
          <a:sy n="95" d="100"/>
        </p:scale>
        <p:origin x="-436" y="-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6494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eb9bd4c554c0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eb9bd4c554c0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eb9bd4c554c06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eb9bd4c554c06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eb9bd4c554c06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eb9bd4c554c06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eb9bd4c554c06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eb9bd4c554c06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eb9bd4c554c06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eb9bd4c554c06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eb9bd4c554c06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eb9bd4c554c06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eb9bd4c554c06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eb9bd4c554c06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eb9bd4c554c06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eb9bd4c554c06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eb9bd4c554c06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eb9bd4c554c06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eb9bd4c554c06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eb9bd4c554c06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eb9bd4c554c06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eb9bd4c554c06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609600" y="0"/>
            <a:ext cx="7508006" cy="89337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PIERWSZY DZIEŃ  WIOSNY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6" name="Picture 2" descr="Pierwszy dzień wiosny 2021 - kiedy jest kalendarzowy i astronomiczny początek wiosny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614" y="1063166"/>
            <a:ext cx="5856039" cy="288872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352800" y="4099034"/>
            <a:ext cx="3794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SAMORZĄD UCZNIOWSKI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41987" y="4593021"/>
            <a:ext cx="4035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(WIKTOR KAŹMIERCZAK kl.6,,B’’)</a:t>
            </a:r>
            <a:endParaRPr lang="pl-PL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22211" y="154861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600" b="1" dirty="0" smtClean="0"/>
              <a:t>Rośliny, </a:t>
            </a:r>
            <a:r>
              <a:rPr lang="pl" sz="6600" b="1" dirty="0"/>
              <a:t>które mówią o </a:t>
            </a:r>
            <a:r>
              <a:rPr lang="pl" sz="6600" b="1" dirty="0" smtClean="0"/>
              <a:t>wiośnie.</a:t>
            </a:r>
            <a:endParaRPr sz="66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 smtClean="0"/>
              <a:t>KROKUSY</a:t>
            </a:r>
            <a:endParaRPr lang="pl-PL" sz="48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1999" y="1439916"/>
            <a:ext cx="3766314" cy="3402227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     Krokusy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pl-PL" i="1" dirty="0" err="1" smtClean="0">
                <a:latin typeface="Arial" pitchFamily="34" charset="0"/>
                <a:cs typeface="Arial" pitchFamily="34" charset="0"/>
              </a:rPr>
              <a:t>Crocus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 to jedne z najwcześniej kwitnących roślin cebulowych, które zazwyczaj już od marca zachwycają swoimi pięknymi kwiatami, najczęściej białymi, żółtymi, różowymi, fioletowymi lub niebieskimi. 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 Zwane są również szafranami.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Obraz znaleziony dla: krokus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948" y="1633694"/>
            <a:ext cx="3638659" cy="30395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1657025" y="33992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800" b="1" dirty="0"/>
              <a:t>Pierwiosnki</a:t>
            </a:r>
            <a:endParaRPr sz="4800"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52248" y="1551868"/>
            <a:ext cx="3881928" cy="2063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3200" dirty="0"/>
              <a:t>Nazywane są także kluczykami i jak sama nazwa wskazuje są także jednym z symboli </a:t>
            </a:r>
            <a:r>
              <a:rPr lang="pl" sz="3200" dirty="0" smtClean="0"/>
              <a:t>wiosny. </a:t>
            </a:r>
            <a:endParaRPr sz="3200"/>
          </a:p>
        </p:txBody>
      </p:sp>
      <p:sp>
        <p:nvSpPr>
          <p:cNvPr id="23554" name="AutoShape 2" descr="Obraz znaleziony dla: Pierwiosn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Obraz znaleziony dla: Pierwiosn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Obraz znaleziony dla: Pierwiosn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7767" y="1418897"/>
            <a:ext cx="3081019" cy="318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 dirty="0"/>
              <a:t>Przebiśniegi</a:t>
            </a:r>
            <a:endParaRPr sz="4000"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845269" y="984310"/>
            <a:ext cx="36822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Śnieżyczka przebiśnieg – gatunek rośliny należący do rodziny amarylkowatych, typowy dla rodzaju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Galanthus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. W naturze znany z lasów południowej i środkowej Europy, jednak szeroko rozpowszechniony poza zwartym zasięgiem jako roślina ozdobna. Gatunek popularny w uprawie i rozpoznawalny jako symbol przedwiośnia. Także roślina miododajna i lecznicza. W Polsce podlega ochronie gatunkowej częściowej.</a:t>
            </a:r>
            <a:r>
              <a:rPr lang="pl" sz="1600" dirty="0" smtClean="0">
                <a:latin typeface="Arial" pitchFamily="34" charset="0"/>
                <a:cs typeface="Arial" pitchFamily="34" charset="0"/>
              </a:rPr>
              <a:t> Kwiaty te mają białe dzwoneczki i kwitną jako pierwsze.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44" y="1665514"/>
            <a:ext cx="4212770" cy="28465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 smtClean="0"/>
              <a:t>Przylaszczka pospolita </a:t>
            </a:r>
            <a:endParaRPr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714704" y="1226048"/>
            <a:ext cx="400444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Przylaszczka pospolita – gatunek rośliny wieloletniej z rodziny jaskrowatych. Występuje na terenie niemal całej Europy oraz na Dalekim Wschodzie. W Polsce należy do dość rozpowszechnionych gatunków w żyznych lasach liściastych i tylko lokalnie jest rzadsza lub całkiem jej brak. W wielu krajach jest uprawiana jako roślina ozdobna, w przeszłości była także stosowana jako roślina lecznicza. Dla ochrony dzikich populacji w Polsce przed zrywaniem kwiatów i wykopywaniem roślin, przylaszczka objęta była do 2014 roku ochroną gatunkową. Naukowa nazwa pochodzi od kształtu liści kojarzących się z płatami wątroby.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 To kwiaty rosnące w lasach i budzące się do życia wraz z nadchodzącą wiosną. 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Obraz znaleziony dla: Przylaszc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268" y="1202449"/>
            <a:ext cx="3865471" cy="27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1359124" y="23481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dirty="0"/>
              <a:t>Sasank</a:t>
            </a:r>
            <a:r>
              <a:rPr lang="pl" sz="4400" dirty="0"/>
              <a:t>i</a:t>
            </a:r>
            <a:endParaRPr sz="440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20055" y="1082820"/>
            <a:ext cx="470863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2800" dirty="0"/>
              <a:t>To kwiaty, które występują tylko wiosną-od początku marca, a więc pojawiają się jeszcze przed jej faktycznym rozpoczęciem i mogą kwitnąć właściwie do maja.</a:t>
            </a:r>
            <a:endParaRPr sz="2800"/>
          </a:p>
        </p:txBody>
      </p:sp>
      <p:pic>
        <p:nvPicPr>
          <p:cNvPr id="17410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41" y="1230256"/>
            <a:ext cx="3174125" cy="3174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1036914" y="4134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dirty="0"/>
              <a:t>Zawilce</a:t>
            </a:r>
            <a:endParaRPr sz="4400" b="1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319752" y="1376854"/>
            <a:ext cx="4502038" cy="3055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Zawilec – rodzaj roślin z rodziny jaskrowatych liczący około 144–159 gatunków. Występują one niemal na całym świecie, głównie w strefie klimatu chłodnego i arktycznego półkuli północnej, w strefie międzyzwrotnikowej rosną na obszarach górskich. Zasiedlają głównie lasy, zarośla, łąki górskie i suche murawy. Niektóre gatunki są popularnymi roślinami ozdobnymi. Wiele gatunków to rośliny trujące, przy czym niektóre wykorzystywane są także jako rośliny lecznicze.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Kwitną </a:t>
            </a:r>
            <a:r>
              <a:rPr lang="pl" dirty="0">
                <a:latin typeface="Arial" pitchFamily="34" charset="0"/>
                <a:cs typeface="Arial" pitchFamily="34" charset="0"/>
              </a:rPr>
              <a:t>w lasach od marca aż do 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kwietnia.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29" y="1391197"/>
            <a:ext cx="3186715" cy="31867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53741" y="1369934"/>
            <a:ext cx="8520600" cy="1625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 b="1" dirty="0" smtClean="0"/>
              <a:t>Ptaki, </a:t>
            </a:r>
            <a:r>
              <a:rPr lang="pl" sz="4000" b="1" dirty="0"/>
              <a:t>które mówią o nadchodzącej </a:t>
            </a:r>
            <a:r>
              <a:rPr lang="pl" sz="4000" b="1" dirty="0" smtClean="0"/>
              <a:t>wiośnie.</a:t>
            </a:r>
            <a:endParaRPr sz="40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9976" y="297881"/>
            <a:ext cx="8520600" cy="5727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Szpak zwyczajny </a:t>
            </a:r>
            <a:endParaRPr lang="pl-PL" sz="44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57351" y="1310130"/>
            <a:ext cx="4922451" cy="3416400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    Szpak zwyczajny, szpak – gatunek średniej wielkości ptaka z rodziny szpakowatych. Częściowo wędrowny. Pierwotnie zamieszkiwał wyłącznie Eurazję. Nie jest zagrożony wyginięciem. Dzięki introdukcji gatunek kosmopolityczny, w 13 podgatunkach występuje na każdym kontynencie poza Antarktydą; poza rodzimym zasięgiem także w Ameryce Północnej, Argentynie, Południowej Afryce, wschodniej Australii, Nowej Zelandii i okolicznych wyspach. Jest to gatunek inwazyjny. Szpaki pojawiają się bardzo wcześnie, ponieważ przylatują jeszcze jak jest zupełnie zimno.</a:t>
            </a:r>
          </a:p>
          <a:p>
            <a:endParaRPr lang="pl-PL" dirty="0"/>
          </a:p>
        </p:txBody>
      </p:sp>
      <p:pic>
        <p:nvPicPr>
          <p:cNvPr id="41986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193" y="1418897"/>
            <a:ext cx="3689131" cy="25463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dirty="0"/>
              <a:t>Skowronki</a:t>
            </a:r>
            <a:endParaRPr sz="4400" b="1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288222" y="1152475"/>
            <a:ext cx="454407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Skowronki – rodzina małych ptaków z rzędu wróblowych, obejmująca blisko 100 gatunków zamieszkujących prawie cały świat, z wyjątkiem Grenlandii, Antarktydy i Ameryki Południowej. Występują przede wszystkim na suchych, skąpo zarośniętych terenach stepowych lub na terenach rolniczych.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pl" dirty="0">
                <a:latin typeface="Arial" pitchFamily="34" charset="0"/>
                <a:cs typeface="Arial" pitchFamily="34" charset="0"/>
              </a:rPr>
              <a:t>bez wątpienia ptaki które są symbolem wiosnę-nie dość, że przylatują 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niezwykle </a:t>
            </a:r>
            <a:r>
              <a:rPr lang="pl" dirty="0">
                <a:latin typeface="Arial" pitchFamily="34" charset="0"/>
                <a:cs typeface="Arial" pitchFamily="34" charset="0"/>
              </a:rPr>
              <a:t>wcześnie (są prawie jako pierwsze w Polsce) to dodatkowo pięknym śpiewem budzą do życia przyrodę.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27" y="1692167"/>
            <a:ext cx="3836277" cy="25645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346842" y="641131"/>
            <a:ext cx="8266386" cy="41922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Wiosna</a:t>
            </a:r>
            <a:r>
              <a:rPr kumimoji="0" lang="pl-PL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− jedna z czterech podstawowych pór roku w przyrodzie, w strefie klimatu umiarkowanego. Charakteryzuje się umiarkowanymi temperaturami powietrza z rosnącą średnią dobową oraz umiarkowaną ilością opadu atmosferycznego.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400" b="1" dirty="0"/>
              <a:t>Jaskółki</a:t>
            </a:r>
            <a:endParaRPr sz="4400" b="1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641132" y="1373192"/>
            <a:ext cx="472275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Są to małe ptaki z krótkim dziobem ale szerokiej paszczy, długie, ostro zakończone skrzydła, ogon w kształcie litery "V". Mają słabe nogi. Upierzenie z wierzchu zwykle czarne z niebieskim połyskiem, zielonkawe lub brązowe. Spód ciała zwykle jasny. Czasem występują kontrastujące plamy. W wyglądzie nie występują różnice między samicą i samcem, chociaż samce mogą być trochę większe i mogą mieć dłuższe ogony.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Przylatują </a:t>
            </a:r>
            <a:r>
              <a:rPr lang="pl" dirty="0">
                <a:latin typeface="Arial" pitchFamily="34" charset="0"/>
                <a:cs typeface="Arial" pitchFamily="34" charset="0"/>
              </a:rPr>
              <a:t>już gdy wiosna zadomowi się w Polsce na dobre, czyli około połowy </a:t>
            </a:r>
            <a:r>
              <a:rPr lang="pl" dirty="0" smtClean="0">
                <a:latin typeface="Arial" pitchFamily="34" charset="0"/>
                <a:cs typeface="Arial" pitchFamily="34" charset="0"/>
              </a:rPr>
              <a:t>kwietnia</a:t>
            </a:r>
            <a:r>
              <a:rPr lang="pl" dirty="0">
                <a:latin typeface="Arial" pitchFamily="34" charset="0"/>
                <a:cs typeface="Arial" pitchFamily="34" charset="0"/>
              </a:rPr>
              <a:t>.</a:t>
            </a:r>
            <a:endParaRPr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7213" y="1376855"/>
            <a:ext cx="3626151" cy="25329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942320" y="3924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dirty="0"/>
              <a:t>Bociany</a:t>
            </a:r>
            <a:endParaRPr b="1"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3710152" y="430924"/>
            <a:ext cx="5122148" cy="3738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sz="1400" dirty="0" smtClean="0">
                <a:latin typeface="Arial" pitchFamily="34" charset="0"/>
                <a:cs typeface="Arial" pitchFamily="34" charset="0"/>
              </a:rPr>
              <a:t>Bocian biały – gatunek dużego ptaka brodzącego z rodziny bocianów. Jego upierzenie jest głównie białe, z czarnymi piórami na skrzydłach. Dorosłe ptaki mają długie czerwone nogi oraz długie spiczasto zakończone czerwone dzioby i mierzą średnio 100–115 cm od czubka dzioba do końca ogona, ze skrzydłami o rozpiętości 155–215 </a:t>
            </a:r>
            <a:r>
              <a:rPr lang="pl-PL" sz="1400" dirty="0" err="1" smtClean="0">
                <a:latin typeface="Arial" pitchFamily="34" charset="0"/>
                <a:cs typeface="Arial" pitchFamily="34" charset="0"/>
              </a:rPr>
              <a:t>cm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. Dwa podgatunki, które nieznacznie różnią się wielkością, gniazdują w Europie, północno-zachodniej Afryce, Azji południowo-zachodniej i w południowej Afryce. Bocian biały podejmuje co roku dalekie wędrówki, zimując w Afryce, od tropikalnej Afryki Subsaharyjskiej po Republikę Południowej Afryki na południu lub na subkontynencie indyjskim. Podczas migracji między Europą i Afryką unika przelotów przez Morze Śródziemne i kieruje się przez Lewant na wschodzie lub Cieśninę Gibraltarską na zachodzie, ponieważ wznoszące prądy powietrzne, na których polega w czasie lotu, nie tworzą się nad wodą.</a:t>
            </a:r>
            <a:r>
              <a:rPr lang="pl" sz="1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pl" sz="1400" dirty="0">
                <a:latin typeface="Arial" pitchFamily="34" charset="0"/>
                <a:cs typeface="Arial" pitchFamily="34" charset="0"/>
              </a:rPr>
              <a:t>symbol wiosny, która jest już w rozkwicie. Ten ptak symbolizuje także </a:t>
            </a:r>
            <a:r>
              <a:rPr lang="pl" sz="1400" dirty="0" smtClean="0">
                <a:latin typeface="Arial" pitchFamily="34" charset="0"/>
                <a:cs typeface="Arial" pitchFamily="34" charset="0"/>
              </a:rPr>
              <a:t>dostatek.</a:t>
            </a:r>
            <a:endParaRPr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113" y="1418896"/>
            <a:ext cx="2390447" cy="31872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459" y="182266"/>
            <a:ext cx="8569541" cy="1341733"/>
          </a:xfrm>
        </p:spPr>
        <p:txBody>
          <a:bodyPr>
            <a:noAutofit/>
          </a:bodyPr>
          <a:lstStyle/>
          <a:p>
            <a:r>
              <a:rPr lang="pl-PL" b="1" dirty="0" smtClean="0"/>
              <a:t>21 marca obchodzimy Pierwszy Dzień Wiosny.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69658" y="1551868"/>
            <a:ext cx="8520600" cy="341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 </a:t>
            </a:r>
            <a:r>
              <a:rPr lang="pl-PL" sz="2800" dirty="0" smtClean="0">
                <a:solidFill>
                  <a:schemeClr val="tx1"/>
                </a:solidFill>
              </a:rPr>
              <a:t>Pierwszy dzień wiosny kalendarzowej i astronomicznej nie zawsze przypada na ten sam termin. Kalendarzowa wiosna 2021 zaczyna się 21 marca i jest to termin stały. W tym roku będzie to niedziela. Tego dnia bardzo często przez uczniów obchodzony jest również tak zwany Dzień Wagarowicza.</a:t>
            </a:r>
            <a:r>
              <a:rPr lang="pl-PL" sz="2800" dirty="0" smtClean="0"/>
              <a:t> </a:t>
            </a:r>
            <a:endParaRPr lang="pl-PL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667" y="2676158"/>
            <a:ext cx="4125311" cy="2279845"/>
          </a:xfrm>
          <a:prstGeom prst="rect">
            <a:avLst/>
          </a:prstGeom>
          <a:noFill/>
        </p:spPr>
      </p:pic>
      <p:pic>
        <p:nvPicPr>
          <p:cNvPr id="1028" name="Picture 4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13" y="444115"/>
            <a:ext cx="4181597" cy="2025815"/>
          </a:xfrm>
          <a:prstGeom prst="rect">
            <a:avLst/>
          </a:prstGeom>
          <a:noFill/>
        </p:spPr>
      </p:pic>
      <p:sp>
        <p:nvSpPr>
          <p:cNvPr id="1030" name="AutoShape 6" descr="Obraz znaleziony dla: dzień wagarowicza ogni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924" y="399393"/>
            <a:ext cx="3899339" cy="20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Obraz znaleziony dla: dzień wagarowicza ognisk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1393" y="2690649"/>
            <a:ext cx="3857297" cy="221647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04289" y="273335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Jest to dzień, kiedy dzieci uciekały całymi  klasami  ze szkoły robiliśmy np. zawody sportowe, ogniska, spacer po lesie itd.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W marcu 2019r opanował nas wirus Covid i rząd zamkną nas w domach. Tęsknimy za takimi czasami, ale dobrze, że mamy wspomnienia, do których możemy wrócić. Już za rok 2022 r. mamy nadzieję, że wrócimy do szkoły i Dzień Wagarowicza spędzimy ze swoimi klasami na wagarach. </a:t>
            </a:r>
            <a:r>
              <a:rPr lang="pl-PL" b="1" dirty="0" smtClean="0">
                <a:solidFill>
                  <a:schemeClr val="tx1"/>
                </a:solidFill>
                <a:sym typeface="Wingdings" pitchFamily="2" charset="2"/>
              </a:rPr>
              <a:t> </a:t>
            </a:r>
            <a:r>
              <a:rPr lang="pl-PL" b="1" dirty="0" err="1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pl-PL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l-PL" b="1" dirty="0" err="1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8372" name="Picture 4" descr="Zobacz szczegóły powiązanego obra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925" y="2676392"/>
            <a:ext cx="2753711" cy="1863750"/>
          </a:xfrm>
          <a:prstGeom prst="rect">
            <a:avLst/>
          </a:prstGeom>
          <a:noFill/>
        </p:spPr>
      </p:pic>
      <p:pic>
        <p:nvPicPr>
          <p:cNvPr id="58374" name="Picture 6" descr="Zobacz szczegóły powiązanego obra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310" y="438173"/>
            <a:ext cx="2606566" cy="165464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36331" y="588579"/>
            <a:ext cx="3499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DZIEŃ WAGAROWICZA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AutoShape 6" descr="Obraz znaleziony dla: dzień wagarowicza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7353" name="AutoShape 9" descr="Obraz znaleziony dla: dzień wagarowicza s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4944" y="423556"/>
            <a:ext cx="3091194" cy="212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6" name="AutoShape 12" descr="Obraz znaleziony dla: dzień wagarowicza ucieczka ze szko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780" y="361450"/>
            <a:ext cx="3037490" cy="2208380"/>
          </a:xfrm>
          <a:prstGeom prst="rect">
            <a:avLst/>
          </a:prstGeom>
          <a:noFill/>
        </p:spPr>
      </p:pic>
      <p:pic>
        <p:nvPicPr>
          <p:cNvPr id="6148" name="Picture 4" descr="Zobacz obraz źródło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119" y="2780801"/>
            <a:ext cx="3218246" cy="21958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123663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Gdy </a:t>
            </a:r>
            <a:r>
              <a:rPr lang="pl-PL" b="1" smtClean="0"/>
              <a:t>nadchodzi wiosna </a:t>
            </a:r>
            <a:r>
              <a:rPr lang="pl-PL" b="1" dirty="0" smtClean="0"/>
              <a:t>robimy porządki: w domu, ogrodach, garażach itd.</a:t>
            </a:r>
            <a:endParaRPr lang="pl-PL" b="1" dirty="0"/>
          </a:p>
        </p:txBody>
      </p:sp>
      <p:pic>
        <p:nvPicPr>
          <p:cNvPr id="54274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239" y="2532995"/>
            <a:ext cx="2926582" cy="2049516"/>
          </a:xfrm>
          <a:prstGeom prst="rect">
            <a:avLst/>
          </a:prstGeom>
          <a:noFill/>
        </p:spPr>
      </p:pic>
      <p:sp>
        <p:nvSpPr>
          <p:cNvPr id="54276" name="AutoShape 4" descr="Obraz znaleziony dla: porządek w ogrodz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6578" y="2575035"/>
            <a:ext cx="2623809" cy="20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9" name="Picture 7" descr="Zobacz obraz źródło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041" y="2575036"/>
            <a:ext cx="2869324" cy="20729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269659" y="24532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 b="1" dirty="0"/>
              <a:t>Marzanna</a:t>
            </a:r>
            <a:endParaRPr sz="3600" b="1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262758" y="1173495"/>
            <a:ext cx="476479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Marzanna, Marzana, Marena,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Morana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Morena, Mora, Śmierć,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Śmiercicha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Śmiertka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– słowiańska bogini zimy i śmierci, a także odrodzenia. Imię bogini wywodzone jest z praindoeuropejskiego rdzenia *mar-, *mor-, oznaczającego śmierć. Słowacka forma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teonimu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Ma(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muriena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sugeruje ewentualne związki z Marsem (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Marmorem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Mamersem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Mamuriusem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Veturiusem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). Śmierć Marzanny wraz z końcem zimy przeciwstawia ją symbolizującemu wiosnę </a:t>
            </a:r>
            <a:r>
              <a:rPr lang="pl-PL" sz="1600" dirty="0" err="1" smtClean="0">
                <a:latin typeface="Arial" pitchFamily="34" charset="0"/>
                <a:cs typeface="Arial" pitchFamily="34" charset="0"/>
              </a:rPr>
              <a:t>Jaryle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który rodził się wraz z nadejściem wiosny. </a:t>
            </a:r>
            <a:r>
              <a:rPr lang="pl" sz="1600" dirty="0" smtClean="0">
                <a:latin typeface="Arial" pitchFamily="34" charset="0"/>
                <a:cs typeface="Arial" pitchFamily="34" charset="0"/>
              </a:rPr>
              <a:t>Obecnie </a:t>
            </a:r>
            <a:r>
              <a:rPr lang="pl" sz="1600" dirty="0">
                <a:latin typeface="Arial" pitchFamily="34" charset="0"/>
                <a:cs typeface="Arial" pitchFamily="34" charset="0"/>
              </a:rPr>
              <a:t>pierwszy dzień wiosny to dzień wagarowicza przez wieki niszczono w tym dniu </a:t>
            </a:r>
            <a:r>
              <a:rPr lang="pl" sz="1600" dirty="0" smtClean="0">
                <a:latin typeface="Arial" pitchFamily="34" charset="0"/>
                <a:cs typeface="Arial" pitchFamily="34" charset="0"/>
              </a:rPr>
              <a:t>Marzannę </a:t>
            </a:r>
            <a:r>
              <a:rPr lang="pl" sz="1600" dirty="0">
                <a:latin typeface="Arial" pitchFamily="34" charset="0"/>
                <a:cs typeface="Arial" pitchFamily="34" charset="0"/>
              </a:rPr>
              <a:t>symbol zimy i </a:t>
            </a:r>
            <a:r>
              <a:rPr lang="pl" sz="1600" dirty="0" smtClean="0">
                <a:latin typeface="Arial" pitchFamily="34" charset="0"/>
                <a:cs typeface="Arial" pitchFamily="34" charset="0"/>
              </a:rPr>
              <a:t>śmierci.</a:t>
            </a:r>
            <a:endParaRPr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848" y="220716"/>
            <a:ext cx="3100552" cy="2060575"/>
          </a:xfrm>
          <a:prstGeom prst="rect">
            <a:avLst/>
          </a:prstGeom>
          <a:noFill/>
        </p:spPr>
      </p:pic>
      <p:pic>
        <p:nvPicPr>
          <p:cNvPr id="3080" name="Picture 8" descr="Zobacz obraz źródłow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870" y="2464924"/>
            <a:ext cx="3097103" cy="23803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79" y="325820"/>
            <a:ext cx="3890907" cy="2918180"/>
          </a:xfrm>
          <a:prstGeom prst="rect">
            <a:avLst/>
          </a:prstGeom>
          <a:noFill/>
        </p:spPr>
      </p:pic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8429" y="1941320"/>
            <a:ext cx="4151586" cy="28645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6086" y="1622182"/>
            <a:ext cx="8520600" cy="1940823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/>
              <a:t>K O N I E C</a:t>
            </a:r>
            <a:endParaRPr lang="pl-PL" sz="8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8372" y="3436882"/>
            <a:ext cx="8313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>SAMORZĄD UCZNIOWSKI </a:t>
            </a:r>
            <a:r>
              <a:rPr lang="pl-PL" sz="2000" smtClean="0">
                <a:solidFill>
                  <a:schemeClr val="bg1"/>
                </a:solidFill>
              </a:rPr>
              <a:t>PRZY SZKOLE PODSTAWOWEJ </a:t>
            </a:r>
          </a:p>
          <a:p>
            <a:pPr algn="ctr"/>
            <a:r>
              <a:rPr lang="pl-PL" sz="2000" smtClean="0">
                <a:solidFill>
                  <a:schemeClr val="bg1"/>
                </a:solidFill>
              </a:rPr>
              <a:t>IM</a:t>
            </a:r>
            <a:r>
              <a:rPr lang="pl-PL" sz="2000" dirty="0" smtClean="0">
                <a:solidFill>
                  <a:schemeClr val="bg1"/>
                </a:solidFill>
              </a:rPr>
              <a:t>. K.I. GAŁCZYŃSKIEGO W WĘGORZYNIE. 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2248" y="1156138"/>
            <a:ext cx="8559031" cy="2364828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Drzewa i krzewy mówiące o wiośnie</a:t>
            </a:r>
            <a:endParaRPr lang="pl-PL" sz="6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8482" y="336330"/>
            <a:ext cx="8432907" cy="493987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Magnolia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Prostokąt 2"/>
          <p:cNvSpPr/>
          <p:nvPr/>
        </p:nvSpPr>
        <p:spPr>
          <a:xfrm>
            <a:off x="4556234" y="0"/>
            <a:ext cx="40517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Bywa nazywana królową wiosny albo królewskim kwiatem. Pochodzi z Dalekiego Wschodu i - choć jest dość wymagającą rośliną - zdobyła w Polsce ogromną popularność. Magnolia to około 250 gatunków drzew i krzewów, o charakterystycznych, najczęściej blado-różowych kwiatach przypominających kielichy tulipanów. Pora kwitnienia różni się w zależności od odmiany - na przykład magnolia gwiaździsta kwitnie w marcu i kwietniu, a purpurowa w kwietniu i maju.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50178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986" y="880789"/>
            <a:ext cx="3825765" cy="3825765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2527" y="189186"/>
            <a:ext cx="8520600" cy="8418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Forsycja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31226" y="836108"/>
            <a:ext cx="31636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</a:rPr>
              <a:t>Forsycja to jeden z najbardziej charaktery-</a:t>
            </a:r>
          </a:p>
          <a:p>
            <a:r>
              <a:rPr lang="pl-PL" sz="1800" dirty="0" smtClean="0">
                <a:solidFill>
                  <a:schemeClr val="tx1"/>
                </a:solidFill>
              </a:rPr>
              <a:t>stycznych ozdobnych krzewów kwitnących na wiosnę. Jej drobne żółte kwiaty pojawiają się jeszcze zanim wypuści listki. Doskonale nadaje się na stylowy żywopłot, który można przycinać i formować. Odporna na wiosenne przymrozki, kwitnie zazwyczaj w marcu i kwietniu.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724" y="801416"/>
            <a:ext cx="4538000" cy="3255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9862" y="542767"/>
            <a:ext cx="3205655" cy="634392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Wiśnia różowa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56083" y="1376855"/>
            <a:ext cx="35682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 smtClean="0">
                <a:solidFill>
                  <a:schemeClr val="tx1"/>
                </a:solidFill>
              </a:rPr>
              <a:t>To chyba najbardziej efektowna odmiana wśród wiśni ozdobnych. To właśnie od jej ukwieconych na różowo gałązek Japonia jest nazywana krajem kwitnącej wiśni. Z różowymi kwiatami tej odmiany wiąże się też </a:t>
            </a:r>
            <a:r>
              <a:rPr lang="pl-PL" sz="1800" dirty="0" err="1" smtClean="0">
                <a:solidFill>
                  <a:schemeClr val="tx1"/>
                </a:solidFill>
              </a:rPr>
              <a:t>hanami</a:t>
            </a:r>
            <a:r>
              <a:rPr lang="pl-PL" sz="1800" dirty="0" smtClean="0">
                <a:solidFill>
                  <a:schemeClr val="tx1"/>
                </a:solidFill>
              </a:rPr>
              <a:t> - japoński zwyczaj podziwiania kwitnących kwiatów.</a:t>
            </a:r>
            <a:r>
              <a:rPr lang="pl-PL" sz="1800" dirty="0" smtClean="0"/>
              <a:t> </a:t>
            </a:r>
            <a:endParaRPr lang="pl-PL" sz="1800" dirty="0"/>
          </a:p>
        </p:txBody>
      </p:sp>
      <p:sp>
        <p:nvSpPr>
          <p:cNvPr id="48130" name="AutoShape 2" descr="Obraz znaleziony dla: Wiśnia róż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8132" name="AutoShape 4" descr="Obraz znaleziony dla: Wiśnia róż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8135" name="Picture 7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678" y="851338"/>
            <a:ext cx="3906650" cy="348943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4192" y="568041"/>
            <a:ext cx="198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Azalia</a:t>
            </a:r>
            <a:endParaRPr lang="pl-PL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30923" y="1605984"/>
            <a:ext cx="300070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Występuje zarówno w dużych rozmiarach - jak i w wersji miniaturowej, która dobrze odnajduje się również w doniczce. Wśród kilkuset odmian można znaleźć kwiaty w różnych rozmiarach i kolorach. Najczęściej spotykane są różowe, żółte, białe i czerwone azalie. Okres kwitnienia przypada na przełom maja i czerwca.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7106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697" y="1177159"/>
            <a:ext cx="4579385" cy="3188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838496" y="765156"/>
            <a:ext cx="25487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Ten rozłożysty krzew oprócz pięknych jasnoczerwonych kwiatów na wiosnę, w </a:t>
            </a:r>
            <a:r>
              <a:rPr lang="pl-PL" sz="1600" dirty="0" err="1" smtClean="0">
                <a:solidFill>
                  <a:schemeClr val="tx1"/>
                </a:solidFill>
              </a:rPr>
              <a:t>paździer</a:t>
            </a:r>
            <a:r>
              <a:rPr lang="pl-PL" sz="1600" dirty="0" smtClean="0">
                <a:solidFill>
                  <a:schemeClr val="tx1"/>
                </a:solidFill>
              </a:rPr>
              <a:t>-</a:t>
            </a:r>
          </a:p>
          <a:p>
            <a:r>
              <a:rPr lang="pl-PL" sz="1600" dirty="0" err="1" smtClean="0">
                <a:solidFill>
                  <a:schemeClr val="tx1"/>
                </a:solidFill>
              </a:rPr>
              <a:t>niku</a:t>
            </a:r>
            <a:r>
              <a:rPr lang="pl-PL" sz="1600" dirty="0" smtClean="0">
                <a:solidFill>
                  <a:schemeClr val="tx1"/>
                </a:solidFill>
              </a:rPr>
              <a:t> daje również jadalne owoce, które ze względu na swój cierpki, kwaśny smak idealnie nadają się na przetwory i nalewki. Może pełnić rolę żywopłotu albo zdobić rabaty i </a:t>
            </a:r>
            <a:r>
              <a:rPr lang="pl-PL" sz="1600" dirty="0" err="1" smtClean="0">
                <a:solidFill>
                  <a:schemeClr val="tx1"/>
                </a:solidFill>
              </a:rPr>
              <a:t>szkalniaki</a:t>
            </a:r>
            <a:r>
              <a:rPr lang="pl-PL" sz="1600" dirty="0" smtClean="0">
                <a:solidFill>
                  <a:schemeClr val="tx1"/>
                </a:solidFill>
              </a:rPr>
              <a:t>. Jego okres kwitnienia przypada na kwiecień.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22678" y="157655"/>
            <a:ext cx="557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Pigwowiec japoński</a:t>
            </a:r>
            <a:endParaRPr lang="pl-PL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6084" name="Picture 4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35" y="1221992"/>
            <a:ext cx="4762047" cy="3192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5006" y="378373"/>
            <a:ext cx="4006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Śliwa wiśniowa</a:t>
            </a:r>
            <a:endParaRPr lang="pl-PL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0565" y="1272272"/>
            <a:ext cx="27274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Znana także jako ałycza, ta odmiana kwitnie na przełomie marca i kwietnia. Choć jej białe lub bladoróżowe kwiaty szybko opadają, kwitnące śliwy wiśniowe to jeden z najpiękniejszych wiosennych widoków.</a:t>
            </a:r>
            <a:r>
              <a:rPr lang="pl-PL" sz="2000" dirty="0" smtClean="0"/>
              <a:t> </a:t>
            </a:r>
            <a:endParaRPr lang="pl-PL" sz="2000" dirty="0"/>
          </a:p>
        </p:txBody>
      </p:sp>
      <p:pic>
        <p:nvPicPr>
          <p:cNvPr id="45058" name="Picture 2" descr="Zobacz obraz źródł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8373" y="1074738"/>
            <a:ext cx="4966927" cy="37284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Niestandardowy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87BAFF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279</TotalTime>
  <Words>1129</Words>
  <Application>Microsoft Office PowerPoint</Application>
  <PresentationFormat>Pokaz na ekranie (16:9)</PresentationFormat>
  <Paragraphs>52</Paragraphs>
  <Slides>29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Energetyczny</vt:lpstr>
      <vt:lpstr>PIERWSZY DZIEŃ  WIOSNY</vt:lpstr>
      <vt:lpstr>Prezentacja programu PowerPoint</vt:lpstr>
      <vt:lpstr>Drzewa i krzewy mówiące o wiośnie</vt:lpstr>
      <vt:lpstr>Magnolia </vt:lpstr>
      <vt:lpstr>Forsycja </vt:lpstr>
      <vt:lpstr>Wiśnia różowa </vt:lpstr>
      <vt:lpstr>Prezentacja programu PowerPoint</vt:lpstr>
      <vt:lpstr>Prezentacja programu PowerPoint</vt:lpstr>
      <vt:lpstr>Prezentacja programu PowerPoint</vt:lpstr>
      <vt:lpstr>Rośliny, które mówią o wiośnie.</vt:lpstr>
      <vt:lpstr>KROKUSY</vt:lpstr>
      <vt:lpstr>Pierwiosnki</vt:lpstr>
      <vt:lpstr>Przebiśniegi</vt:lpstr>
      <vt:lpstr>Przylaszczka pospolita </vt:lpstr>
      <vt:lpstr>Sasanki</vt:lpstr>
      <vt:lpstr>Zawilce</vt:lpstr>
      <vt:lpstr>Ptaki, które mówią o nadchodzącej wiośnie.</vt:lpstr>
      <vt:lpstr>Szpak zwyczajny </vt:lpstr>
      <vt:lpstr>Skowronki</vt:lpstr>
      <vt:lpstr>Jaskółki</vt:lpstr>
      <vt:lpstr>Bociany</vt:lpstr>
      <vt:lpstr>21 marca obchodzimy Pierwszy Dzień Wiosny.</vt:lpstr>
      <vt:lpstr>Prezentacja programu PowerPoint</vt:lpstr>
      <vt:lpstr>Prezentacja programu PowerPoint</vt:lpstr>
      <vt:lpstr>Prezentacja programu PowerPoint</vt:lpstr>
      <vt:lpstr>Gdy nadchodzi wiosna robimy porządki: w domu, ogrodach, garażach itd.</vt:lpstr>
      <vt:lpstr>Marzanna</vt:lpstr>
      <vt:lpstr>Prezentacja programu PowerPoint</vt:lpstr>
      <vt:lpstr>K O N I E 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</dc:title>
  <dc:creator>Żaneta</dc:creator>
  <cp:lastModifiedBy>DELL</cp:lastModifiedBy>
  <cp:revision>77</cp:revision>
  <dcterms:modified xsi:type="dcterms:W3CDTF">2021-03-18T19:45:25Z</dcterms:modified>
</cp:coreProperties>
</file>