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9" r:id="rId11"/>
    <p:sldId id="267" r:id="rId12"/>
    <p:sldId id="268" r:id="rId13"/>
    <p:sldId id="271" r:id="rId14"/>
    <p:sldId id="270" r:id="rId15"/>
    <p:sldId id="262" r:id="rId16"/>
    <p:sldId id="272" r:id="rId17"/>
    <p:sldId id="26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8AB19-02E8-44FC-BC49-1B6A072D39F8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E905C-2FEF-430D-AF14-F12C721C27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6303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E905C-2FEF-430D-AF14-F12C721C27A0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3144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1EB443-DE2B-4E5B-9013-38B9F1085216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2132CE-113F-455C-9FEF-9C06DD174529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48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B443-DE2B-4E5B-9013-38B9F1085216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32CE-113F-455C-9FEF-9C06DD1745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069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B443-DE2B-4E5B-9013-38B9F1085216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32CE-113F-455C-9FEF-9C06DD1745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338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B443-DE2B-4E5B-9013-38B9F1085216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32CE-113F-455C-9FEF-9C06DD1745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08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B443-DE2B-4E5B-9013-38B9F1085216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32CE-113F-455C-9FEF-9C06DD174529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01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B443-DE2B-4E5B-9013-38B9F1085216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32CE-113F-455C-9FEF-9C06DD1745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615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B443-DE2B-4E5B-9013-38B9F1085216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32CE-113F-455C-9FEF-9C06DD1745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775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B443-DE2B-4E5B-9013-38B9F1085216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32CE-113F-455C-9FEF-9C06DD1745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129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B443-DE2B-4E5B-9013-38B9F1085216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32CE-113F-455C-9FEF-9C06DD1745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271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B443-DE2B-4E5B-9013-38B9F1085216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32CE-113F-455C-9FEF-9C06DD1745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342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B443-DE2B-4E5B-9013-38B9F1085216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32CE-113F-455C-9FEF-9C06DD1745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87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71EB443-DE2B-4E5B-9013-38B9F1085216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52132CE-113F-455C-9FEF-9C06DD1745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805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es.app.goo.gl/wQJLbU3J4WdYnG747" TargetMode="External"/><Relationship Id="rId13" Type="http://schemas.openxmlformats.org/officeDocument/2006/relationships/hyperlink" Target="https://images.app.goo.gl/n3x5GJ5Ci1ycpbB9A" TargetMode="External"/><Relationship Id="rId18" Type="http://schemas.openxmlformats.org/officeDocument/2006/relationships/hyperlink" Target="https://images.app.goo.gl/x5CMMydcsp8tvEM87" TargetMode="External"/><Relationship Id="rId3" Type="http://schemas.openxmlformats.org/officeDocument/2006/relationships/hyperlink" Target="https://matfiz24.pl/czy-matematyka-jest-nam-potrzebna-w-xxi-wieku" TargetMode="External"/><Relationship Id="rId21" Type="http://schemas.openxmlformats.org/officeDocument/2006/relationships/hyperlink" Target="https://images.app.goo.gl/QWJFhedf1NjUshB89" TargetMode="External"/><Relationship Id="rId7" Type="http://schemas.openxmlformats.org/officeDocument/2006/relationships/hyperlink" Target="https://images.app.goo.gl/uTKizXTKJ1X8hXKK7" TargetMode="External"/><Relationship Id="rId12" Type="http://schemas.openxmlformats.org/officeDocument/2006/relationships/hyperlink" Target="https://images.app.goo.gl/6ULoDaxb1vW9Wkbb6" TargetMode="External"/><Relationship Id="rId17" Type="http://schemas.openxmlformats.org/officeDocument/2006/relationships/hyperlink" Target="https://images.app.goo.gl/Yjf9wxXhLA4ShhZS8" TargetMode="External"/><Relationship Id="rId2" Type="http://schemas.openxmlformats.org/officeDocument/2006/relationships/hyperlink" Target="https://wklasie.uniwersytetdzieci.pl/scenariusz/po-co-nam-matematyka" TargetMode="External"/><Relationship Id="rId16" Type="http://schemas.openxmlformats.org/officeDocument/2006/relationships/hyperlink" Target="https://images.app.goo.gl/VPT942B32irKqBhQ8" TargetMode="External"/><Relationship Id="rId20" Type="http://schemas.openxmlformats.org/officeDocument/2006/relationships/hyperlink" Target="https://images.app.goo.gl/MAEkRkVshMsbTSQ5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ages.app.goo.gl/RPfa7GBH7apg4Jmk8" TargetMode="External"/><Relationship Id="rId11" Type="http://schemas.openxmlformats.org/officeDocument/2006/relationships/hyperlink" Target="https://images.app.goo.gl/59zx4SoM8HvwVdm96" TargetMode="External"/><Relationship Id="rId5" Type="http://schemas.openxmlformats.org/officeDocument/2006/relationships/hyperlink" Target="https://images.app.goo.gl/gtLhsrgytTmg2xDT9" TargetMode="External"/><Relationship Id="rId15" Type="http://schemas.openxmlformats.org/officeDocument/2006/relationships/hyperlink" Target="https://images.app.goo.gl/Ur21DjBaQ98e9UC87" TargetMode="External"/><Relationship Id="rId10" Type="http://schemas.openxmlformats.org/officeDocument/2006/relationships/hyperlink" Target="https://images.app.goo.gl/ksMGUf2owEJAeZds5" TargetMode="External"/><Relationship Id="rId19" Type="http://schemas.openxmlformats.org/officeDocument/2006/relationships/hyperlink" Target="https://images.app.goo.gl/htsysLuCA1bmubMx6" TargetMode="External"/><Relationship Id="rId4" Type="http://schemas.openxmlformats.org/officeDocument/2006/relationships/hyperlink" Target="https://www.eostroleka.pl/po-co-mi-matematyka-czyli-kilka-zastosowan-regul-matematycznych-w-zyciu-codziennym,art79848.html" TargetMode="External"/><Relationship Id="rId9" Type="http://schemas.openxmlformats.org/officeDocument/2006/relationships/hyperlink" Target="https://images.app.goo.gl/GAnw9sYX7Nqx9XJe6" TargetMode="External"/><Relationship Id="rId14" Type="http://schemas.openxmlformats.org/officeDocument/2006/relationships/hyperlink" Target="https://images.app.goo.gl/2wGhPnaeEH38CXTR6" TargetMode="External"/><Relationship Id="rId22" Type="http://schemas.openxmlformats.org/officeDocument/2006/relationships/hyperlink" Target="https://images.app.goo.gl/s1xPBCJQNuEAv3ZV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77E70C-C0EE-4AC5-B820-ADB63D3AF7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MATEMATYKA </a:t>
            </a:r>
            <a:br>
              <a:rPr lang="pl-PL" dirty="0"/>
            </a:br>
            <a:r>
              <a:rPr lang="pl-PL" dirty="0"/>
              <a:t>W ŻYCIU CODZIENNYM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B5CCC0-A664-4F4D-900B-6A085EF9D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0376" y="3869634"/>
            <a:ext cx="5924938" cy="1388165"/>
          </a:xfrm>
        </p:spPr>
        <p:txBody>
          <a:bodyPr/>
          <a:lstStyle/>
          <a:p>
            <a:r>
              <a:rPr lang="pl-PL" i="1" dirty="0"/>
              <a:t>Szymon Halama, Mateusz Romaniuk</a:t>
            </a:r>
            <a:br>
              <a:rPr lang="pl-PL" i="1" dirty="0"/>
            </a:br>
            <a:r>
              <a:rPr lang="pl-PL" i="1" dirty="0"/>
              <a:t>kl. VII, Szkoła Podstawowa w Runowie Pomorskim</a:t>
            </a:r>
          </a:p>
        </p:txBody>
      </p:sp>
      <p:pic>
        <p:nvPicPr>
          <p:cNvPr id="4" name="Italian Street Song">
            <a:hlinkClick r:id="" action="ppaction://media"/>
            <a:extLst>
              <a:ext uri="{FF2B5EF4-FFF2-40B4-BE49-F238E27FC236}">
                <a16:creationId xmlns:a16="http://schemas.microsoft.com/office/drawing/2014/main" id="{2A262894-3ABA-4632-826D-01A3B24617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72" y="5784980"/>
            <a:ext cx="487363" cy="49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4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73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7B27135-1051-4AD4-9A7E-BE92207F4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32" y="3981450"/>
            <a:ext cx="4222679" cy="228645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ECCE374-F5CF-470E-B4FA-C5CF2128D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51" y="313866"/>
            <a:ext cx="9875520" cy="1356360"/>
          </a:xfrm>
        </p:spPr>
        <p:txBody>
          <a:bodyPr/>
          <a:lstStyle/>
          <a:p>
            <a:r>
              <a:rPr lang="pl-PL" dirty="0"/>
              <a:t>Matematyka na drodze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1E3948-EB44-4855-9342-6E4D9AADD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14448"/>
            <a:ext cx="10810875" cy="2986127"/>
          </a:xfrm>
        </p:spPr>
        <p:txBody>
          <a:bodyPr>
            <a:normAutofit lnSpcReduction="10000"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pl-PL" sz="2600" dirty="0"/>
              <a:t>Znaki drogowe mają za </a:t>
            </a:r>
            <a:r>
              <a:rPr lang="pl-PL" sz="2600"/>
              <a:t>zadanie sprawić </a:t>
            </a:r>
            <a:r>
              <a:rPr lang="pl-PL" sz="2600" dirty="0"/>
              <a:t>aby nasze podróżowanie</a:t>
            </a:r>
            <a:br>
              <a:rPr lang="pl-PL" sz="2600" dirty="0"/>
            </a:br>
            <a:r>
              <a:rPr lang="pl-PL" sz="2600" dirty="0"/>
              <a:t> i innych osób stało się bezpieczne.</a:t>
            </a:r>
            <a:br>
              <a:rPr lang="pl-PL" sz="2600" dirty="0"/>
            </a:br>
            <a:r>
              <a:rPr lang="pl-PL" sz="2600" dirty="0"/>
              <a:t> Zarówno kierowcy jak i piesi stosują się do nich. </a:t>
            </a:r>
            <a:br>
              <a:rPr lang="pl-PL" sz="2600" dirty="0"/>
            </a:br>
            <a:r>
              <a:rPr lang="pl-PL" sz="2600" dirty="0"/>
              <a:t>W znakach drogowych również można dostrzec matematykę, </a:t>
            </a:r>
            <a:br>
              <a:rPr lang="pl-PL" sz="2600" dirty="0"/>
            </a:br>
            <a:r>
              <a:rPr lang="pl-PL" sz="2600" dirty="0"/>
              <a:t>a dokładniej FIGRURY GEOMETRYCZNE</a:t>
            </a:r>
          </a:p>
        </p:txBody>
      </p:sp>
    </p:spTree>
    <p:extLst>
      <p:ext uri="{BB962C8B-B14F-4D97-AF65-F5344CB8AC3E}">
        <p14:creationId xmlns:p14="http://schemas.microsoft.com/office/powerpoint/2010/main" val="35054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540A9E-31FB-4C8E-AA9B-4D6E15900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Matematyka podczas zakupów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302781A-D537-414B-A955-F55E3E05D74B}"/>
              </a:ext>
            </a:extLst>
          </p:cNvPr>
          <p:cNvSpPr txBox="1"/>
          <p:nvPr/>
        </p:nvSpPr>
        <p:spPr>
          <a:xfrm>
            <a:off x="1173479" y="1878763"/>
            <a:ext cx="1022386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chemeClr val="accent1"/>
                </a:solidFill>
              </a:rPr>
              <a:t>Matematyka niezbędna jest podczas robienia zakupów,</a:t>
            </a:r>
            <a:br>
              <a:rPr lang="pl-PL" sz="2800" dirty="0">
                <a:solidFill>
                  <a:schemeClr val="accent1"/>
                </a:solidFill>
              </a:rPr>
            </a:br>
            <a:r>
              <a:rPr lang="pl-PL" sz="2800" dirty="0">
                <a:solidFill>
                  <a:schemeClr val="accent1"/>
                </a:solidFill>
              </a:rPr>
              <a:t>np. żeby policzyć pieniądze, wydawaną resztę, czy kwotę, jaką musimy zapłacić za zakupy.</a:t>
            </a:r>
          </a:p>
        </p:txBody>
      </p:sp>
      <p:pic>
        <p:nvPicPr>
          <p:cNvPr id="10242" name="Picture 2" descr="Znalezione obrazy dla zapytania: na zakupach rysunek">
            <a:extLst>
              <a:ext uri="{FF2B5EF4-FFF2-40B4-BE49-F238E27FC236}">
                <a16:creationId xmlns:a16="http://schemas.microsoft.com/office/drawing/2014/main" id="{6FE81245-9CEC-4FAE-ACA7-C1AF26FAF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604" y="3263758"/>
            <a:ext cx="2663598" cy="295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Znalezione obrazy dla zapytania: w kklepie sunek">
            <a:extLst>
              <a:ext uri="{FF2B5EF4-FFF2-40B4-BE49-F238E27FC236}">
                <a16:creationId xmlns:a16="http://schemas.microsoft.com/office/drawing/2014/main" id="{6E8C6F7B-6B0C-4E62-B4C0-17AC0A7D1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770" y="3429000"/>
            <a:ext cx="3520168" cy="264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14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Znalezione obrazy dla zapytania: lekarz rysunek">
            <a:extLst>
              <a:ext uri="{FF2B5EF4-FFF2-40B4-BE49-F238E27FC236}">
                <a16:creationId xmlns:a16="http://schemas.microsoft.com/office/drawing/2014/main" id="{F727A7C4-79A8-4054-809D-05EF91F5A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315" y="2394857"/>
            <a:ext cx="2992918" cy="385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0831A52-C3EA-42CC-86AF-937BF1B71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Matematyka w medycynie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DA7FCF-B888-4E05-B510-E37CC3822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5" y="1918063"/>
            <a:ext cx="8588829" cy="3960223"/>
          </a:xfrm>
        </p:spPr>
        <p:txBody>
          <a:bodyPr>
            <a:normAutofit fontScale="92500"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pl-PL" sz="2800" dirty="0"/>
              <a:t>Również lekarze i pracownicy medyczni wykorzystują matematykę w swojej codziennej pracy, np.: </a:t>
            </a:r>
            <a:br>
              <a:rPr lang="pl-PL" sz="2800" dirty="0"/>
            </a:br>
            <a:r>
              <a:rPr lang="pl-PL" sz="2800" dirty="0"/>
              <a:t>- do obliczenia dawki leków, jaką należy podać pacjentowi, </a:t>
            </a:r>
            <a:br>
              <a:rPr lang="pl-PL" sz="2800" dirty="0"/>
            </a:br>
            <a:r>
              <a:rPr lang="pl-PL" sz="2800" dirty="0"/>
              <a:t>- do pomiaru masy ciała pacjenta</a:t>
            </a:r>
            <a:br>
              <a:rPr lang="pl-PL" sz="2800" dirty="0"/>
            </a:br>
            <a:r>
              <a:rPr lang="pl-PL" sz="2800" dirty="0"/>
              <a:t>- do pomiaru wielkości zmian zachodzących </a:t>
            </a:r>
            <a:br>
              <a:rPr lang="pl-PL" sz="2800" dirty="0"/>
            </a:br>
            <a:r>
              <a:rPr lang="pl-PL" sz="2800" dirty="0"/>
              <a:t>   w organizmie  </a:t>
            </a:r>
          </a:p>
        </p:txBody>
      </p:sp>
    </p:spTree>
    <p:extLst>
      <p:ext uri="{BB962C8B-B14F-4D97-AF65-F5344CB8AC3E}">
        <p14:creationId xmlns:p14="http://schemas.microsoft.com/office/powerpoint/2010/main" val="59552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7A350B-33C6-4F7D-8145-6D624C677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Matematyka u dietetyka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31C7EF-8AA2-42A1-8E58-EAF5F808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10020300" cy="1371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2800" dirty="0"/>
              <a:t>Liczenie kalorii również wymaga znajomości matematyki </a:t>
            </a:r>
            <a:r>
              <a:rPr lang="pl-PL" sz="2800" dirty="0">
                <a:sym typeface="Wingdings" panose="05000000000000000000" pitchFamily="2" charset="2"/>
              </a:rPr>
              <a:t></a:t>
            </a:r>
            <a:endParaRPr lang="pl-PL" sz="2800" dirty="0"/>
          </a:p>
        </p:txBody>
      </p:sp>
      <p:pic>
        <p:nvPicPr>
          <p:cNvPr id="12292" name="Picture 4" descr="Znalezione obrazy dla zapytania: liczenie kalorii a matematyka">
            <a:extLst>
              <a:ext uri="{FF2B5EF4-FFF2-40B4-BE49-F238E27FC236}">
                <a16:creationId xmlns:a16="http://schemas.microsoft.com/office/drawing/2014/main" id="{7861F44A-2721-4918-9885-584253AE3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29000"/>
            <a:ext cx="344805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Znalezione obrazy dla zapytania: liczenie kalorii a matematyka">
            <a:extLst>
              <a:ext uri="{FF2B5EF4-FFF2-40B4-BE49-F238E27FC236}">
                <a16:creationId xmlns:a16="http://schemas.microsoft.com/office/drawing/2014/main" id="{C21A9E74-AFD4-4C10-9AF6-4D8B0800F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067" y="2743200"/>
            <a:ext cx="4528929" cy="339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9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05D6CC-FAFF-4DFA-9AD8-79825EE6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701357"/>
            <a:ext cx="9875520" cy="1356360"/>
          </a:xfrm>
        </p:spPr>
        <p:txBody>
          <a:bodyPr/>
          <a:lstStyle/>
          <a:p>
            <a:r>
              <a:rPr lang="pl-PL" dirty="0"/>
              <a:t>Matematyka w muzyce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98FCE6-A0BF-4F86-988A-3A775A950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608" y="1944682"/>
            <a:ext cx="8753474" cy="2360935"/>
          </a:xfrm>
        </p:spPr>
        <p:txBody>
          <a:bodyPr/>
          <a:lstStyle/>
          <a:p>
            <a:pPr marL="45720" indent="0">
              <a:lnSpc>
                <a:spcPct val="150000"/>
              </a:lnSpc>
              <a:buNone/>
            </a:pPr>
            <a:r>
              <a:rPr lang="pl-PL" sz="2600" dirty="0"/>
              <a:t>Z pomocą matematyki można usystematyzować </a:t>
            </a:r>
            <a:br>
              <a:rPr lang="pl-PL" sz="2600" dirty="0"/>
            </a:br>
            <a:r>
              <a:rPr lang="pl-PL" sz="2600" dirty="0"/>
              <a:t>nie tylko zależności harmoniczne, ale również </a:t>
            </a:r>
            <a:br>
              <a:rPr lang="pl-PL" sz="2600" dirty="0"/>
            </a:br>
            <a:r>
              <a:rPr lang="pl-PL" sz="2600" dirty="0"/>
              <a:t>tak istotny element muzyki jak </a:t>
            </a:r>
            <a:r>
              <a:rPr lang="pl-PL" sz="2600" b="1" dirty="0"/>
              <a:t>rytm</a:t>
            </a:r>
            <a:r>
              <a:rPr lang="pl-PL" sz="2600" dirty="0"/>
              <a:t>.</a:t>
            </a:r>
          </a:p>
        </p:txBody>
      </p:sp>
      <p:pic>
        <p:nvPicPr>
          <p:cNvPr id="13314" name="Picture 2" descr="Znalezione obrazy dla zapytania: matematyka w muzyce">
            <a:extLst>
              <a:ext uri="{FF2B5EF4-FFF2-40B4-BE49-F238E27FC236}">
                <a16:creationId xmlns:a16="http://schemas.microsoft.com/office/drawing/2014/main" id="{4F811D04-4C76-4936-964F-740CCDA42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" y="3758889"/>
            <a:ext cx="4305300" cy="275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Znalezione obrazy dla zapytania: rodzaje nut">
            <a:extLst>
              <a:ext uri="{FF2B5EF4-FFF2-40B4-BE49-F238E27FC236}">
                <a16:creationId xmlns:a16="http://schemas.microsoft.com/office/drawing/2014/main" id="{6A425499-83AD-4429-A65D-945A6B3D7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962" y="1062831"/>
            <a:ext cx="3931771" cy="412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60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7A0E3F-9A7E-4CC1-A530-4CC0EAEE4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0196" y="1155441"/>
            <a:ext cx="7432916" cy="403860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pl-PL" sz="6000" dirty="0"/>
              <a:t>„MATEMATYKA </a:t>
            </a:r>
            <a:br>
              <a:rPr lang="pl-PL" sz="6000" dirty="0"/>
            </a:br>
            <a:r>
              <a:rPr lang="pl-PL" sz="6000" dirty="0"/>
              <a:t>JEST MIARĄ WSZYSTKIEGO”</a:t>
            </a:r>
          </a:p>
          <a:p>
            <a:pPr marL="45720" indent="0">
              <a:buNone/>
            </a:pPr>
            <a:r>
              <a:rPr lang="pl-PL" sz="4800" dirty="0"/>
              <a:t>											Arystoteles</a:t>
            </a:r>
          </a:p>
        </p:txBody>
      </p:sp>
      <p:pic>
        <p:nvPicPr>
          <p:cNvPr id="1026" name="Picture 2" descr="Znalezione obrazy dla zapytania: arystoteles">
            <a:extLst>
              <a:ext uri="{FF2B5EF4-FFF2-40B4-BE49-F238E27FC236}">
                <a16:creationId xmlns:a16="http://schemas.microsoft.com/office/drawing/2014/main" id="{53F94268-DFA6-41E0-BB42-7C53F718F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92" y="1007706"/>
            <a:ext cx="3104404" cy="396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30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975F3E-0042-49BD-A993-7D9DAA6E6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865" y="2419739"/>
            <a:ext cx="9875520" cy="1356360"/>
          </a:xfrm>
        </p:spPr>
        <p:txBody>
          <a:bodyPr/>
          <a:lstStyle/>
          <a:p>
            <a:r>
              <a:rPr lang="pl-PL" dirty="0"/>
              <a:t>Dziękujemy za uwagę </a:t>
            </a:r>
            <a:r>
              <a:rPr lang="pl-PL" dirty="0">
                <a:sym typeface="Wingdings" panose="05000000000000000000" pitchFamily="2" charset="2"/>
              </a:rPr>
              <a:t> 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722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70367F-5BC2-49DC-A8EC-5ED717B54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514350"/>
            <a:ext cx="9875520" cy="771525"/>
          </a:xfrm>
        </p:spPr>
        <p:txBody>
          <a:bodyPr/>
          <a:lstStyle/>
          <a:p>
            <a:pPr algn="ctr"/>
            <a:r>
              <a:rPr lang="pl-PL" dirty="0"/>
              <a:t>Źródła: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7C83E0-4D11-4635-B48F-A1FA13944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743075"/>
            <a:ext cx="5333999" cy="4324349"/>
          </a:xfrm>
        </p:spPr>
        <p:txBody>
          <a:bodyPr>
            <a:normAutofit fontScale="70000" lnSpcReduction="20000"/>
          </a:bodyPr>
          <a:lstStyle/>
          <a:p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https://wklasie.uniwersytetdzieci.pl/scenariusz/po-co-nam-matematyka</a:t>
            </a:r>
            <a:endParaRPr lang="pl-PL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https://matfiz24.pl/czy-matematyka-jest-nam-potrzebna-w-xxi-wieku</a:t>
            </a:r>
            <a:endParaRPr lang="pl-PL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https://www.eostroleka.pl/po-co-mi-matematyka-czyli-kilka-zastosowan-regul-matematycznych-w-zyciu-codziennym,art79848.html</a:t>
            </a:r>
            <a:endParaRPr lang="pl-PL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https://images.app.goo.gl/gtLhsrgytTmg2xDT9</a:t>
            </a:r>
            <a:endParaRPr lang="pl-PL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https://images.app.goo.gl/RPfa7GBH7apg4Jmk8</a:t>
            </a:r>
            <a:endParaRPr lang="pl-PL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https://images.app.goo.gl/uTKizXTKJ1X8hXKK7</a:t>
            </a:r>
            <a:endParaRPr lang="pl-PL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https://images.app.goo.gl/wQJLbU3J4WdYnG747</a:t>
            </a:r>
            <a:endParaRPr lang="pl-PL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https://images.app.goo.gl/GAnw9sYX7Nqx9XJe6</a:t>
            </a:r>
            <a:endParaRPr lang="pl-PL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https://images.app.goo.gl/ksMGUf2owEJAeZds5</a:t>
            </a:r>
            <a:endParaRPr lang="pl-PL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https://images.app.goo.gl/59zx4SoM8HvwVdm96</a:t>
            </a:r>
            <a:endParaRPr lang="pl-PL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https://images.app.goo.gl/pa6ABgp24R7rf6NFA</a:t>
            </a:r>
          </a:p>
          <a:p>
            <a:endParaRPr lang="pl-PL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0AFFCC4-40DE-4348-868C-434C2EF3A57E}"/>
              </a:ext>
            </a:extLst>
          </p:cNvPr>
          <p:cNvSpPr txBox="1"/>
          <p:nvPr/>
        </p:nvSpPr>
        <p:spPr>
          <a:xfrm>
            <a:off x="6372228" y="1743075"/>
            <a:ext cx="5095875" cy="5622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182880" defTabSz="914400">
              <a:lnSpc>
                <a:spcPct val="7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pl-PL" sz="15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https://images.app.goo.gl/6ULoDaxb1vW9Wkbb6</a:t>
            </a:r>
            <a:endParaRPr lang="pl-PL" sz="15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182880" defTabSz="914400">
              <a:lnSpc>
                <a:spcPct val="7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pl-PL" sz="15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https://images.app.goo.gl/n3x5GJ5Ci1ycpbB9A</a:t>
            </a:r>
            <a:endParaRPr lang="pl-PL" sz="15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182880" defTabSz="914400">
              <a:lnSpc>
                <a:spcPct val="7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pl-PL" sz="15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https://images.app.goo.gl/2wGhPnaeEH38CXTR6</a:t>
            </a:r>
            <a:endParaRPr lang="pl-PL" sz="15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182880" defTabSz="914400">
              <a:lnSpc>
                <a:spcPct val="7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pl-PL" sz="15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https://images.app.goo.gl/Ur21DjBaQ98e9UC87</a:t>
            </a:r>
            <a:endParaRPr lang="pl-PL" sz="15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182880" defTabSz="914400">
              <a:lnSpc>
                <a:spcPct val="7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pl-PL" sz="15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https://images.app.goo.gl/VPT942B32irKqBhQ8</a:t>
            </a:r>
            <a:endParaRPr lang="pl-PL" sz="15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182880" defTabSz="914400">
              <a:lnSpc>
                <a:spcPct val="7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pl-PL" sz="15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https://images.app.goo.gl/Yjf9wxXhLA4ShhZS8</a:t>
            </a:r>
            <a:endParaRPr lang="pl-PL" sz="15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182880" defTabSz="914400">
              <a:lnSpc>
                <a:spcPct val="7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pl-PL" sz="15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https://images.app.goo.gl/x5CMMydcsp8tvEM87</a:t>
            </a:r>
            <a:endParaRPr lang="pl-PL" sz="15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182880" defTabSz="914400">
              <a:lnSpc>
                <a:spcPct val="7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pl-PL" sz="15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https://images.app.goo.gl/htsysLuCA1bmubMx6</a:t>
            </a:r>
            <a:endParaRPr lang="pl-PL" sz="15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182880" defTabSz="914400">
              <a:lnSpc>
                <a:spcPct val="7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pl-PL" sz="15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https://images.app.goo.gl/MAEkRkVshMsbTSQ59</a:t>
            </a:r>
            <a:endParaRPr lang="pl-PL" sz="15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182880" defTabSz="914400">
              <a:lnSpc>
                <a:spcPct val="7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pl-PL" sz="15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https://images.app.goo.gl/QWJFhedf1NjUshB89</a:t>
            </a:r>
            <a:endParaRPr lang="pl-PL" sz="15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182880" defTabSz="914400">
              <a:lnSpc>
                <a:spcPct val="7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pl-PL" sz="15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https://images.app.goo.gl/s1xPBCJQNuEAv3ZV6</a:t>
            </a:r>
            <a:endParaRPr lang="pl-PL" sz="15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182880" defTabSz="914400">
              <a:lnSpc>
                <a:spcPct val="7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pl-PL" sz="15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5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pl-PL" sz="15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5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5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5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5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5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40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AF309A-043A-4AB7-94B9-A01D0CBF5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Dlaczego warto pokochać matematykę?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C92578-837F-44C0-B293-9D0B6A1C8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853" y="2831840"/>
            <a:ext cx="8468614" cy="175882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pl-PL" sz="2800" dirty="0"/>
              <a:t>Matematyka pomaga w myśleniu, jest niezbędna </a:t>
            </a:r>
            <a:br>
              <a:rPr lang="pl-PL" sz="2800" dirty="0"/>
            </a:br>
            <a:r>
              <a:rPr lang="pl-PL" sz="2800" dirty="0"/>
              <a:t>w nauce, w pracy i codziennym życiu. </a:t>
            </a:r>
          </a:p>
          <a:p>
            <a:pPr marL="45720" indent="0" algn="ctr">
              <a:buNone/>
            </a:pPr>
            <a:br>
              <a:rPr lang="pl-PL" sz="2800" dirty="0"/>
            </a:br>
            <a:endParaRPr lang="pl-PL" sz="2800" dirty="0"/>
          </a:p>
        </p:txBody>
      </p:sp>
      <p:pic>
        <p:nvPicPr>
          <p:cNvPr id="4098" name="Picture 2" descr="Znalezione obrazy dla zapytania: matematyka grafika">
            <a:extLst>
              <a:ext uri="{FF2B5EF4-FFF2-40B4-BE49-F238E27FC236}">
                <a16:creationId xmlns:a16="http://schemas.microsoft.com/office/drawing/2014/main" id="{1F5D30FE-F7B2-4B32-90FE-D7663B62B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63" y="2132283"/>
            <a:ext cx="25146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B55CBED1-D1B3-4D3D-A394-A519FF252A07}"/>
              </a:ext>
            </a:extLst>
          </p:cNvPr>
          <p:cNvSpPr txBox="1"/>
          <p:nvPr/>
        </p:nvSpPr>
        <p:spPr>
          <a:xfrm>
            <a:off x="2944892" y="4313975"/>
            <a:ext cx="8397551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</a:pPr>
            <a:r>
              <a:rPr lang="pl-PL" sz="2800" dirty="0">
                <a:solidFill>
                  <a:schemeClr val="accent1"/>
                </a:solidFill>
              </a:rPr>
              <a:t>Korzystają z niej inżynierowie, cukiernicy, </a:t>
            </a:r>
            <a:br>
              <a:rPr lang="pl-PL" sz="2800" dirty="0">
                <a:solidFill>
                  <a:schemeClr val="accent1"/>
                </a:solidFill>
              </a:rPr>
            </a:br>
            <a:r>
              <a:rPr lang="pl-PL" sz="2800" dirty="0">
                <a:solidFill>
                  <a:schemeClr val="accent1"/>
                </a:solidFill>
              </a:rPr>
              <a:t>informatycy, bankierzy, kasjerzy, a nawet muzycy. </a:t>
            </a:r>
          </a:p>
        </p:txBody>
      </p:sp>
    </p:spTree>
    <p:extLst>
      <p:ext uri="{BB962C8B-B14F-4D97-AF65-F5344CB8AC3E}">
        <p14:creationId xmlns:p14="http://schemas.microsoft.com/office/powerpoint/2010/main" val="273745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492C16-B683-4862-BE46-119BDE76F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Matematyka to same korzyści…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5BC3CF-C3FD-4118-9E51-C4ACB8186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776" y="2127690"/>
            <a:ext cx="7114592" cy="2834641"/>
          </a:xfrm>
        </p:spPr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pl-PL" sz="2400" dirty="0"/>
              <a:t>Warto pamiętać, iż matematyka to gimnastyka mózgu, dzięki której ćwiczymy swoją kreatywność, otwartość umysłu na rozmaite innowacyjne rozwiązania, a także poprawiamy pewność siebie </a:t>
            </a:r>
            <a:br>
              <a:rPr lang="pl-PL" sz="2400" dirty="0"/>
            </a:br>
            <a:r>
              <a:rPr lang="pl-PL" sz="2400" dirty="0"/>
              <a:t>i samoocenę. </a:t>
            </a:r>
          </a:p>
        </p:txBody>
      </p:sp>
      <p:pic>
        <p:nvPicPr>
          <p:cNvPr id="5122" name="Picture 2" descr="Znalezione obrazy dla zapytania: działania matematyczne kreatywność">
            <a:extLst>
              <a:ext uri="{FF2B5EF4-FFF2-40B4-BE49-F238E27FC236}">
                <a16:creationId xmlns:a16="http://schemas.microsoft.com/office/drawing/2014/main" id="{8B091D8C-3366-4270-807B-4313DE256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016" y="4202354"/>
            <a:ext cx="2936903" cy="203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nalezione obrazy dla zapytania: matematyka">
            <a:extLst>
              <a:ext uri="{FF2B5EF4-FFF2-40B4-BE49-F238E27FC236}">
                <a16:creationId xmlns:a16="http://schemas.microsoft.com/office/drawing/2014/main" id="{17B3E55C-23B4-4CDC-9FA3-120CDFE60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092" y="1667672"/>
            <a:ext cx="22383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ymek mowy: owalny 3">
            <a:extLst>
              <a:ext uri="{FF2B5EF4-FFF2-40B4-BE49-F238E27FC236}">
                <a16:creationId xmlns:a16="http://schemas.microsoft.com/office/drawing/2014/main" id="{E3315C9B-6570-49A0-BAC2-401A9BFBCE42}"/>
              </a:ext>
            </a:extLst>
          </p:cNvPr>
          <p:cNvSpPr/>
          <p:nvPr/>
        </p:nvSpPr>
        <p:spPr>
          <a:xfrm>
            <a:off x="8126964" y="1497135"/>
            <a:ext cx="3498979" cy="2388951"/>
          </a:xfrm>
          <a:prstGeom prst="wedgeEllipseCallout">
            <a:avLst>
              <a:gd name="adj1" fmla="val -12833"/>
              <a:gd name="adj2" fmla="val 773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811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wój: pionowy 4">
            <a:extLst>
              <a:ext uri="{FF2B5EF4-FFF2-40B4-BE49-F238E27FC236}">
                <a16:creationId xmlns:a16="http://schemas.microsoft.com/office/drawing/2014/main" id="{2C4F7A57-E113-4450-8926-4D2D5BD6F8D0}"/>
              </a:ext>
            </a:extLst>
          </p:cNvPr>
          <p:cNvSpPr/>
          <p:nvPr/>
        </p:nvSpPr>
        <p:spPr>
          <a:xfrm rot="263397" flipH="1">
            <a:off x="7596037" y="3928156"/>
            <a:ext cx="2102811" cy="2405105"/>
          </a:xfrm>
          <a:prstGeom prst="verticalScroll">
            <a:avLst>
              <a:gd name="adj" fmla="val 1104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6" name="Picture 4" descr="Znalezione obrazy dla zapytania: matematyka w kuchni">
            <a:extLst>
              <a:ext uri="{FF2B5EF4-FFF2-40B4-BE49-F238E27FC236}">
                <a16:creationId xmlns:a16="http://schemas.microsoft.com/office/drawing/2014/main" id="{8008ACCD-F8C9-4BFC-BF9A-5E1AFA34F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661" y="3687147"/>
            <a:ext cx="2561253" cy="256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245D6DF-B1F1-46AD-AC48-EE5EB8E98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Matematyka w kuchni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9F02D2-36B1-4011-B47E-70DE76F5F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461" y="1637522"/>
            <a:ext cx="9872871" cy="2561253"/>
          </a:xfrm>
        </p:spPr>
        <p:txBody>
          <a:bodyPr/>
          <a:lstStyle/>
          <a:p>
            <a:pPr marL="45720" indent="0" algn="l">
              <a:buNone/>
            </a:pPr>
            <a:endParaRPr lang="pl-PL" b="0" i="0" dirty="0">
              <a:solidFill>
                <a:srgbClr val="212529"/>
              </a:solidFill>
              <a:effectLst/>
              <a:latin typeface="Roboto Condensed"/>
            </a:endParaRPr>
          </a:p>
          <a:p>
            <a:pPr marL="45720" indent="0" algn="l">
              <a:buNone/>
            </a:pPr>
            <a:r>
              <a:rPr lang="pl-PL" sz="2800" dirty="0"/>
              <a:t>Wystarczy tylko rzucić okiem na pierwszy lepszy przepis, </a:t>
            </a:r>
            <a:br>
              <a:rPr lang="pl-PL" sz="2800" dirty="0"/>
            </a:br>
            <a:r>
              <a:rPr lang="pl-PL" sz="2800" dirty="0"/>
              <a:t>a okaże się, że to jedna wielka tablica z ułamkami. </a:t>
            </a:r>
            <a:br>
              <a:rPr lang="pl-PL" sz="2800" dirty="0"/>
            </a:br>
            <a:r>
              <a:rPr lang="pl-PL" sz="2800" dirty="0"/>
              <a:t>Nie jest problemem, gdy gotujemy dla dokładnie tylu osób, </a:t>
            </a:r>
            <a:br>
              <a:rPr lang="pl-PL" sz="2800" dirty="0"/>
            </a:br>
            <a:r>
              <a:rPr lang="pl-PL" sz="2800" dirty="0"/>
              <a:t>ile uwzględniono w przepisie, lecz każda kolejna osoba przy stole to już wyższa matematyka!</a:t>
            </a:r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AB5FAE1-6EA2-491C-89A8-0410C7DDF4E8}"/>
              </a:ext>
            </a:extLst>
          </p:cNvPr>
          <p:cNvSpPr txBox="1"/>
          <p:nvPr/>
        </p:nvSpPr>
        <p:spPr>
          <a:xfrm rot="252795">
            <a:off x="7890375" y="4377155"/>
            <a:ext cx="1697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1300" b="1" i="0" dirty="0">
                <a:solidFill>
                  <a:srgbClr val="000000"/>
                </a:solidFill>
                <a:effectLst/>
                <a:latin typeface="Kotta One"/>
              </a:rPr>
              <a:t>Ciasto kruche:</a:t>
            </a:r>
            <a:endParaRPr lang="pl-PL" sz="1300" b="0" i="0" dirty="0">
              <a:solidFill>
                <a:srgbClr val="000000"/>
              </a:solidFill>
              <a:effectLst/>
              <a:latin typeface="Kotta One"/>
            </a:endParaRPr>
          </a:p>
          <a:p>
            <a:pPr algn="l"/>
            <a:r>
              <a:rPr lang="pl-PL" sz="1300" b="0" i="0" dirty="0">
                <a:solidFill>
                  <a:srgbClr val="000000"/>
                </a:solidFill>
                <a:effectLst/>
                <a:latin typeface="Kotta One"/>
              </a:rPr>
              <a:t>200 g masła, </a:t>
            </a:r>
          </a:p>
          <a:p>
            <a:pPr algn="l"/>
            <a:r>
              <a:rPr lang="pl-PL" sz="1300" b="0" i="0" dirty="0">
                <a:solidFill>
                  <a:srgbClr val="000000"/>
                </a:solidFill>
                <a:effectLst/>
                <a:latin typeface="Kotta One"/>
              </a:rPr>
              <a:t>300 g mąki pszennej</a:t>
            </a:r>
          </a:p>
          <a:p>
            <a:pPr algn="l"/>
            <a:r>
              <a:rPr lang="pl-PL" sz="1300" b="0" i="0" dirty="0">
                <a:solidFill>
                  <a:srgbClr val="000000"/>
                </a:solidFill>
                <a:effectLst/>
                <a:latin typeface="Kotta One"/>
              </a:rPr>
              <a:t>¾ szkl</a:t>
            </a:r>
            <a:r>
              <a:rPr lang="pl-PL" sz="1300" dirty="0">
                <a:solidFill>
                  <a:srgbClr val="000000"/>
                </a:solidFill>
                <a:latin typeface="Kotta One"/>
              </a:rPr>
              <a:t>anki</a:t>
            </a:r>
            <a:r>
              <a:rPr lang="pl-PL" sz="1300" b="0" i="0" dirty="0">
                <a:solidFill>
                  <a:srgbClr val="000000"/>
                </a:solidFill>
                <a:effectLst/>
                <a:latin typeface="Kotta One"/>
              </a:rPr>
              <a:t> cukru </a:t>
            </a:r>
          </a:p>
          <a:p>
            <a:pPr algn="l"/>
            <a:r>
              <a:rPr lang="pl-PL" sz="1300" b="0" i="0" dirty="0">
                <a:solidFill>
                  <a:srgbClr val="000000"/>
                </a:solidFill>
                <a:effectLst/>
                <a:latin typeface="Kotta One"/>
              </a:rPr>
              <a:t>3 żółtka </a:t>
            </a:r>
          </a:p>
          <a:p>
            <a:pPr algn="l"/>
            <a:r>
              <a:rPr lang="pl-PL" sz="1300" b="0" i="0" dirty="0">
                <a:solidFill>
                  <a:srgbClr val="000000"/>
                </a:solidFill>
                <a:effectLst/>
                <a:latin typeface="Kotta One"/>
              </a:rPr>
              <a:t>szczypta soli</a:t>
            </a:r>
          </a:p>
          <a:p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15217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4B9E70-3925-4338-904B-79545AF20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965" y="394996"/>
            <a:ext cx="9875520" cy="1356360"/>
          </a:xfrm>
        </p:spPr>
        <p:txBody>
          <a:bodyPr/>
          <a:lstStyle/>
          <a:p>
            <a:r>
              <a:rPr lang="pl-PL" dirty="0"/>
              <a:t>Matematyka w banku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BA123A-A509-4E53-83B9-92605121E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047" y="1620727"/>
            <a:ext cx="11064508" cy="4038600"/>
          </a:xfrm>
        </p:spPr>
        <p:txBody>
          <a:bodyPr/>
          <a:lstStyle/>
          <a:p>
            <a:pPr marL="45720" indent="0">
              <a:lnSpc>
                <a:spcPct val="100000"/>
              </a:lnSpc>
              <a:buNone/>
            </a:pPr>
            <a:r>
              <a:rPr lang="pl-PL" sz="2800" dirty="0"/>
              <a:t>Liczenie raty pożyczki i samodzielna ocena, czy opłaca nam się ją brać…</a:t>
            </a:r>
            <a:br>
              <a:rPr lang="pl-PL" sz="2800" dirty="0"/>
            </a:br>
            <a:r>
              <a:rPr lang="pl-PL" sz="2800" dirty="0"/>
              <a:t>W wyborze najlepiej wypłacającej lokaty i najbardziej korzystnego konta bankowego pomoże Ci znajomość </a:t>
            </a:r>
            <a:r>
              <a:rPr lang="pl-PL" sz="2800" b="1" dirty="0"/>
              <a:t>matematyki.</a:t>
            </a:r>
          </a:p>
        </p:txBody>
      </p:sp>
      <p:pic>
        <p:nvPicPr>
          <p:cNvPr id="3074" name="Picture 2" descr="Znalezione obrazy dla zapytania: kredyt hipoteczny">
            <a:extLst>
              <a:ext uri="{FF2B5EF4-FFF2-40B4-BE49-F238E27FC236}">
                <a16:creationId xmlns:a16="http://schemas.microsoft.com/office/drawing/2014/main" id="{927CC8E8-8AFE-4629-B8BA-F8C8B091F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735" y="3567404"/>
            <a:ext cx="4876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7BB3AA0A-6A10-44E1-9DCF-CFF0A880F371}"/>
              </a:ext>
            </a:extLst>
          </p:cNvPr>
          <p:cNvSpPr/>
          <p:nvPr/>
        </p:nvSpPr>
        <p:spPr>
          <a:xfrm>
            <a:off x="4744230" y="3429000"/>
            <a:ext cx="542808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Czy to się opłaca?</a:t>
            </a:r>
          </a:p>
          <a:p>
            <a:pPr algn="ctr"/>
            <a:r>
              <a:rPr lang="pl-PL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Możesz policzyć!</a:t>
            </a:r>
            <a:endParaRPr lang="pl-PL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006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4BA778-417F-489C-AF70-0DE7F1F16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Matematyka w przyrodzie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7A7CF4-DC70-49C2-8CDE-C1A416EEA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123630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2800" dirty="0"/>
              <a:t>Bogactwo foremnych pięciokątów można bardzo często spotkać w świecie roślin kwiatowych.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3BD9489-A71B-4B5C-8D6A-065FBCF794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2" t="39643" r="11843" b="1395"/>
          <a:stretch/>
        </p:blipFill>
        <p:spPr>
          <a:xfrm>
            <a:off x="2087725" y="3694922"/>
            <a:ext cx="3517641" cy="1858821"/>
          </a:xfrm>
          <a:prstGeom prst="rect">
            <a:avLst/>
          </a:prstGeom>
        </p:spPr>
      </p:pic>
      <p:pic>
        <p:nvPicPr>
          <p:cNvPr id="2052" name="Picture 4" descr="Znalezione obrazy dla zapytania: kwiaty pięciolistne">
            <a:extLst>
              <a:ext uri="{FF2B5EF4-FFF2-40B4-BE49-F238E27FC236}">
                <a16:creationId xmlns:a16="http://schemas.microsoft.com/office/drawing/2014/main" id="{F52C9152-7A7C-4913-832D-971D27F8A2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5" t="9512" r="3405" b="8269"/>
          <a:stretch/>
        </p:blipFill>
        <p:spPr bwMode="auto">
          <a:xfrm>
            <a:off x="6586636" y="2988269"/>
            <a:ext cx="2836883" cy="25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0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6C7283-EB47-415C-A668-7C541D0A9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Matematyka w sporcie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EB2C66-B26D-4423-82F5-405235EB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2449286"/>
          </a:xfrm>
        </p:spPr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pl-PL" dirty="0"/>
              <a:t>Matematykę wykorzystuje się we wszystkich dyscyplinach sportowych.</a:t>
            </a:r>
            <a:br>
              <a:rPr lang="pl-PL" dirty="0"/>
            </a:br>
            <a:r>
              <a:rPr lang="pl-PL" dirty="0"/>
              <a:t>Dokonuje się pomiaru czasu,  szybkości,</a:t>
            </a:r>
            <a:br>
              <a:rPr lang="pl-PL" dirty="0"/>
            </a:br>
            <a:r>
              <a:rPr lang="pl-PL" dirty="0"/>
              <a:t> odległości, a także przyznaje się </a:t>
            </a:r>
            <a:br>
              <a:rPr lang="pl-PL" dirty="0"/>
            </a:br>
            <a:r>
              <a:rPr lang="pl-PL" dirty="0"/>
              <a:t>i oblicza punkty.</a:t>
            </a:r>
          </a:p>
        </p:txBody>
      </p:sp>
      <p:pic>
        <p:nvPicPr>
          <p:cNvPr id="8194" name="Picture 2" descr="Znalezione obrazy dla zapytania: pływanie rysunek">
            <a:extLst>
              <a:ext uri="{FF2B5EF4-FFF2-40B4-BE49-F238E27FC236}">
                <a16:creationId xmlns:a16="http://schemas.microsoft.com/office/drawing/2014/main" id="{6F48DC3E-C597-4599-806B-849D83095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92415"/>
            <a:ext cx="2271875" cy="147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Znalezione obrazy dla zapytania: bieganie rysunek">
            <a:extLst>
              <a:ext uri="{FF2B5EF4-FFF2-40B4-BE49-F238E27FC236}">
                <a16:creationId xmlns:a16="http://schemas.microsoft.com/office/drawing/2014/main" id="{2D86ABB6-AA50-4B70-8C9D-056A80C975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28" t="19000" r="23166" b="2112"/>
          <a:stretch/>
        </p:blipFill>
        <p:spPr bwMode="auto">
          <a:xfrm>
            <a:off x="8923351" y="3814279"/>
            <a:ext cx="2082282" cy="244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Znalezione obrazy dla zapytania: kolarstwo rysunek">
            <a:extLst>
              <a:ext uri="{FF2B5EF4-FFF2-40B4-BE49-F238E27FC236}">
                <a16:creationId xmlns:a16="http://schemas.microsoft.com/office/drawing/2014/main" id="{875798A6-64FC-42FB-A579-10D303E6AD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7" t="17057" r="13128" b="15316"/>
          <a:stretch/>
        </p:blipFill>
        <p:spPr bwMode="auto">
          <a:xfrm>
            <a:off x="1176129" y="4506686"/>
            <a:ext cx="2360645" cy="211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Znalezione obrazy dla zapytania: ciężarowiec rysunek">
            <a:extLst>
              <a:ext uri="{FF2B5EF4-FFF2-40B4-BE49-F238E27FC236}">
                <a16:creationId xmlns:a16="http://schemas.microsoft.com/office/drawing/2014/main" id="{399948E2-6B04-4FAD-95FB-72355F93C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33" y="4319420"/>
            <a:ext cx="2007164" cy="205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64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DEA5ED-E391-4A6D-9EBE-68E366623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Matematyka w budownictwie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33A2C0-EB82-4B29-A108-91EC900CA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10439400" cy="3037114"/>
          </a:xfrm>
        </p:spPr>
        <p:txBody>
          <a:bodyPr>
            <a:no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pl-PL" sz="2400" dirty="0"/>
              <a:t>Matematyka jest niezbędna w zaprojektowaniu oraz wykonaniu każdej budowli. Architekci i budowlańcy korzystają z niej nieustannie. </a:t>
            </a:r>
          </a:p>
          <a:p>
            <a:pPr marL="45720" indent="0">
              <a:lnSpc>
                <a:spcPct val="150000"/>
              </a:lnSpc>
              <a:buNone/>
            </a:pPr>
            <a:endParaRPr lang="pl-PL" sz="2400" dirty="0"/>
          </a:p>
          <a:p>
            <a:pPr marL="45720" indent="0">
              <a:lnSpc>
                <a:spcPct val="110000"/>
              </a:lnSpc>
              <a:buNone/>
            </a:pPr>
            <a:r>
              <a:rPr lang="pl-PL" sz="2400" i="1" dirty="0"/>
              <a:t>Wykorzystuje się skalę, uwzględnia wymiary,</a:t>
            </a:r>
          </a:p>
          <a:p>
            <a:pPr marL="45720" indent="0">
              <a:lnSpc>
                <a:spcPct val="110000"/>
              </a:lnSpc>
              <a:buNone/>
            </a:pPr>
            <a:r>
              <a:rPr lang="pl-PL" sz="2400" i="1" dirty="0"/>
              <a:t> oblicza wytrzymałość materiałów itp.</a:t>
            </a:r>
          </a:p>
        </p:txBody>
      </p:sp>
      <p:pic>
        <p:nvPicPr>
          <p:cNvPr id="7172" name="Picture 4" descr="Znalezione obrazy dla zapytania: projekty w architekturze">
            <a:extLst>
              <a:ext uri="{FF2B5EF4-FFF2-40B4-BE49-F238E27FC236}">
                <a16:creationId xmlns:a16="http://schemas.microsoft.com/office/drawing/2014/main" id="{C18DA9E3-54E7-42DC-8F32-2AB49FB8E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526" y="3575957"/>
            <a:ext cx="3890088" cy="24766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3232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054AF2-DA0D-4AA4-BD24-04F14C20B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Matematyka w modzie i krawiectwie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462197-CE45-44B9-8894-ECFB7C665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1982755"/>
          </a:xfrm>
        </p:spPr>
        <p:txBody>
          <a:bodyPr>
            <a:normAutofit/>
          </a:bodyPr>
          <a:lstStyle/>
          <a:p>
            <a:pPr marL="45720" indent="0" algn="l">
              <a:buNone/>
            </a:pPr>
            <a:r>
              <a:rPr lang="pl-PL" sz="2400" dirty="0"/>
              <a:t>Do czego potrzebna jest matematyka w krawiectwie?</a:t>
            </a:r>
          </a:p>
          <a:p>
            <a:pPr marL="45720" indent="0" algn="l">
              <a:buNone/>
            </a:pPr>
            <a:r>
              <a:rPr lang="pl-PL" sz="2400" dirty="0"/>
              <a:t>	Krawiec musi wykonać pomiary niezbędne do wykonania projektu </a:t>
            </a:r>
            <a:br>
              <a:rPr lang="pl-PL" sz="2400" dirty="0"/>
            </a:br>
            <a:r>
              <a:rPr lang="pl-PL" sz="2400" dirty="0"/>
              <a:t>i uszycia, np. marynarki.</a:t>
            </a:r>
          </a:p>
          <a:p>
            <a:pPr marL="45720" indent="0">
              <a:buNone/>
            </a:pPr>
            <a:endParaRPr lang="pl-PL" sz="2400" dirty="0"/>
          </a:p>
        </p:txBody>
      </p:sp>
      <p:sp>
        <p:nvSpPr>
          <p:cNvPr id="4" name="Zwój: pionowy 3">
            <a:extLst>
              <a:ext uri="{FF2B5EF4-FFF2-40B4-BE49-F238E27FC236}">
                <a16:creationId xmlns:a16="http://schemas.microsoft.com/office/drawing/2014/main" id="{43028F6E-9680-4369-A303-30C97885D5AF}"/>
              </a:ext>
            </a:extLst>
          </p:cNvPr>
          <p:cNvSpPr/>
          <p:nvPr/>
        </p:nvSpPr>
        <p:spPr>
          <a:xfrm rot="21075990">
            <a:off x="2964879" y="3628617"/>
            <a:ext cx="2828440" cy="2607412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4AB8797-CD39-46A3-B392-4ECD95EDC61C}"/>
              </a:ext>
            </a:extLst>
          </p:cNvPr>
          <p:cNvSpPr txBox="1"/>
          <p:nvPr/>
        </p:nvSpPr>
        <p:spPr>
          <a:xfrm rot="21016905">
            <a:off x="3475659" y="4134854"/>
            <a:ext cx="2090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algn="l">
              <a:buNone/>
            </a:pPr>
            <a:r>
              <a:rPr lang="pl-PL" sz="1400" dirty="0"/>
              <a:t>długość ramion (35cm)</a:t>
            </a:r>
          </a:p>
          <a:p>
            <a:pPr marL="45720" indent="0" algn="l">
              <a:buNone/>
            </a:pPr>
            <a:r>
              <a:rPr lang="pl-PL" sz="1400" dirty="0"/>
              <a:t>biust (79cm)</a:t>
            </a:r>
          </a:p>
          <a:p>
            <a:pPr marL="45720" indent="0" algn="l">
              <a:buNone/>
            </a:pPr>
            <a:r>
              <a:rPr lang="pl-PL" sz="1400" dirty="0"/>
              <a:t>obwód pachy (36 cm)</a:t>
            </a:r>
          </a:p>
          <a:p>
            <a:pPr marL="45720" indent="0" algn="l">
              <a:buNone/>
            </a:pPr>
            <a:r>
              <a:rPr lang="pl-PL" sz="1400" dirty="0"/>
              <a:t>obwód głowy (52cm)</a:t>
            </a:r>
          </a:p>
          <a:p>
            <a:pPr marL="45720" indent="0" algn="l">
              <a:buNone/>
            </a:pPr>
            <a:r>
              <a:rPr lang="pl-PL" sz="1400" dirty="0"/>
              <a:t>długość od biustu do pępka (33cm)</a:t>
            </a:r>
          </a:p>
        </p:txBody>
      </p:sp>
      <p:pic>
        <p:nvPicPr>
          <p:cNvPr id="9220" name="Picture 4" descr="Znalezione obrazy dla zapytania: krawiec rysunek">
            <a:extLst>
              <a:ext uri="{FF2B5EF4-FFF2-40B4-BE49-F238E27FC236}">
                <a16:creationId xmlns:a16="http://schemas.microsoft.com/office/drawing/2014/main" id="{90AFB062-8F7D-4FD0-92CE-DF32C1FBA4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" r="50564"/>
          <a:stretch/>
        </p:blipFill>
        <p:spPr bwMode="auto">
          <a:xfrm>
            <a:off x="7654213" y="3102534"/>
            <a:ext cx="2593911" cy="344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50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Podstawa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odstawa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dstawa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Podstawa</Template>
  <TotalTime>263</TotalTime>
  <Words>777</Words>
  <Application>Microsoft Office PowerPoint</Application>
  <PresentationFormat>Panoramiczny</PresentationFormat>
  <Paragraphs>84</Paragraphs>
  <Slides>17</Slides>
  <Notes>1</Notes>
  <HiddenSlides>0</HiddenSlides>
  <MMClips>1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Calibri</vt:lpstr>
      <vt:lpstr>Corbel</vt:lpstr>
      <vt:lpstr>Kotta One</vt:lpstr>
      <vt:lpstr>Roboto Condensed</vt:lpstr>
      <vt:lpstr>Times New Roman</vt:lpstr>
      <vt:lpstr>Wingdings</vt:lpstr>
      <vt:lpstr>Podstawa</vt:lpstr>
      <vt:lpstr>MATEMATYKA  W ŻYCIU CODZIENNYM</vt:lpstr>
      <vt:lpstr>Dlaczego warto pokochać matematykę?</vt:lpstr>
      <vt:lpstr>Matematyka to same korzyści…</vt:lpstr>
      <vt:lpstr>Matematyka w kuchni</vt:lpstr>
      <vt:lpstr>Matematyka w banku</vt:lpstr>
      <vt:lpstr>Matematyka w przyrodzie</vt:lpstr>
      <vt:lpstr>Matematyka w sporcie</vt:lpstr>
      <vt:lpstr>Matematyka w budownictwie</vt:lpstr>
      <vt:lpstr>Matematyka w modzie i krawiectwie</vt:lpstr>
      <vt:lpstr>Matematyka na drodze</vt:lpstr>
      <vt:lpstr>Matematyka podczas zakupów</vt:lpstr>
      <vt:lpstr>Matematyka w medycynie</vt:lpstr>
      <vt:lpstr>Matematyka u dietetyka</vt:lpstr>
      <vt:lpstr>Matematyka w muzyce</vt:lpstr>
      <vt:lpstr>Prezentacja programu PowerPoint</vt:lpstr>
      <vt:lpstr>Dziękujemy za uwagę   </vt:lpstr>
      <vt:lpstr>Źródła: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MATEMATYKA  W ŻYCIU CODZIENNYM</dc:title>
  <dc:creator>Joanna Halama</dc:creator>
  <cp:lastModifiedBy>Amelia Różycka</cp:lastModifiedBy>
  <cp:revision>57</cp:revision>
  <dcterms:created xsi:type="dcterms:W3CDTF">2021-02-06T06:44:26Z</dcterms:created>
  <dcterms:modified xsi:type="dcterms:W3CDTF">2021-02-07T09:57:12Z</dcterms:modified>
</cp:coreProperties>
</file>