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6" r:id="rId2"/>
    <p:sldId id="283" r:id="rId3"/>
    <p:sldId id="272" r:id="rId4"/>
    <p:sldId id="273" r:id="rId5"/>
    <p:sldId id="274" r:id="rId6"/>
    <p:sldId id="275" r:id="rId7"/>
    <p:sldId id="263" r:id="rId8"/>
    <p:sldId id="261" r:id="rId9"/>
    <p:sldId id="262" r:id="rId10"/>
    <p:sldId id="276" r:id="rId11"/>
    <p:sldId id="264" r:id="rId12"/>
    <p:sldId id="277" r:id="rId13"/>
    <p:sldId id="279" r:id="rId14"/>
    <p:sldId id="280" r:id="rId15"/>
    <p:sldId id="265" r:id="rId16"/>
    <p:sldId id="266" r:id="rId17"/>
    <p:sldId id="267" r:id="rId18"/>
    <p:sldId id="278" r:id="rId19"/>
    <p:sldId id="269" r:id="rId20"/>
    <p:sldId id="270" r:id="rId21"/>
    <p:sldId id="281" r:id="rId22"/>
    <p:sldId id="282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DE3DB"/>
    <a:srgbClr val="00FFCC"/>
    <a:srgbClr val="64F0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15436-E549-4B45-AAF5-0C6B19CC7629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D6374-875F-437B-AED6-81DC112AF0A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6374-875F-437B-AED6-81DC112AF0A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Matematyka w Sklepie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6374-875F-437B-AED6-81DC112AF0AB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D6374-875F-437B-AED6-81DC112AF0AB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36331-1F87-4A58-8DD1-94CA9A6A6D34}" type="datetimeFigureOut">
              <a:rPr lang="pl-PL" smtClean="0"/>
              <a:pPr/>
              <a:t>14.01.2021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A588-8A29-4961-9E31-391BD25B04E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928826"/>
          </a:xfrm>
        </p:spPr>
        <p:txBody>
          <a:bodyPr/>
          <a:lstStyle/>
          <a:p>
            <a:r>
              <a:rPr lang="pl-PL" dirty="0" smtClean="0"/>
              <a:t>„ Matematyka w życiu codziennym „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86314" y="3857628"/>
            <a:ext cx="3686156" cy="1752600"/>
          </a:xfrm>
        </p:spPr>
        <p:txBody>
          <a:bodyPr>
            <a:normAutofit fontScale="92500"/>
          </a:bodyPr>
          <a:lstStyle/>
          <a:p>
            <a:pPr algn="r"/>
            <a:r>
              <a:rPr lang="pl-PL" dirty="0" smtClean="0"/>
              <a:t>Wykonali:</a:t>
            </a:r>
          </a:p>
          <a:p>
            <a:pPr algn="r"/>
            <a:r>
              <a:rPr lang="pl-PL" dirty="0" smtClean="0"/>
              <a:t>    Bartosz Kaźmierczak</a:t>
            </a:r>
          </a:p>
          <a:p>
            <a:pPr algn="r"/>
            <a:r>
              <a:rPr lang="pl-PL" dirty="0" smtClean="0"/>
              <a:t>Wiktor Kaźmierczak</a:t>
            </a:r>
          </a:p>
        </p:txBody>
      </p:sp>
      <p:pic>
        <p:nvPicPr>
          <p:cNvPr id="1028" name="Picture 4" descr="Mistrzowie matematyki - klasa 5-6 - Akademia Nauki Białys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286280" cy="2670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2910" y="2166937"/>
            <a:ext cx="3429024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sz="1800" dirty="0" smtClean="0"/>
              <a:t>Wszystkie budowle muszą mieć precyzyjne obliczania matematyczne 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 Projekty budowlane obliczanie na potrzebne materiały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 Grubość murów, stropów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 Kalkulacje, obliczenia wymagają dokładności matematycznej, budowle nie mogą się zawalić, chodzi o życie ludzkie i ich bezpieczeństwo. </a:t>
            </a:r>
            <a:endParaRPr lang="pl-PL" sz="1800" dirty="0"/>
          </a:p>
        </p:txBody>
      </p:sp>
      <p:pic>
        <p:nvPicPr>
          <p:cNvPr id="21506" name="Picture 2" descr="Budowanie na trudnych terenach - M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785926"/>
            <a:ext cx="2928958" cy="2000264"/>
          </a:xfrm>
          <a:prstGeom prst="rect">
            <a:avLst/>
          </a:prstGeom>
          <a:noFill/>
        </p:spPr>
      </p:pic>
      <p:pic>
        <p:nvPicPr>
          <p:cNvPr id="21508" name="Picture 4" descr="Budowanie domu – jak zaplanować budżet - Artykuły - Home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429132"/>
            <a:ext cx="2928958" cy="1951419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00034" y="714356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Matematyka w budownictwie:</a:t>
            </a:r>
            <a:endParaRPr lang="pl-PL" sz="44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92867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6000" b="1" dirty="0" smtClean="0"/>
              <a:t>W ruchu drogowym </a:t>
            </a:r>
          </a:p>
          <a:p>
            <a:endParaRPr lang="pl-PL" dirty="0" smtClean="0"/>
          </a:p>
        </p:txBody>
      </p:sp>
      <p:pic>
        <p:nvPicPr>
          <p:cNvPr id="16388" name="Picture 4" descr="Bezpieczeństwo w ruchu drogow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214842" cy="235745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000628" y="3714752"/>
            <a:ext cx="4143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dirty="0" smtClean="0"/>
              <a:t>W ruchu drogowym:</a:t>
            </a:r>
          </a:p>
          <a:p>
            <a:pPr>
              <a:buNone/>
            </a:pPr>
            <a:r>
              <a:rPr lang="pl-PL" sz="2000" dirty="0" smtClean="0"/>
              <a:t>• Prędkość na drodze ( V = s/t ) </a:t>
            </a:r>
          </a:p>
          <a:p>
            <a:pPr>
              <a:buNone/>
            </a:pPr>
            <a:r>
              <a:rPr lang="pl-PL" sz="2000" dirty="0" smtClean="0"/>
              <a:t>• Figury geometryczne na znakach </a:t>
            </a:r>
          </a:p>
          <a:p>
            <a:pPr>
              <a:buNone/>
            </a:pPr>
            <a:r>
              <a:rPr lang="pl-PL" sz="2000" dirty="0" smtClean="0"/>
              <a:t>• Obliczanie spalania samochodu</a:t>
            </a:r>
          </a:p>
          <a:p>
            <a:pPr>
              <a:buNone/>
            </a:pPr>
            <a:r>
              <a:rPr lang="pl-PL" sz="2000" dirty="0" smtClean="0"/>
              <a:t> • Synchronizowanie świateł w na skrzyżowaniach </a:t>
            </a:r>
          </a:p>
          <a:p>
            <a:pPr>
              <a:buNone/>
            </a:pPr>
            <a:r>
              <a:rPr lang="pl-PL" sz="2000" dirty="0" smtClean="0"/>
              <a:t>• Foto-radar</a:t>
            </a:r>
            <a:endParaRPr lang="pl-PL" sz="2000" dirty="0"/>
          </a:p>
        </p:txBody>
      </p:sp>
      <p:pic>
        <p:nvPicPr>
          <p:cNvPr id="7" name="Picture 4" descr="Obraz znaleziony dla: matematyka w ruchu drogowy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372427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15716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◼ Przeliczanie dawki leku na kilogram wagi ciała. </a:t>
            </a:r>
          </a:p>
          <a:p>
            <a:r>
              <a:rPr lang="pl-PL" dirty="0" smtClean="0"/>
              <a:t>◼ Metodami matematycznymi ocenia się wyniki badań zdrowia.</a:t>
            </a:r>
          </a:p>
          <a:p>
            <a:r>
              <a:rPr lang="pl-PL" dirty="0" smtClean="0"/>
              <a:t> ◼ Każdy student medycyny powinien posiadać wiedze z zakresu statystyk, rachunków prawdopodobieństwa, wykresów i algebry prostej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85720" y="714356"/>
            <a:ext cx="5351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/>
              <a:t>Matematyka w  medycynie</a:t>
            </a:r>
          </a:p>
        </p:txBody>
      </p:sp>
      <p:pic>
        <p:nvPicPr>
          <p:cNvPr id="15362" name="Picture 2" descr="Matematyka dla medycyny | naTemat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736"/>
            <a:ext cx="3530561" cy="2647921"/>
          </a:xfrm>
          <a:prstGeom prst="rect">
            <a:avLst/>
          </a:prstGeom>
          <a:noFill/>
        </p:spPr>
      </p:pic>
      <p:pic>
        <p:nvPicPr>
          <p:cNvPr id="15364" name="Picture 4" descr="Zastosowanie matematyki by Kamila Ostapińs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56"/>
            <a:ext cx="507209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18573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◼ Aby uzyskać idealne proporcje budynków lub rzeźb stosowano tzw. „boską proporcję” inaczej zasadę złotego podziału. (np. Partenon) </a:t>
            </a:r>
          </a:p>
          <a:p>
            <a:r>
              <a:rPr lang="pl-PL" dirty="0" smtClean="0"/>
              <a:t>◼ Praca budowle inspirowane modelami matematycznymi. </a:t>
            </a:r>
          </a:p>
          <a:p>
            <a:r>
              <a:rPr lang="pl-PL" dirty="0" smtClean="0"/>
              <a:t>◼ Zastosowanie w sztuce figur geometrycznych.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14348" y="928670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tx1">
                    <a:lumMod val="95000"/>
                  </a:schemeClr>
                </a:solidFill>
              </a:rPr>
              <a:t>W sztuce </a:t>
            </a:r>
          </a:p>
        </p:txBody>
      </p:sp>
      <p:pic>
        <p:nvPicPr>
          <p:cNvPr id="14338" name="Picture 2" descr="Inwestowanie w sztukę – tam gdzie są pieniądze, tam jest sztuka | Portal  Rynek i Sztu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857628"/>
            <a:ext cx="4189596" cy="2786082"/>
          </a:xfrm>
          <a:prstGeom prst="rect">
            <a:avLst/>
          </a:prstGeom>
          <a:noFill/>
        </p:spPr>
      </p:pic>
      <p:pic>
        <p:nvPicPr>
          <p:cNvPr id="14340" name="Picture 4" descr="Mamy hossę na rynku sztuki - wGospodarce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84"/>
            <a:ext cx="300039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17859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◼ Obliczanie odsetek. </a:t>
            </a:r>
          </a:p>
          <a:p>
            <a:r>
              <a:rPr lang="pl-PL" dirty="0" smtClean="0"/>
              <a:t>◼ Zadania bankierów opierają się na działaniach matematycznych. </a:t>
            </a:r>
          </a:p>
          <a:p>
            <a:r>
              <a:rPr lang="pl-PL" dirty="0" smtClean="0"/>
              <a:t>◼ Matematyka jest przydatna do tworzenia różnych modeli ekonomicznych, a także tworzenia wniosków na ich podstawie.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2844" y="714356"/>
            <a:ext cx="4960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 smtClean="0"/>
              <a:t>Matematyka w </a:t>
            </a:r>
            <a:r>
              <a:rPr lang="pl-PL" sz="3600" b="1" dirty="0" smtClean="0">
                <a:solidFill>
                  <a:schemeClr val="tx1">
                    <a:lumMod val="95000"/>
                  </a:schemeClr>
                </a:solidFill>
              </a:rPr>
              <a:t>ekonomii</a:t>
            </a:r>
          </a:p>
        </p:txBody>
      </p:sp>
      <p:pic>
        <p:nvPicPr>
          <p:cNvPr id="13314" name="Picture 2" descr="EKONOMIA MATEMATYCZNA - ppt pobie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3810026" cy="2857520"/>
          </a:xfrm>
          <a:prstGeom prst="rect">
            <a:avLst/>
          </a:prstGeom>
          <a:noFill/>
        </p:spPr>
      </p:pic>
      <p:pic>
        <p:nvPicPr>
          <p:cNvPr id="13316" name="Picture 4" descr="PPT - Zastosowanie matematyki w ekonomii czyli opowiadanie o tym jak grać,  żeby wygrać? PowerPoint Presentation - ID:5382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055301" cy="2290729"/>
          </a:xfrm>
          <a:prstGeom prst="rect">
            <a:avLst/>
          </a:prstGeom>
          <a:noFill/>
        </p:spPr>
      </p:pic>
      <p:pic>
        <p:nvPicPr>
          <p:cNvPr id="13318" name="Picture 6" descr="Biuro-media - matematyka plans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643314"/>
            <a:ext cx="3143272" cy="304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14348" y="514352"/>
            <a:ext cx="6858048" cy="700070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tx1">
                    <a:lumMod val="95000"/>
                  </a:schemeClr>
                </a:solidFill>
              </a:rPr>
              <a:t>Matematyka w informatyce </a:t>
            </a:r>
            <a:endParaRPr lang="pl-PL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857224" y="1357298"/>
            <a:ext cx="7143800" cy="207170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Informatyka zajmuje się przetwarzaniem informacji, w tym również technologami przetwarzania informacji oraz technologiami wytwarzania systemów przetwarzających informację a do tych czynności matematyka jest niezbędna </a:t>
            </a:r>
            <a:endParaRPr lang="pl-PL" sz="2000" dirty="0"/>
          </a:p>
        </p:txBody>
      </p:sp>
      <p:pic>
        <p:nvPicPr>
          <p:cNvPr id="11266" name="Picture 2" descr="Po co matematyka dla informatyka?” | Mechaniak Bartoszyce - Nasza Szkoła  jest OK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103" y="3429000"/>
            <a:ext cx="3525708" cy="2605094"/>
          </a:xfrm>
          <a:prstGeom prst="rect">
            <a:avLst/>
          </a:prstGeom>
          <a:noFill/>
        </p:spPr>
      </p:pic>
      <p:pic>
        <p:nvPicPr>
          <p:cNvPr id="11268" name="Picture 4" descr="Komputer Zieleni Kod Komputerowy Siekać Gacenie Ilustracji - Ilustracja  złożonej z gacenie, zieleni: 821398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3786214" cy="2611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00034" y="2071678"/>
            <a:ext cx="4643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Matematyki używamy do sporządzania wykresów, zapisywania reakcji i do wielu innych procesów, bez których chemia nie była by sobą.</a:t>
            </a:r>
            <a:endParaRPr lang="pl-PL" sz="2800" dirty="0"/>
          </a:p>
        </p:txBody>
      </p:sp>
      <p:pic>
        <p:nvPicPr>
          <p:cNvPr id="10244" name="Picture 4" descr="Dichromian potasu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572008"/>
            <a:ext cx="3033716" cy="216694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785786" y="71435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tx1">
                    <a:lumMod val="95000"/>
                  </a:schemeClr>
                </a:solidFill>
              </a:rPr>
              <a:t>Matematyka w chemii</a:t>
            </a:r>
            <a:endParaRPr lang="pl-PL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46" name="Picture 6" descr="Zastosowanie matematyki w różnych dziedzin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3116"/>
            <a:ext cx="2941396" cy="2214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2844" y="928670"/>
            <a:ext cx="9144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chemeClr val="tx1">
                    <a:lumMod val="95000"/>
                  </a:schemeClr>
                </a:solidFill>
              </a:rPr>
              <a:t>Matematyka w fizyce</a:t>
            </a:r>
            <a:endParaRPr lang="pl-PL" sz="4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0034" y="2214554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Matematyk jest dla każdego fizyka językiem, który pozwala w konkretny sposób przedstawić reguły i prawa rządzące światem. Dobre poznanie matematyki ułatwia zrozumienie fizyki i przewidywanie zjawiska, których jeszcze nie zaobserwowano.</a:t>
            </a:r>
            <a:endParaRPr lang="pl-PL" dirty="0"/>
          </a:p>
        </p:txBody>
      </p:sp>
      <p:pic>
        <p:nvPicPr>
          <p:cNvPr id="9218" name="Picture 2" descr="Archiwalne Korepetycje dla dziecka (matematyka, fizyka) Wrocł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643446"/>
            <a:ext cx="3429024" cy="2000264"/>
          </a:xfrm>
          <a:prstGeom prst="rect">
            <a:avLst/>
          </a:prstGeom>
          <a:noFill/>
        </p:spPr>
      </p:pic>
      <p:pic>
        <p:nvPicPr>
          <p:cNvPr id="9220" name="Picture 4" descr="Trudne zadania w szkole spędzają Ci sen z powiek? Sprawdź, jak je rozwiąza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928802"/>
            <a:ext cx="371477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37861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◼ Obliczanie skali mapy na podstawie podanej odległości, powierzchni rzeczywistej i odczytanej z mapy. </a:t>
            </a:r>
          </a:p>
          <a:p>
            <a:r>
              <a:rPr lang="pl-PL" dirty="0" smtClean="0"/>
              <a:t>◼ Obliczanie rozciągłości południkowej i równoleżnikowej danego obszaru.</a:t>
            </a:r>
          </a:p>
          <a:p>
            <a:r>
              <a:rPr lang="pl-PL" dirty="0" smtClean="0"/>
              <a:t> ◼ Obliczanie czasu na różnych kontynentach.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572000" y="1000108"/>
            <a:ext cx="42153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tx1">
                    <a:lumMod val="95000"/>
                  </a:schemeClr>
                </a:solidFill>
              </a:rPr>
              <a:t>Matematyka w geografii</a:t>
            </a:r>
          </a:p>
        </p:txBody>
      </p:sp>
      <p:pic>
        <p:nvPicPr>
          <p:cNvPr id="8194" name="Picture 2" descr="POLSKA SZKOLNA MAPA ŚCIENNA FIZYCZNA / KONTUROWA - Zdjęcie na img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62"/>
            <a:ext cx="3182341" cy="2984173"/>
          </a:xfrm>
          <a:prstGeom prst="rect">
            <a:avLst/>
          </a:prstGeom>
          <a:noFill/>
        </p:spPr>
      </p:pic>
      <p:pic>
        <p:nvPicPr>
          <p:cNvPr id="8196" name="Picture 4" descr="Moj@ m@tem@tyk@: marca 2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642918"/>
            <a:ext cx="2357454" cy="2382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71472" y="3929066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Wielu ludzi nie zdaje sobie sprawy z tego, że matematyka ma zastosowanie w wielu grach np. w szachy, w chińczyka , w grze w statki…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3714744" y="642918"/>
            <a:ext cx="51348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chemeClr val="tx1">
                    <a:lumMod val="95000"/>
                  </a:schemeClr>
                </a:solidFill>
              </a:rPr>
              <a:t>Matematyka w grach.</a:t>
            </a:r>
            <a:endParaRPr lang="pl-PL" sz="5400" b="1" cap="none" spc="0" dirty="0">
              <a:ln/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pic>
        <p:nvPicPr>
          <p:cNvPr id="6146" name="Picture 2" descr="Gra planszowa, Chińczyk dla dzieci, gra chińczyk dla dzieci, gra planszowa  chińcz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14752"/>
            <a:ext cx="3419903" cy="2143140"/>
          </a:xfrm>
          <a:prstGeom prst="rect">
            <a:avLst/>
          </a:prstGeom>
          <a:noFill/>
        </p:spPr>
      </p:pic>
      <p:pic>
        <p:nvPicPr>
          <p:cNvPr id="6148" name="Picture 4" descr="Sunrise Chess &amp; Games, gra logiczna szachy Turniejowe - Sunrise Chess &amp;  Games | Sklep EMPIK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3333750" cy="221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3214678" y="2143116"/>
            <a:ext cx="2643206" cy="1857388"/>
          </a:xfrm>
          <a:prstGeom prst="ellipse">
            <a:avLst/>
          </a:prstGeom>
          <a:gradFill flip="none" rotWithShape="1">
            <a:gsLst>
              <a:gs pos="0">
                <a:srgbClr val="3DE3DB">
                  <a:shade val="30000"/>
                  <a:satMod val="115000"/>
                </a:srgbClr>
              </a:gs>
              <a:gs pos="50000">
                <a:srgbClr val="3DE3DB">
                  <a:shade val="67500"/>
                  <a:satMod val="115000"/>
                </a:srgbClr>
              </a:gs>
              <a:gs pos="100000">
                <a:srgbClr val="3DE3D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3357554" y="0"/>
            <a:ext cx="2428892" cy="1428760"/>
          </a:xfrm>
          <a:prstGeom prst="ellipse">
            <a:avLst/>
          </a:prstGeom>
          <a:gradFill flip="none" rotWithShape="1">
            <a:gsLst>
              <a:gs pos="0">
                <a:srgbClr val="3DE3DB">
                  <a:shade val="30000"/>
                  <a:satMod val="115000"/>
                </a:srgbClr>
              </a:gs>
              <a:gs pos="50000">
                <a:srgbClr val="3DE3DB">
                  <a:shade val="67500"/>
                  <a:satMod val="115000"/>
                </a:srgbClr>
              </a:gs>
              <a:gs pos="100000">
                <a:srgbClr val="3DE3DB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6500826" y="3857628"/>
            <a:ext cx="2428892" cy="1428760"/>
          </a:xfrm>
          <a:prstGeom prst="ellipse">
            <a:avLst/>
          </a:prstGeom>
          <a:gradFill flip="none" rotWithShape="1">
            <a:gsLst>
              <a:gs pos="0">
                <a:srgbClr val="3DE3DB">
                  <a:shade val="30000"/>
                  <a:satMod val="115000"/>
                </a:srgbClr>
              </a:gs>
              <a:gs pos="50000">
                <a:srgbClr val="3DE3DB">
                  <a:shade val="67500"/>
                  <a:satMod val="115000"/>
                </a:srgbClr>
              </a:gs>
              <a:gs pos="100000">
                <a:srgbClr val="3DE3DB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4857752" y="5214950"/>
            <a:ext cx="2428892" cy="1428760"/>
          </a:xfrm>
          <a:prstGeom prst="ellipse">
            <a:avLst/>
          </a:prstGeom>
          <a:gradFill flip="none" rotWithShape="1">
            <a:gsLst>
              <a:gs pos="0">
                <a:srgbClr val="3DE3DB">
                  <a:shade val="30000"/>
                  <a:satMod val="115000"/>
                </a:srgbClr>
              </a:gs>
              <a:gs pos="50000">
                <a:srgbClr val="3DE3DB">
                  <a:shade val="67500"/>
                  <a:satMod val="115000"/>
                </a:srgbClr>
              </a:gs>
              <a:gs pos="100000">
                <a:srgbClr val="3DE3DB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2185400" y="5097792"/>
            <a:ext cx="2428892" cy="1428760"/>
          </a:xfrm>
          <a:prstGeom prst="ellipse">
            <a:avLst/>
          </a:prstGeom>
          <a:gradFill flip="none" rotWithShape="1">
            <a:gsLst>
              <a:gs pos="0">
                <a:srgbClr val="3DE3DB">
                  <a:shade val="30000"/>
                  <a:satMod val="115000"/>
                </a:srgbClr>
              </a:gs>
              <a:gs pos="50000">
                <a:srgbClr val="3DE3DB">
                  <a:shade val="67500"/>
                  <a:satMod val="115000"/>
                </a:srgbClr>
              </a:gs>
              <a:gs pos="100000">
                <a:srgbClr val="3DE3DB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6500826" y="2143116"/>
            <a:ext cx="2428892" cy="1428760"/>
          </a:xfrm>
          <a:prstGeom prst="ellipse">
            <a:avLst/>
          </a:prstGeom>
          <a:gradFill flip="none" rotWithShape="1">
            <a:gsLst>
              <a:gs pos="0">
                <a:srgbClr val="3DE3DB">
                  <a:shade val="30000"/>
                  <a:satMod val="115000"/>
                </a:srgbClr>
              </a:gs>
              <a:gs pos="50000">
                <a:srgbClr val="3DE3DB">
                  <a:shade val="67500"/>
                  <a:satMod val="115000"/>
                </a:srgbClr>
              </a:gs>
              <a:gs pos="100000">
                <a:srgbClr val="3DE3DB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214282" y="2071678"/>
            <a:ext cx="2286016" cy="1428760"/>
          </a:xfrm>
          <a:prstGeom prst="ellipse">
            <a:avLst/>
          </a:prstGeom>
          <a:gradFill flip="none" rotWithShape="1">
            <a:gsLst>
              <a:gs pos="0">
                <a:srgbClr val="3DE3DB">
                  <a:shade val="30000"/>
                  <a:satMod val="115000"/>
                </a:srgbClr>
              </a:gs>
              <a:gs pos="50000">
                <a:srgbClr val="3DE3DB">
                  <a:shade val="67500"/>
                  <a:satMod val="115000"/>
                </a:srgbClr>
              </a:gs>
              <a:gs pos="100000">
                <a:srgbClr val="3DE3DB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5929322" y="500042"/>
            <a:ext cx="2428892" cy="1428760"/>
          </a:xfrm>
          <a:prstGeom prst="ellipse">
            <a:avLst/>
          </a:prstGeom>
          <a:gradFill flip="none" rotWithShape="1">
            <a:gsLst>
              <a:gs pos="0">
                <a:srgbClr val="3DE3DB">
                  <a:shade val="30000"/>
                  <a:satMod val="115000"/>
                </a:srgbClr>
              </a:gs>
              <a:gs pos="50000">
                <a:srgbClr val="3DE3DB">
                  <a:shade val="67500"/>
                  <a:satMod val="115000"/>
                </a:srgbClr>
              </a:gs>
              <a:gs pos="100000">
                <a:srgbClr val="3DE3DB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785786" y="428604"/>
            <a:ext cx="2428892" cy="1428760"/>
          </a:xfrm>
          <a:prstGeom prst="ellipse">
            <a:avLst/>
          </a:prstGeom>
          <a:gradFill flip="none" rotWithShape="1">
            <a:gsLst>
              <a:gs pos="0">
                <a:srgbClr val="3DE3DB">
                  <a:shade val="30000"/>
                  <a:satMod val="115000"/>
                </a:srgbClr>
              </a:gs>
              <a:gs pos="50000">
                <a:srgbClr val="3DE3DB">
                  <a:shade val="67500"/>
                  <a:satMod val="115000"/>
                </a:srgbClr>
              </a:gs>
              <a:gs pos="100000">
                <a:srgbClr val="3DE3DB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357158" y="3857628"/>
            <a:ext cx="2428892" cy="1428760"/>
          </a:xfrm>
          <a:prstGeom prst="ellipse">
            <a:avLst/>
          </a:prstGeom>
          <a:gradFill flip="none" rotWithShape="1">
            <a:gsLst>
              <a:gs pos="0">
                <a:srgbClr val="3DE3DB">
                  <a:shade val="30000"/>
                  <a:satMod val="115000"/>
                </a:srgbClr>
              </a:gs>
              <a:gs pos="50000">
                <a:srgbClr val="3DE3DB">
                  <a:shade val="67500"/>
                  <a:satMod val="115000"/>
                </a:srgbClr>
              </a:gs>
              <a:gs pos="100000">
                <a:srgbClr val="3DE3DB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3786182" y="50004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medycynie 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500826" y="100010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sztuce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000892" y="264318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sporcie 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143768" y="435769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muzyce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429256" y="571501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fizyce 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2714612" y="56435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chemii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785786" y="435769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ekonomi 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00034" y="25717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geografii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000100" y="85723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W życiu codziennym 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3643306" y="257174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Matematyka  w różnych dziedzinach </a:t>
            </a:r>
            <a:endParaRPr lang="pl-PL" dirty="0"/>
          </a:p>
        </p:txBody>
      </p:sp>
      <p:cxnSp>
        <p:nvCxnSpPr>
          <p:cNvPr id="29" name="Łącznik prosty ze strzałką 28"/>
          <p:cNvCxnSpPr>
            <a:stCxn id="5" idx="4"/>
            <a:endCxn id="4" idx="0"/>
          </p:cNvCxnSpPr>
          <p:nvPr/>
        </p:nvCxnSpPr>
        <p:spPr>
          <a:xfrm rot="5400000">
            <a:off x="4196963" y="1768079"/>
            <a:ext cx="714356" cy="35719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12" idx="5"/>
            <a:endCxn id="4" idx="1"/>
          </p:cNvCxnSpPr>
          <p:nvPr/>
        </p:nvCxnSpPr>
        <p:spPr>
          <a:xfrm rot="16200000" flipH="1">
            <a:off x="2846873" y="1660229"/>
            <a:ext cx="766997" cy="742792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0" idx="6"/>
            <a:endCxn id="4" idx="2"/>
          </p:cNvCxnSpPr>
          <p:nvPr/>
        </p:nvCxnSpPr>
        <p:spPr>
          <a:xfrm>
            <a:off x="2500298" y="2786058"/>
            <a:ext cx="714380" cy="285752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>
            <a:endCxn id="4" idx="3"/>
          </p:cNvCxnSpPr>
          <p:nvPr/>
        </p:nvCxnSpPr>
        <p:spPr>
          <a:xfrm flipV="1">
            <a:off x="2643174" y="3728496"/>
            <a:ext cx="958593" cy="486322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rot="5400000" flipH="1" flipV="1">
            <a:off x="3464711" y="4321975"/>
            <a:ext cx="1143010" cy="500068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7" idx="0"/>
          </p:cNvCxnSpPr>
          <p:nvPr/>
        </p:nvCxnSpPr>
        <p:spPr>
          <a:xfrm rot="16200000" flipV="1">
            <a:off x="5000628" y="4143380"/>
            <a:ext cx="1357322" cy="7858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6" idx="1"/>
          </p:cNvCxnSpPr>
          <p:nvPr/>
        </p:nvCxnSpPr>
        <p:spPr>
          <a:xfrm rot="16200000" flipV="1">
            <a:off x="6002556" y="3212891"/>
            <a:ext cx="637865" cy="107008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stCxn id="9" idx="2"/>
            <a:endCxn id="4" idx="6"/>
          </p:cNvCxnSpPr>
          <p:nvPr/>
        </p:nvCxnSpPr>
        <p:spPr>
          <a:xfrm rot="10800000" flipV="1">
            <a:off x="5857884" y="2857496"/>
            <a:ext cx="642942" cy="214314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>
            <a:stCxn id="11" idx="3"/>
            <a:endCxn id="4" idx="7"/>
          </p:cNvCxnSpPr>
          <p:nvPr/>
        </p:nvCxnSpPr>
        <p:spPr>
          <a:xfrm rot="5400000">
            <a:off x="5530131" y="1660229"/>
            <a:ext cx="695559" cy="814230"/>
          </a:xfrm>
          <a:prstGeom prst="straightConnector1">
            <a:avLst/>
          </a:prstGeom>
          <a:ln>
            <a:solidFill>
              <a:schemeClr val="tx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500562" y="3714752"/>
            <a:ext cx="4286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Znaki drogowe , budynki, mosty, drogi, pojazdy i sygnalizacja świetlna – to tylko niektóre przykłady zastosowania matematyki </a:t>
            </a:r>
            <a:endParaRPr lang="pl-PL" sz="2800" dirty="0"/>
          </a:p>
        </p:txBody>
      </p:sp>
      <p:sp>
        <p:nvSpPr>
          <p:cNvPr id="5122" name="AutoShape 2" descr="Sygnalizacja świetln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4" name="AutoShape 4" descr="Sygnalizacja świetln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85794"/>
            <a:ext cx="3119450" cy="22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 descr="niesamowity projekt na BUDYNKI DOMY HOTELE WNETRZA OGRODY - Zszywka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2243870" cy="2823537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642910" y="85723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tx1">
                    <a:lumMod val="95000"/>
                  </a:schemeClr>
                </a:solidFill>
              </a:rPr>
              <a:t>Matematyka na ulicy </a:t>
            </a:r>
            <a:endParaRPr lang="pl-PL" sz="48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000496" y="785794"/>
            <a:ext cx="485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dirty="0" smtClean="0"/>
              <a:t>Matematyka w przyrodzie </a:t>
            </a:r>
            <a:endParaRPr lang="pl-PL" sz="6000" dirty="0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876"/>
            <a:ext cx="3571900" cy="2678925"/>
          </a:xfrm>
          <a:prstGeom prst="rect">
            <a:avLst/>
          </a:prstGeom>
          <a:noFill/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357586" cy="237373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00034" y="3786190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Widząc motyle dostrzegamy ich oś symetrii, wiele kwiatów wygląda jak byłyby utworzone z figur geometrycznych i to właśnie przykłady matematyki w przyrodzie.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85918" y="2214554"/>
            <a:ext cx="55158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 O N I E C</a:t>
            </a:r>
            <a:endParaRPr lang="pl-PL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929190" y="1714488"/>
            <a:ext cx="3714776" cy="577868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/>
              <a:t>Matematyka w kuchni </a:t>
            </a:r>
            <a:endParaRPr lang="pl-PL" sz="4000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285720" y="4000504"/>
            <a:ext cx="4286280" cy="2493965"/>
          </a:xfrm>
        </p:spPr>
        <p:txBody>
          <a:bodyPr>
            <a:noAutofit/>
          </a:bodyPr>
          <a:lstStyle/>
          <a:p>
            <a:r>
              <a:rPr lang="pl-PL" sz="2000" dirty="0" smtClean="0"/>
              <a:t>Matematyki w kuchni używamy do :</a:t>
            </a:r>
          </a:p>
          <a:p>
            <a:pPr>
              <a:buFont typeface="Arial" charset="0"/>
              <a:buChar char="•"/>
            </a:pPr>
            <a:r>
              <a:rPr lang="pl-PL" sz="2000" dirty="0" smtClean="0"/>
              <a:t>Obliczanie pól i objętości potraw</a:t>
            </a:r>
          </a:p>
          <a:p>
            <a:pPr>
              <a:buFont typeface="Arial" charset="0"/>
              <a:buChar char="•"/>
            </a:pPr>
            <a:r>
              <a:rPr lang="pl-PL" sz="2000" dirty="0" smtClean="0"/>
              <a:t> Obliczanie ilości składników </a:t>
            </a:r>
          </a:p>
          <a:p>
            <a:pPr>
              <a:buFont typeface="Arial" charset="0"/>
              <a:buChar char="•"/>
            </a:pPr>
            <a:r>
              <a:rPr lang="pl-PL" sz="2000" dirty="0" smtClean="0"/>
              <a:t> Obliczanie czasu gotowanie, pieczenie </a:t>
            </a:r>
          </a:p>
          <a:p>
            <a:pPr>
              <a:buFont typeface="Arial" charset="0"/>
              <a:buChar char="•"/>
            </a:pPr>
            <a:r>
              <a:rPr lang="pl-PL" sz="2000" dirty="0" smtClean="0"/>
              <a:t> Przy jednostkach masy( ml; kg; cm2)</a:t>
            </a:r>
            <a:endParaRPr lang="pl-PL" sz="2000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00438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Obraz znaleziony dla: matematyka w kuch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3600450" cy="2333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7329510" cy="2208214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W finansach matematyki używamy do :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obliczania wartości pieniądza w czasie,</a:t>
            </a:r>
          </a:p>
          <a:p>
            <a:pPr>
              <a:buFont typeface="Arial" charset="0"/>
              <a:buChar char="•"/>
            </a:pPr>
            <a:r>
              <a:rPr lang="pl-PL" sz="2400" dirty="0" smtClean="0"/>
              <a:t>Ustalania plany spłaty długu,</a:t>
            </a:r>
          </a:p>
          <a:p>
            <a:pPr>
              <a:buFont typeface="Arial" charset="0"/>
              <a:buChar char="•"/>
            </a:pPr>
            <a:r>
              <a:rPr lang="pl-PL" sz="2400" dirty="0" smtClean="0"/>
              <a:t> oprocentowanie pożyczek,</a:t>
            </a:r>
          </a:p>
          <a:p>
            <a:pPr>
              <a:buFont typeface="Arial" charset="0"/>
              <a:buChar char="•"/>
            </a:pPr>
            <a:r>
              <a:rPr lang="pl-PL" sz="2400" dirty="0" smtClean="0"/>
              <a:t> obliczanie podatku </a:t>
            </a:r>
          </a:p>
          <a:p>
            <a:pPr>
              <a:buFont typeface="Arial" charset="0"/>
              <a:buChar char="•"/>
            </a:pPr>
            <a:endParaRPr lang="pl-PL" dirty="0" smtClean="0"/>
          </a:p>
          <a:p>
            <a:pPr>
              <a:buFont typeface="Arial" charset="0"/>
              <a:buChar char="•"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9" name="Picture 7" descr="Matematyka Finansowa - Wydział Fizyki Technicznej i Matematyki Stosowan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143380"/>
            <a:ext cx="3435268" cy="2286016"/>
          </a:xfrm>
          <a:prstGeom prst="rect">
            <a:avLst/>
          </a:prstGeom>
          <a:noFill/>
        </p:spPr>
      </p:pic>
      <p:pic>
        <p:nvPicPr>
          <p:cNvPr id="24578" name="Picture 2" descr="Matematyka w Ubezpieczeniach i Finansach | Wydział Matematyki i Nauk  Informacyjny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500306"/>
            <a:ext cx="2781306" cy="208598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571472" y="42860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tx1">
                    <a:lumMod val="95000"/>
                  </a:schemeClr>
                </a:solidFill>
              </a:rPr>
              <a:t>Matematyka w finansach </a:t>
            </a:r>
            <a:endParaRPr lang="pl-PL" sz="4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43966" cy="733422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Matematyka również występuje w muzyce:</a:t>
            </a:r>
            <a:br>
              <a:rPr lang="pl-PL" sz="3600" b="1" dirty="0" smtClean="0"/>
            </a:br>
            <a:endParaRPr lang="pl-PL" sz="36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28596" y="2143116"/>
            <a:ext cx="5543560" cy="335122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sz="2400" dirty="0" smtClean="0"/>
              <a:t>Tempo ( Metronom)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Rytm ( Podział wartości nut; Zapis taktu)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Interwały ( sekunda)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Tabulatura 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Częstotliwość (Tuner)</a:t>
            </a:r>
            <a:endParaRPr lang="pl-PL" sz="2400" dirty="0"/>
          </a:p>
        </p:txBody>
      </p:sp>
      <p:pic>
        <p:nvPicPr>
          <p:cNvPr id="7" name="Picture 9" descr="Muzyka matematyki | Fundacja Matematyków Wrocławsk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3786214" cy="265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5720" y="1714488"/>
            <a:ext cx="3643338" cy="292895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Jest nam potrzebna przede wszystkim w rysunkach technicznych. W architekturze wszystko musi być zaplanowane idealnie, co do centymetra. Inaczej konstrukcja może  mieć wady, a nawet zawalić się i spowodować katastrofę budowlaną.</a:t>
            </a:r>
            <a:endParaRPr lang="pl-PL" sz="2000" dirty="0"/>
          </a:p>
        </p:txBody>
      </p:sp>
      <p:pic>
        <p:nvPicPr>
          <p:cNvPr id="8" name="Picture 4" descr="Matura 2012. Po maturze studia na architekturze - archiram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071942"/>
            <a:ext cx="4241811" cy="2299857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14282" y="928670"/>
            <a:ext cx="4564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/>
              <a:t>Matematyka w </a:t>
            </a:r>
            <a:r>
              <a:rPr lang="pl-PL" sz="2800" b="1" dirty="0" smtClean="0">
                <a:solidFill>
                  <a:schemeClr val="tx1">
                    <a:lumMod val="95000"/>
                  </a:schemeClr>
                </a:solidFill>
              </a:rPr>
              <a:t>architekturze</a:t>
            </a:r>
            <a:r>
              <a:rPr lang="pl-PL" sz="2800" b="1" dirty="0" smtClean="0"/>
              <a:t> </a:t>
            </a:r>
            <a:endParaRPr lang="pl-PL" sz="2800" dirty="0"/>
          </a:p>
        </p:txBody>
      </p:sp>
      <p:pic>
        <p:nvPicPr>
          <p:cNvPr id="22530" name="Picture 2" descr="Budynki wielorodzinne według wymagań WT 2021 | RynekInstalacyjny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3957081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8596" y="642918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/>
              <a:t>Matematyka Czas ulotny jest…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28596" y="2000240"/>
            <a:ext cx="6143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Zegar, kalendarz, nasz wiek…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To jest też matematyka, jest z nami obecna cały czas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kiedy opowiadamy ile mamy lat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Gdy spoglądamy na zegar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Sprawdzony kalendarz, który opiera się na liczbach dni, miesięcy, lat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20484" name="Picture 4" descr="Zegar ścienny ESPERANZA Lyon, biały - Esperanza | Sklep EMPI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85926"/>
            <a:ext cx="2592842" cy="2500330"/>
          </a:xfrm>
          <a:prstGeom prst="rect">
            <a:avLst/>
          </a:prstGeom>
          <a:noFill/>
        </p:spPr>
      </p:pic>
      <p:sp>
        <p:nvSpPr>
          <p:cNvPr id="20486" name="AutoShape 6" descr="Kalendarz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9" name="Picture 9" descr="Prosty szablon kalendarza na rok 2020 i 2021. Ilustracja wektorowa płaski  kolor stylu. Roczny szablon kalendarza. Orientacja pionowa. Zestaw 12  miesięcy. – kaufen Sie diese Vektorgrafik und finden Sie ähnliche  Vektorgrafiken au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929066"/>
            <a:ext cx="3929090" cy="2528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TEMATYKA SPORT. - ppt video online pobier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3738589" cy="264320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42844" y="1285860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◼ Podczas rozgrywanych meczy sportowych dzięki matematyce liczone są punkty, sumując punkty mamy zwycięzcę. </a:t>
            </a:r>
          </a:p>
          <a:p>
            <a:r>
              <a:rPr lang="pl-PL" sz="2400" dirty="0" smtClean="0"/>
              <a:t>◼ Każde boisko w zależności od dyscypliny sportu ma ustalone swoje wymiary.</a:t>
            </a:r>
          </a:p>
          <a:p>
            <a:r>
              <a:rPr lang="pl-PL" sz="2400" dirty="0" smtClean="0"/>
              <a:t> ◼ W sporcie mierzymy czas, w skutek jego możemy ocenić swoje złe lub dobre osiągnięcia.</a:t>
            </a:r>
            <a:endParaRPr lang="pl-PL" sz="2400" dirty="0"/>
          </a:p>
        </p:txBody>
      </p:sp>
      <p:sp>
        <p:nvSpPr>
          <p:cNvPr id="15362" name="AutoShape 2" descr="Obraz znaleziony dla: pil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786190"/>
            <a:ext cx="417133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285720" y="714356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W sporcie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143372" y="1428736"/>
            <a:ext cx="4857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/>
              <a:t>Matematyka w Sklepie</a:t>
            </a:r>
            <a:endParaRPr lang="pl-PL" sz="4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143504" y="3929066"/>
            <a:ext cx="3214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 sklepie wykorzystujemy: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dodawanie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odejmowanie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mnożenie 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dzielenie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procenty</a:t>
            </a:r>
          </a:p>
          <a:p>
            <a:endParaRPr lang="pl-PL" dirty="0"/>
          </a:p>
        </p:txBody>
      </p:sp>
      <p:pic>
        <p:nvPicPr>
          <p:cNvPr id="17410" name="Picture 2" descr="Matematyka dla szkoły podstawowej, klasy IV-VI 25szt. Sklep FPN Nysa -  pomoce dydaktycz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43314"/>
            <a:ext cx="2928958" cy="277762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428596" y="1000108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Przy płaceniu gotówką, musimy liczyć ile możemy wydać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Kupując ubrania musimy znać wymiary swoje i rozmiary wyrażone w liczbach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Ceny za towar, obniżki, promocje- to wszystko cyfry, liczby i symbole matematyczne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739</Words>
  <Application>Microsoft Office PowerPoint</Application>
  <PresentationFormat>Pokaz na ekranie (4:3)</PresentationFormat>
  <Paragraphs>102</Paragraphs>
  <Slides>22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„ Matematyka w życiu codziennym „</vt:lpstr>
      <vt:lpstr>Slajd 2</vt:lpstr>
      <vt:lpstr>Matematyka w kuchni </vt:lpstr>
      <vt:lpstr>Slajd 4</vt:lpstr>
      <vt:lpstr>Matematyka również występuje w muzyce: 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Matematyka w informatyce 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Windows User</cp:lastModifiedBy>
  <cp:revision>79</cp:revision>
  <dcterms:created xsi:type="dcterms:W3CDTF">2021-01-04T14:12:56Z</dcterms:created>
  <dcterms:modified xsi:type="dcterms:W3CDTF">2021-01-14T16:44:28Z</dcterms:modified>
</cp:coreProperties>
</file>