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78" d="100"/>
          <a:sy n="78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0F4D8-6BB7-468C-B74F-1206742109C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F8BDD-797C-4C98-854C-595F02D04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956052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5719577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9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73699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tgiw.gov.pl/nadzor-weterynaryjny/wscieklizna" TargetMode="External"/><Relationship Id="rId2" Type="http://schemas.openxmlformats.org/officeDocument/2006/relationships/hyperlink" Target="https://www.kielce.uw.gov.p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s://wiw.kielce.pl/zagrozenie-wystapienia-wscieklizny-w-wojewodztwie-swietokrzyski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222195"/>
            <a:ext cx="8535925" cy="859205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WŚCIEKLIZNA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ZAGROŻENIEM DLA LUDZI I ZWIERZĄT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404" y="1081400"/>
            <a:ext cx="4110225" cy="61082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Co należy o niej wiedzieć?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0" y="1692220"/>
            <a:ext cx="7626100" cy="50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77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Co to jest </a:t>
            </a:r>
            <a:r>
              <a:rPr lang="pl-PL" b="1" dirty="0">
                <a:solidFill>
                  <a:srgbClr val="C00000"/>
                </a:solidFill>
              </a:rPr>
              <a:t>WŚCIEKLIZNA</a:t>
            </a:r>
            <a:r>
              <a:rPr lang="pl-PL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985720"/>
            <a:ext cx="8704185" cy="4428445"/>
          </a:xfrm>
        </p:spPr>
        <p:txBody>
          <a:bodyPr>
            <a:normAutofit/>
          </a:bodyPr>
          <a:lstStyle/>
          <a:p>
            <a:pPr algn="just"/>
            <a:r>
              <a:rPr lang="pl-PL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Wścieklizna</a:t>
            </a:r>
            <a:r>
              <a:rPr lang="pl-PL" sz="2200" dirty="0">
                <a:latin typeface="Bookman Old Style" panose="02050604050505020204" pitchFamily="18" charset="0"/>
              </a:rPr>
              <a:t> to wirusowa, odzwierzęca i śmiertelna choroba, na którą chorują przede wszystkim ssaki mięsożerne (psy, koty, lisy), ale i inne zwierzęta stałocieplne (np. sarna, dzik, żbik, nietoperz), w tym również człowiek</a:t>
            </a: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Występuje na całym świecie, ale głównie w Ameryce Południowej, Afryce i Azji</a:t>
            </a: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W Polsce w 2021r. stwierdzana była w województwie mazowieckim, warmińsko-mazurskim, świętokrzyskim, podkarpackim i wielkopolskim</a:t>
            </a: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Duża liczba chorych zwierząt stwierdzona w województwie mazowieckim w 2021r. (ponad 100) stanowi bezpośrednie zagrożenie dla województwa świętokrzyskiego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5" y="274638"/>
            <a:ext cx="7016195" cy="558377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Jak można się zarazić </a:t>
            </a:r>
            <a:r>
              <a:rPr lang="pl-PL" b="1" dirty="0">
                <a:solidFill>
                  <a:srgbClr val="C00000"/>
                </a:solidFill>
              </a:rPr>
              <a:t>WŚCIEKLIZNĄ?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1138426"/>
            <a:ext cx="8704185" cy="3359509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Źródłem zakażenia dla człowieka i naszych zwierząt domowych są zwierzęta będące w okresie rozwoju choroby oraz chore wydalające wirus ze śliną</a:t>
            </a: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Choroba przenoszona jest głównie przez lisy rude, ale również inne wolno żyjące zwierzęta (np. nietoperze, kuny, jenoty azjatyckie, sarny, dziki, wiewiórki, szczury)</a:t>
            </a: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Do zakażenia dochodzi poprzez ślinę przy ugryzieniu przez chore zwierzę lub nawet oślinienie świeżej rany czy uszkodzonej skóry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5" y="4147974"/>
            <a:ext cx="1726773" cy="27100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8835"/>
            <a:ext cx="2507847" cy="17262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06" y="5033545"/>
            <a:ext cx="2738394" cy="1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222195"/>
            <a:ext cx="8704185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objawy </a:t>
            </a:r>
            <a:r>
              <a:rPr lang="pl-PL" b="1" dirty="0">
                <a:solidFill>
                  <a:srgbClr val="C00000"/>
                </a:solidFill>
              </a:rPr>
              <a:t>WŚCIEKLIZNY</a:t>
            </a:r>
            <a:r>
              <a:rPr lang="pl-PL" dirty="0"/>
              <a:t> występują u zwierząt,   a jakie u ludzi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1596539"/>
            <a:ext cx="8543245" cy="3359511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Zwierzęta dzikie </a:t>
            </a:r>
            <a:r>
              <a:rPr lang="pl-PL" sz="2200" dirty="0">
                <a:latin typeface="Bookman Old Style" panose="02050604050505020204" pitchFamily="18" charset="0"/>
              </a:rPr>
              <a:t>– zanik naturalnej obawy, bojaźni przed człowiekiem, ślinotok, zaburzenia w koordynacji ruchowej</a:t>
            </a:r>
          </a:p>
          <a:p>
            <a:r>
              <a:rPr lang="pl-PL" sz="2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Zwierzęta domowe </a:t>
            </a:r>
            <a:r>
              <a:rPr lang="pl-PL" sz="2200" dirty="0">
                <a:latin typeface="Bookman Old Style" panose="02050604050505020204" pitchFamily="18" charset="0"/>
              </a:rPr>
              <a:t>– nieprowokowana agresja w stosunku do ludzi i innych zwierząt, agresja wobec właściciela, ślinotok, spaczony apetyt, utrudnione połykanie wody, wypadnięcie języka, bieganie bez celu</a:t>
            </a:r>
          </a:p>
          <a:p>
            <a:r>
              <a:rPr lang="pl-PL" sz="2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Objawy u ludzi </a:t>
            </a:r>
            <a:r>
              <a:rPr lang="pl-PL" sz="2200" dirty="0">
                <a:latin typeface="Bookman Old Style" panose="02050604050505020204" pitchFamily="18" charset="0"/>
              </a:rPr>
              <a:t>– agresja, pobudzenie, ból głowy, gorączka, wodowstręt, utrudnione oddychanie, pieczenie w okolicy miejsca ugryzienia</a:t>
            </a:r>
          </a:p>
        </p:txBody>
      </p:sp>
    </p:spTree>
    <p:extLst>
      <p:ext uri="{BB962C8B-B14F-4D97-AF65-F5344CB8AC3E}">
        <p14:creationId xmlns:p14="http://schemas.microsoft.com/office/powerpoint/2010/main" val="236431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74638"/>
            <a:ext cx="7177135" cy="1016492"/>
          </a:xfrm>
        </p:spPr>
        <p:txBody>
          <a:bodyPr>
            <a:normAutofit fontScale="90000"/>
          </a:bodyPr>
          <a:lstStyle/>
          <a:p>
            <a:r>
              <a:rPr lang="pl-PL" dirty="0"/>
              <a:t>Co zrobić gdy ugryzie mnie dzikie zwierzę, </a:t>
            </a:r>
            <a:br>
              <a:rPr lang="pl-PL" dirty="0"/>
            </a:br>
            <a:r>
              <a:rPr lang="pl-PL" dirty="0"/>
              <a:t>pies lub kot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1" y="1443836"/>
            <a:ext cx="8390540" cy="3206804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Natychmiast oczyścić i zdezynfekować zranione miejsce</a:t>
            </a:r>
          </a:p>
          <a:p>
            <a:pPr algn="just"/>
            <a:endParaRPr lang="pl-PL" sz="2200" dirty="0">
              <a:latin typeface="Bookman Old Style" panose="02050604050505020204" pitchFamily="18" charset="0"/>
            </a:endParaRP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Niezwłocznie zgłosić się do lekarza pierwszego kontaktu</a:t>
            </a:r>
          </a:p>
          <a:p>
            <a:pPr algn="just"/>
            <a:endParaRPr lang="pl-PL" sz="2200" dirty="0">
              <a:latin typeface="Bookman Old Style" panose="02050604050505020204" pitchFamily="18" charset="0"/>
            </a:endParaRP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Poinformować o zdarzeniu miejscowego Powiatowego Lekarza Weterynarii lub najbliższy zakład leczniczy dla zwierząt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3994359"/>
            <a:ext cx="5191970" cy="28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1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1" y="274638"/>
            <a:ext cx="8390540" cy="558377"/>
          </a:xfrm>
        </p:spPr>
        <p:txBody>
          <a:bodyPr>
            <a:normAutofit fontScale="90000"/>
          </a:bodyPr>
          <a:lstStyle/>
          <a:p>
            <a:r>
              <a:rPr lang="pl-PL" dirty="0"/>
              <a:t>Jak możemy się chronić przed </a:t>
            </a:r>
            <a:r>
              <a:rPr lang="pl-PL" b="1" dirty="0">
                <a:solidFill>
                  <a:srgbClr val="C00000"/>
                </a:solidFill>
              </a:rPr>
              <a:t>WŚCIEKLIZNĄ</a:t>
            </a:r>
            <a:r>
              <a:rPr lang="pl-PL" dirty="0"/>
              <a:t>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1" y="1138424"/>
            <a:ext cx="8551479" cy="5039265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Coroczne szczepienia psów i kotów są najskuteczniejszym sposobem zabezpieczenia przed wścieklizną</a:t>
            </a:r>
          </a:p>
          <a:p>
            <a:pPr marL="0" indent="0" algn="just">
              <a:buNone/>
            </a:pPr>
            <a:endParaRPr lang="pl-PL" sz="2200" dirty="0">
              <a:latin typeface="Bookman Old Style" panose="02050604050505020204" pitchFamily="18" charset="0"/>
            </a:endParaRP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Nie należy podchodzić, dotykać i dokarmiać dzikich zwierząt</a:t>
            </a:r>
          </a:p>
          <a:p>
            <a:pPr algn="just"/>
            <a:endParaRPr lang="pl-PL" sz="2200" dirty="0">
              <a:latin typeface="Bookman Old Style" panose="02050604050505020204" pitchFamily="18" charset="0"/>
            </a:endParaRP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Nie należy dotykać i podnosić padłych zwierząt</a:t>
            </a:r>
          </a:p>
          <a:p>
            <a:pPr marL="0" indent="0" algn="just">
              <a:buNone/>
            </a:pPr>
            <a:endParaRPr lang="pl-PL" sz="2200" dirty="0">
              <a:latin typeface="Bookman Old Style" panose="02050604050505020204" pitchFamily="18" charset="0"/>
            </a:endParaRP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Nie pozostawiać bez opieki i kontroli zwierząt domowych</a:t>
            </a:r>
          </a:p>
          <a:p>
            <a:pPr marL="0" indent="0" algn="just">
              <a:buNone/>
            </a:pPr>
            <a:endParaRPr lang="pl-PL" sz="2200" dirty="0">
              <a:latin typeface="Bookman Old Style" panose="02050604050505020204" pitchFamily="18" charset="0"/>
            </a:endParaRPr>
          </a:p>
          <a:p>
            <a:pPr algn="just"/>
            <a:r>
              <a:rPr lang="pl-PL" sz="2200" dirty="0">
                <a:latin typeface="Bookman Old Style" panose="02050604050505020204" pitchFamily="18" charset="0"/>
              </a:rPr>
              <a:t>Wszystkie przypadki pogryzienia przez zwierzęta lub inne podejrzenia wścieklizny zgłaszać do Powiatowych Lekarzy Weterynarii lub zakładów leczniczych dla zwierząt</a:t>
            </a:r>
          </a:p>
        </p:txBody>
      </p:sp>
    </p:spTree>
    <p:extLst>
      <p:ext uri="{BB962C8B-B14F-4D97-AF65-F5344CB8AC3E}">
        <p14:creationId xmlns:p14="http://schemas.microsoft.com/office/powerpoint/2010/main" val="115281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34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WŚCIEKLIZNA</a:t>
            </a:r>
            <a:r>
              <a:rPr lang="pl-PL" dirty="0"/>
              <a:t> u lisów w woj. świętokrzyskim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43665" y="1923598"/>
            <a:ext cx="2700337" cy="2574337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7030A0"/>
                </a:solidFill>
              </a:rPr>
              <a:t>Listopad</a:t>
            </a:r>
            <a:r>
              <a:rPr lang="en-US" sz="1800" b="1" dirty="0">
                <a:solidFill>
                  <a:srgbClr val="7030A0"/>
                </a:solidFill>
              </a:rPr>
              <a:t> 2021r. – </a:t>
            </a:r>
            <a:r>
              <a:rPr lang="en-US" sz="1800" b="1" dirty="0" err="1">
                <a:solidFill>
                  <a:srgbClr val="7030A0"/>
                </a:solidFill>
              </a:rPr>
              <a:t>powiat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sandomierski</a:t>
            </a:r>
            <a:endParaRPr lang="pl-PL" sz="1800" b="1" dirty="0">
              <a:solidFill>
                <a:srgbClr val="7030A0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  <a:p>
            <a:r>
              <a:rPr lang="en-US" sz="1800" b="1" dirty="0" err="1">
                <a:solidFill>
                  <a:srgbClr val="7030A0"/>
                </a:solidFill>
              </a:rPr>
              <a:t>Grudzień</a:t>
            </a:r>
            <a:r>
              <a:rPr lang="en-US" sz="1800" b="1" dirty="0">
                <a:solidFill>
                  <a:srgbClr val="7030A0"/>
                </a:solidFill>
              </a:rPr>
              <a:t> 2021r. – </a:t>
            </a:r>
            <a:r>
              <a:rPr lang="en-US" sz="1800" b="1" dirty="0" err="1">
                <a:solidFill>
                  <a:srgbClr val="7030A0"/>
                </a:solidFill>
              </a:rPr>
              <a:t>powiat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skarżyski</a:t>
            </a:r>
            <a:endParaRPr lang="pl-PL" sz="1800" b="1" dirty="0">
              <a:solidFill>
                <a:srgbClr val="7030A0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  <a:p>
            <a:r>
              <a:rPr lang="en-US" sz="1800" b="1" dirty="0" err="1">
                <a:solidFill>
                  <a:srgbClr val="7030A0"/>
                </a:solidFill>
              </a:rPr>
              <a:t>Luty</a:t>
            </a:r>
            <a:r>
              <a:rPr lang="en-US" sz="1800" b="1" dirty="0">
                <a:solidFill>
                  <a:srgbClr val="7030A0"/>
                </a:solidFill>
              </a:rPr>
              <a:t> 2022r. – </a:t>
            </a:r>
            <a:r>
              <a:rPr lang="en-US" sz="1800" b="1" dirty="0" err="1">
                <a:solidFill>
                  <a:srgbClr val="7030A0"/>
                </a:solidFill>
              </a:rPr>
              <a:t>powiat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starachowicki</a:t>
            </a:r>
            <a:endParaRPr lang="en-US" sz="1800" b="1" dirty="0">
              <a:solidFill>
                <a:srgbClr val="7030A0"/>
              </a:solidFill>
            </a:endParaRPr>
          </a:p>
        </p:txBody>
      </p:sp>
      <p:pic>
        <p:nvPicPr>
          <p:cNvPr id="9" name="Obraz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03339"/>
            <a:ext cx="6443663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786" y="274638"/>
            <a:ext cx="2748690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PAMIĘTAJ !!!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0" y="1596540"/>
            <a:ext cx="8390540" cy="3206804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Bookman Old Style" panose="02050604050505020204" pitchFamily="18" charset="0"/>
              </a:rPr>
              <a:t>Zapewnij swojemu psu i kotu spokojne życie, zaszczep go przeciwko wściekliźnie</a:t>
            </a:r>
          </a:p>
          <a:p>
            <a:endParaRPr lang="pl-PL" sz="2400" b="1" dirty="0">
              <a:latin typeface="Bookman Old Style" panose="02050604050505020204" pitchFamily="18" charset="0"/>
            </a:endParaRPr>
          </a:p>
          <a:p>
            <a:r>
              <a:rPr lang="pl-PL" sz="2400" b="1" dirty="0">
                <a:latin typeface="Bookman Old Style" panose="02050604050505020204" pitchFamily="18" charset="0"/>
              </a:rPr>
              <a:t>Regularne, coroczne szczepienie psów przeciwko wściekliźnie jest w Polsce obowiązkowe</a:t>
            </a:r>
          </a:p>
          <a:p>
            <a:endParaRPr lang="pl-PL" sz="2400" b="1" dirty="0">
              <a:latin typeface="Bookman Old Style" panose="02050604050505020204" pitchFamily="18" charset="0"/>
            </a:endParaRPr>
          </a:p>
          <a:p>
            <a:r>
              <a:rPr lang="pl-PL" sz="2400" b="1" dirty="0">
                <a:latin typeface="Bookman Old Style" panose="02050604050505020204" pitchFamily="18" charset="0"/>
              </a:rPr>
              <a:t>Unikaj kontaktu z dzikimi zwierzętami</a:t>
            </a:r>
          </a:p>
        </p:txBody>
      </p:sp>
    </p:spTree>
    <p:extLst>
      <p:ext uri="{BB962C8B-B14F-4D97-AF65-F5344CB8AC3E}">
        <p14:creationId xmlns:p14="http://schemas.microsoft.com/office/powerpoint/2010/main" val="257562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531" y="300835"/>
            <a:ext cx="4428444" cy="83759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Więcej informacji na: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0" y="2380519"/>
            <a:ext cx="6489964" cy="366492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Bookman Old Style" panose="02050604050505020204" pitchFamily="18" charset="0"/>
              </a:rPr>
              <a:t>Świętokrzyski Urząd Wojewódzki</a:t>
            </a:r>
          </a:p>
          <a:p>
            <a:r>
              <a:rPr lang="pl-PL" sz="2000" dirty="0">
                <a:latin typeface="Bookman Old Style" panose="02050604050505020204" pitchFamily="18" charset="0"/>
                <a:hlinkClick r:id="rId2"/>
              </a:rPr>
              <a:t>https://www.kielce.uw.gov.pl/</a:t>
            </a:r>
            <a:endParaRPr lang="pl-PL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000" dirty="0">
              <a:latin typeface="Bookman Old Style" panose="02050604050505020204" pitchFamily="18" charset="0"/>
            </a:endParaRPr>
          </a:p>
          <a:p>
            <a:r>
              <a:rPr lang="pl-PL" sz="2000" dirty="0">
                <a:latin typeface="Bookman Old Style" panose="02050604050505020204" pitchFamily="18" charset="0"/>
              </a:rPr>
              <a:t>Główny Inspektorat Weterynarii</a:t>
            </a:r>
          </a:p>
          <a:p>
            <a:r>
              <a:rPr lang="pl-PL" sz="2000" dirty="0">
                <a:latin typeface="Bookman Old Style" panose="02050604050505020204" pitchFamily="18" charset="0"/>
                <a:hlinkClick r:id="rId3"/>
              </a:rPr>
              <a:t>https://www.wetgiw.gov.pl/nadzor-weterynaryjny/wscieklizna</a:t>
            </a:r>
            <a:endParaRPr lang="pl-PL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000" dirty="0">
              <a:latin typeface="Bookman Old Style" panose="02050604050505020204" pitchFamily="18" charset="0"/>
            </a:endParaRPr>
          </a:p>
          <a:p>
            <a:r>
              <a:rPr lang="pl-PL" sz="2000" dirty="0">
                <a:latin typeface="Bookman Old Style" panose="02050604050505020204" pitchFamily="18" charset="0"/>
              </a:rPr>
              <a:t>Wojewódzki Inspektorat Weterynarii w Kielcach</a:t>
            </a:r>
          </a:p>
          <a:p>
            <a:r>
              <a:rPr lang="pl-PL" sz="2000" dirty="0">
                <a:latin typeface="Bookman Old Style" panose="02050604050505020204" pitchFamily="18" charset="0"/>
                <a:hlinkClick r:id="rId4"/>
              </a:rPr>
              <a:t>https://wiw.kielce.pl/zagrozenie-wystapienia-wscieklizny-w-wojewodztwie-swietokrzyskim/</a:t>
            </a:r>
            <a:endParaRPr lang="pl-PL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2A9304-C6F7-4FF9-838D-E97C9C177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1" y="0"/>
            <a:ext cx="3350360" cy="4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0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5172</TotalTime>
  <Words>480</Words>
  <Application>Microsoft Office PowerPoint</Application>
  <PresentationFormat>Pokaz na ekranie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Calibri</vt:lpstr>
      <vt:lpstr>Office Theme</vt:lpstr>
      <vt:lpstr>WŚCIEKLIZNA JEST ZAGROŻENIEM DLA LUDZI I ZWIERZĄT</vt:lpstr>
      <vt:lpstr>Co to jest WŚCIEKLIZNA?</vt:lpstr>
      <vt:lpstr>Jak można się zarazić WŚCIEKLIZNĄ?</vt:lpstr>
      <vt:lpstr>Jakie objawy WŚCIEKLIZNY występują u zwierząt,   a jakie u ludzi ?</vt:lpstr>
      <vt:lpstr>Co zrobić gdy ugryzie mnie dzikie zwierzę,  pies lub kot ?</vt:lpstr>
      <vt:lpstr>Jak możemy się chronić przed WŚCIEKLIZNĄ ?</vt:lpstr>
      <vt:lpstr>WŚCIEKLIZNA u lisów w woj. świętokrzyskim</vt:lpstr>
      <vt:lpstr>PAMIĘTAJ !!!</vt:lpstr>
      <vt:lpstr>Więcej informacji na: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Jaromir Kobos</cp:lastModifiedBy>
  <cp:revision>27</cp:revision>
  <dcterms:created xsi:type="dcterms:W3CDTF">2013-08-21T19:17:07Z</dcterms:created>
  <dcterms:modified xsi:type="dcterms:W3CDTF">2022-03-15T12:55:23Z</dcterms:modified>
</cp:coreProperties>
</file>