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Oval 5"/>
          <p:cNvSpPr/>
          <p:nvPr/>
        </p:nvSpPr>
        <p:spPr>
          <a:xfrm>
            <a:off x="0" y="0"/>
            <a:ext cx="9144000" cy="4572000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7"/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/>
          <a:lstStyle>
            <a:lvl1pPr algn="r">
              <a:defRPr sz="5000" spc="20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71D6E2DC-3750-4171-8689-54D204C3AAFE}" type="datetimeFigureOut">
              <a:rPr lang="en-US"/>
              <a:pPr>
                <a:defRPr/>
              </a:pPr>
              <a:t>12/11/2014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69426B27-1AB1-444E-A149-0C477FBF9E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751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C006316A-4131-4E6B-AE55-AEBD4CF44D37}" type="datetimeFigureOut">
              <a:rPr lang="en-US"/>
              <a:pPr>
                <a:defRPr/>
              </a:pPr>
              <a:t>12/11/2014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F05A9E7B-DFEA-4705-A62F-DA7FD01813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780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 rot="5400000" flipV="1">
            <a:off x="7543800" y="173038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313D0C41-8F08-43CB-8C7B-D9BFF21908F6}" type="datetimeFigureOut">
              <a:rPr lang="en-US"/>
              <a:pPr>
                <a:defRPr/>
              </a:pPr>
              <a:t>12/11/2014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DE2DCAC4-2929-471E-BC3C-62252D2C25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97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7AE2F-FEE0-462F-9D0C-8228B454F9D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6417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5F0BAB12-FE9B-40A7-9E99-1312B15599D4}" type="datetimeFigureOut">
              <a:rPr lang="en-US"/>
              <a:pPr>
                <a:defRPr/>
              </a:pPr>
              <a:t>12/11/2014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8CE2C91B-49BD-4747-B1EA-FE7A963BBA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233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Oval 5"/>
          <p:cNvSpPr/>
          <p:nvPr/>
        </p:nvSpPr>
        <p:spPr>
          <a:xfrm>
            <a:off x="0" y="0"/>
            <a:ext cx="9144000" cy="4572000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7"/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/>
          <a:lstStyle>
            <a:lvl1pPr algn="r">
              <a:defRPr sz="5000" b="0" spc="20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569DE553-9A5F-452B-97D2-2A0FB9214FF9}" type="datetimeFigureOut">
              <a:rPr lang="en-US"/>
              <a:pPr>
                <a:defRPr/>
              </a:pPr>
              <a:t>12/11/2014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F2A9B6F3-FB6F-4939-827B-CB2466908D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205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5" y="2286000"/>
            <a:ext cx="3566160" cy="40233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02ACA80B-F830-4B4D-8B68-836A5D04216F}" type="datetimeFigureOut">
              <a:rPr lang="en-US"/>
              <a:pPr>
                <a:defRPr/>
              </a:pPr>
              <a:t>12/11/2014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ED9D7B88-D41D-419C-9A26-75977E8E4C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382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316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3166" y="2967788"/>
            <a:ext cx="3566160" cy="33415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C055281F-319E-4840-9897-C6B201C76442}" type="datetimeFigureOut">
              <a:rPr lang="en-US"/>
              <a:pPr>
                <a:defRPr/>
              </a:pPr>
              <a:t>12/11/2014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C5ABE0E-8C51-4DA2-AFA2-BD0949DD32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700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3B5EEBC9-6273-446A-A359-7EB60C2C87E6}" type="datetimeFigureOut">
              <a:rPr lang="en-US"/>
              <a:pPr>
                <a:defRPr/>
              </a:pPr>
              <a:t>12/11/2014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E681FDDD-AB4E-4F46-B5EC-81F7B2792E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089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480989D-EBD5-4FF7-8E1D-AEC3385FFD93}" type="datetimeFigureOut">
              <a:rPr lang="en-US"/>
              <a:pPr>
                <a:defRPr/>
              </a:pPr>
              <a:t>12/11/2014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A00B0C82-06D6-48ED-B581-016F2C1A58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798" y="77220"/>
            <a:ext cx="720283" cy="542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8976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8BFBA789-5924-4B71-81BE-4655839B2EDC}" type="datetimeFigureOut">
              <a:rPr lang="en-US"/>
              <a:pPr>
                <a:defRPr/>
              </a:pPr>
              <a:t>12/11/2014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E84F2D3C-9B2D-4EE3-8EE0-6381F20963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240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/>
          <a:lstStyle>
            <a:lvl1pPr algn="r">
              <a:defRPr sz="5000" spc="20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5FD8BEA3-D8C6-4205-AD79-FF0F84A5D617}" type="datetimeFigureOut">
              <a:rPr lang="en-US"/>
              <a:pPr>
                <a:defRPr/>
              </a:pPr>
              <a:t>12/11/2014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FFD70A7-6938-4171-99AD-5E2EC55587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558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350" y="585788"/>
            <a:ext cx="7289800" cy="149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8350" y="2286000"/>
            <a:ext cx="7289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350" y="6470650"/>
            <a:ext cx="1616075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00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</a:defRPr>
            </a:lvl1pPr>
          </a:lstStyle>
          <a:p>
            <a:pPr>
              <a:defRPr/>
            </a:pPr>
            <a:fld id="{90A6C306-6BB3-4FCE-A5F4-693CE32A0E60}" type="datetimeFigureOut">
              <a:rPr lang="en-US"/>
              <a:pPr>
                <a:defRPr/>
              </a:pPr>
              <a:t>12/11/2014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650"/>
            <a:ext cx="442595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000" cap="all" baseline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650"/>
            <a:ext cx="73025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00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</a:defRPr>
            </a:lvl1pPr>
          </a:lstStyle>
          <a:p>
            <a:pPr>
              <a:defRPr/>
            </a:pPr>
            <a:fld id="{D3F237C5-67D9-4981-BF17-8F7C53CECB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7088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16632"/>
            <a:ext cx="861839" cy="649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063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000" kern="1200" cap="all" spc="100">
          <a:solidFill>
            <a:srgbClr val="0D0D0D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 pitchFamily="34" charset="-1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 pitchFamily="34" charset="-1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 pitchFamily="34" charset="-1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 pitchFamily="34" charset="-18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 pitchFamily="34" charset="-18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 pitchFamily="34" charset="-18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 pitchFamily="34" charset="-18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 pitchFamily="34" charset="-18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itchFamily="34" charset="-18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13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447675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3725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6288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zwolnienia</a:t>
            </a:r>
            <a:endParaRPr lang="en-GB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buClr>
                <a:srgbClr val="31B6FD"/>
              </a:buClr>
            </a:pPr>
            <a:r>
              <a:rPr lang="pl-PL" sz="3600" dirty="0">
                <a:solidFill>
                  <a:prstClr val="black">
                    <a:lumMod val="95000"/>
                    <a:lumOff val="5000"/>
                  </a:prstClr>
                </a:solidFill>
              </a:rPr>
              <a:t>Sprawdzian 2015</a:t>
            </a:r>
            <a:endParaRPr lang="en-GB" sz="3600" dirty="0">
              <a:solidFill>
                <a:prstClr val="black">
                  <a:lumMod val="95000"/>
                  <a:lumOff val="5000"/>
                </a:prstClr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826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0"/>
            <a:ext cx="7289800" cy="898996"/>
          </a:xfrm>
        </p:spPr>
        <p:txBody>
          <a:bodyPr/>
          <a:lstStyle/>
          <a:p>
            <a:r>
              <a:rPr lang="pl-PL" dirty="0" smtClean="0"/>
              <a:t>Subskrypcja komunikatów</a:t>
            </a:r>
            <a:endParaRPr lang="en-GB" dirty="0"/>
          </a:p>
        </p:txBody>
      </p:sp>
      <p:sp>
        <p:nvSpPr>
          <p:cNvPr id="6" name="pole tekstowe 5"/>
          <p:cNvSpPr txBox="1"/>
          <p:nvPr/>
        </p:nvSpPr>
        <p:spPr>
          <a:xfrm>
            <a:off x="323528" y="551723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dirty="0">
                <a:solidFill>
                  <a:prstClr val="black"/>
                </a:solidFill>
                <a:latin typeface="Arial" charset="0"/>
              </a:rPr>
              <a:t>Kliknij</a:t>
            </a:r>
            <a:endParaRPr lang="pl-PL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82353"/>
            <a:ext cx="609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148655" y="801663"/>
            <a:ext cx="172819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dirty="0">
                <a:solidFill>
                  <a:prstClr val="black"/>
                </a:solidFill>
                <a:latin typeface="Arial" charset="0"/>
              </a:rPr>
              <a:t>W przeglądarce </a:t>
            </a:r>
            <a:r>
              <a:rPr lang="pl-PL" dirty="0" err="1">
                <a:solidFill>
                  <a:prstClr val="black"/>
                </a:solidFill>
                <a:latin typeface="Arial" charset="0"/>
              </a:rPr>
              <a:t>Firefox</a:t>
            </a:r>
            <a:endParaRPr lang="pl-PL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43" y="1734568"/>
            <a:ext cx="8964488" cy="439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trzałka w prawo 4"/>
          <p:cNvSpPr/>
          <p:nvPr/>
        </p:nvSpPr>
        <p:spPr>
          <a:xfrm rot="10800000">
            <a:off x="4208984" y="2456335"/>
            <a:ext cx="115212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283968" y="198884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dirty="0">
                <a:solidFill>
                  <a:prstClr val="black"/>
                </a:solidFill>
                <a:latin typeface="Arial" charset="0"/>
              </a:rPr>
              <a:t>kliknij „Subskrybuj”</a:t>
            </a:r>
            <a:endParaRPr lang="pl-PL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1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0"/>
            <a:ext cx="7289800" cy="898996"/>
          </a:xfrm>
        </p:spPr>
        <p:txBody>
          <a:bodyPr/>
          <a:lstStyle/>
          <a:p>
            <a:r>
              <a:rPr lang="pl-PL" dirty="0" smtClean="0"/>
              <a:t>Subskrypcja komunikatów</a:t>
            </a:r>
            <a:endParaRPr lang="en-GB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90806"/>
            <a:ext cx="609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-3845" y="710116"/>
            <a:ext cx="172819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dirty="0">
                <a:solidFill>
                  <a:prstClr val="black"/>
                </a:solidFill>
                <a:latin typeface="Arial" charset="0"/>
              </a:rPr>
              <a:t>W przeglądarce </a:t>
            </a:r>
            <a:r>
              <a:rPr lang="pl-PL" dirty="0" err="1">
                <a:solidFill>
                  <a:prstClr val="black"/>
                </a:solidFill>
                <a:latin typeface="Arial" charset="0"/>
              </a:rPr>
              <a:t>Firefox</a:t>
            </a:r>
            <a:endParaRPr lang="pl-PL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44018"/>
            <a:ext cx="8239125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>
            <a:spLocks noChangeAspect="1"/>
          </p:cNvSpPr>
          <p:nvPr/>
        </p:nvSpPr>
        <p:spPr>
          <a:xfrm>
            <a:off x="107504" y="2974479"/>
            <a:ext cx="4900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b="1" dirty="0">
                <a:solidFill>
                  <a:prstClr val="black"/>
                </a:solidFill>
                <a:latin typeface="Arial" charset="0"/>
              </a:rPr>
              <a:t>Komunikaty dostępne są poprzez zakładkę</a:t>
            </a:r>
            <a:endParaRPr lang="pl-PL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Strzałka w prawo 4"/>
          <p:cNvSpPr/>
          <p:nvPr/>
        </p:nvSpPr>
        <p:spPr>
          <a:xfrm>
            <a:off x="3787403" y="3322690"/>
            <a:ext cx="115212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850879" y="76470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b="1" dirty="0">
                <a:solidFill>
                  <a:prstClr val="black"/>
                </a:solidFill>
                <a:latin typeface="Arial" charset="0"/>
              </a:rPr>
              <a:t>Zakładka</a:t>
            </a:r>
            <a:endParaRPr lang="pl-PL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Strzałka w dół 7"/>
          <p:cNvSpPr/>
          <p:nvPr/>
        </p:nvSpPr>
        <p:spPr>
          <a:xfrm>
            <a:off x="5364088" y="1134036"/>
            <a:ext cx="576064" cy="9988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6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0"/>
            <a:ext cx="7289800" cy="898996"/>
          </a:xfrm>
        </p:spPr>
        <p:txBody>
          <a:bodyPr/>
          <a:lstStyle/>
          <a:p>
            <a:r>
              <a:rPr lang="pl-PL" dirty="0" smtClean="0"/>
              <a:t>Subskrypcja komunikatów</a:t>
            </a:r>
            <a:endParaRPr lang="en-GB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901378"/>
            <a:ext cx="609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6660232" y="620688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dirty="0">
                <a:solidFill>
                  <a:prstClr val="black"/>
                </a:solidFill>
                <a:latin typeface="Arial" charset="0"/>
              </a:rPr>
              <a:t>W przeglądarce </a:t>
            </a:r>
            <a:r>
              <a:rPr lang="pl-PL" dirty="0" err="1">
                <a:solidFill>
                  <a:prstClr val="black"/>
                </a:solidFill>
                <a:latin typeface="Arial" charset="0"/>
              </a:rPr>
              <a:t>Firefox</a:t>
            </a:r>
            <a:endParaRPr lang="pl-PL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Strzałka w prawo 4"/>
          <p:cNvSpPr/>
          <p:nvPr/>
        </p:nvSpPr>
        <p:spPr>
          <a:xfrm rot="10800000">
            <a:off x="2521973" y="1403787"/>
            <a:ext cx="115212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627784" y="1673314"/>
            <a:ext cx="5002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dirty="0">
                <a:solidFill>
                  <a:prstClr val="black"/>
                </a:solidFill>
                <a:latin typeface="Arial" charset="0"/>
              </a:rPr>
              <a:t>Można również otworzyć kanał z komunikatami w MS </a:t>
            </a:r>
            <a:r>
              <a:rPr lang="pl-PL" dirty="0" err="1">
                <a:solidFill>
                  <a:prstClr val="black"/>
                </a:solidFill>
                <a:latin typeface="Arial" charset="0"/>
              </a:rPr>
              <a:t>Outlook’u</a:t>
            </a:r>
            <a:endParaRPr lang="pl-PL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08" y="764704"/>
            <a:ext cx="20669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594" y="2571750"/>
            <a:ext cx="48672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91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0"/>
            <a:ext cx="7289800" cy="898996"/>
          </a:xfrm>
        </p:spPr>
        <p:txBody>
          <a:bodyPr/>
          <a:lstStyle/>
          <a:p>
            <a:r>
              <a:rPr lang="pl-PL" dirty="0" smtClean="0"/>
              <a:t>Subskrypcja komunikatów</a:t>
            </a:r>
            <a:endParaRPr lang="en-GB" dirty="0"/>
          </a:p>
        </p:txBody>
      </p:sp>
      <p:sp>
        <p:nvSpPr>
          <p:cNvPr id="7" name="pole tekstowe 6"/>
          <p:cNvSpPr txBox="1"/>
          <p:nvPr/>
        </p:nvSpPr>
        <p:spPr>
          <a:xfrm>
            <a:off x="7092280" y="792138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dirty="0">
                <a:solidFill>
                  <a:prstClr val="black"/>
                </a:solidFill>
                <a:latin typeface="Arial" charset="0"/>
              </a:rPr>
              <a:t>W przeglądarce IE</a:t>
            </a:r>
            <a:endParaRPr lang="pl-PL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Strzałka w prawo 4"/>
          <p:cNvSpPr/>
          <p:nvPr/>
        </p:nvSpPr>
        <p:spPr>
          <a:xfrm>
            <a:off x="105649" y="5194448"/>
            <a:ext cx="1325699" cy="3059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21351" y="4909810"/>
            <a:ext cx="1092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dirty="0">
                <a:solidFill>
                  <a:prstClr val="black"/>
                </a:solidFill>
                <a:latin typeface="Arial" charset="0"/>
              </a:rPr>
              <a:t>kliknij</a:t>
            </a:r>
            <a:endParaRPr lang="pl-PL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161" y="1082353"/>
            <a:ext cx="3619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322" y="766144"/>
            <a:ext cx="4876403" cy="558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164732"/>
            <a:ext cx="4345295" cy="1045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y ze strzałką 5"/>
          <p:cNvCxnSpPr/>
          <p:nvPr/>
        </p:nvCxnSpPr>
        <p:spPr>
          <a:xfrm>
            <a:off x="2627784" y="5347431"/>
            <a:ext cx="432048" cy="241809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rostokąt 3"/>
          <p:cNvSpPr/>
          <p:nvPr/>
        </p:nvSpPr>
        <p:spPr>
          <a:xfrm>
            <a:off x="251520" y="692696"/>
            <a:ext cx="61628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60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0"/>
            <a:ext cx="7289800" cy="898996"/>
          </a:xfrm>
        </p:spPr>
        <p:txBody>
          <a:bodyPr/>
          <a:lstStyle/>
          <a:p>
            <a:r>
              <a:rPr lang="pl-PL" dirty="0" smtClean="0"/>
              <a:t>Subskrypcja komunikatów</a:t>
            </a:r>
            <a:endParaRPr lang="en-GB" dirty="0"/>
          </a:p>
        </p:txBody>
      </p:sp>
      <p:sp>
        <p:nvSpPr>
          <p:cNvPr id="7" name="pole tekstowe 6"/>
          <p:cNvSpPr txBox="1"/>
          <p:nvPr/>
        </p:nvSpPr>
        <p:spPr>
          <a:xfrm>
            <a:off x="7125766" y="332036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dirty="0">
                <a:solidFill>
                  <a:prstClr val="black"/>
                </a:solidFill>
                <a:latin typeface="Arial" charset="0"/>
              </a:rPr>
              <a:t>W przeglądarce IE</a:t>
            </a:r>
            <a:endParaRPr lang="pl-PL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161" y="622251"/>
            <a:ext cx="3619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trzałka w dół 3"/>
          <p:cNvSpPr/>
          <p:nvPr/>
        </p:nvSpPr>
        <p:spPr>
          <a:xfrm rot="19766522">
            <a:off x="281306" y="772876"/>
            <a:ext cx="576064" cy="55780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l-PL">
              <a:solidFill>
                <a:prstClr val="white"/>
              </a:solidFill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396395"/>
            <a:ext cx="7283448" cy="5342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683569" y="759187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dirty="0">
                <a:solidFill>
                  <a:prstClr val="black"/>
                </a:solidFill>
                <a:latin typeface="Arial" charset="0"/>
              </a:rPr>
              <a:t>Gdy masz zainstalowany MS Outlook po kliknięciu otworzy się zakładka z komunikatami w tym programie</a:t>
            </a:r>
            <a:endParaRPr lang="pl-PL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33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289800" cy="1008112"/>
          </a:xfrm>
        </p:spPr>
        <p:txBody>
          <a:bodyPr/>
          <a:lstStyle/>
          <a:p>
            <a:r>
              <a:rPr lang="pl-PL" dirty="0" smtClean="0"/>
              <a:t>weryfikacja danych szkoły</a:t>
            </a:r>
            <a:endParaRPr lang="pl-PL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8723"/>
            <a:ext cx="6124352" cy="579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>
            <a:spLocks noChangeAspect="1"/>
          </p:cNvSpPr>
          <p:nvPr/>
        </p:nvSpPr>
        <p:spPr>
          <a:xfrm>
            <a:off x="4275696" y="2996952"/>
            <a:ext cx="4786696" cy="3139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b="1" dirty="0">
                <a:solidFill>
                  <a:srgbClr val="FF0000"/>
                </a:solidFill>
                <a:latin typeface="Arial" charset="0"/>
              </a:rPr>
              <a:t>Prosimy o weryfikację i aktualizację danych szkoły.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b="1" dirty="0">
              <a:solidFill>
                <a:srgbClr val="FF00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b="1" dirty="0">
                <a:solidFill>
                  <a:srgbClr val="FF0000"/>
                </a:solidFill>
                <a:latin typeface="Arial" charset="0"/>
              </a:rPr>
              <a:t>Nazwa szkoły wchodząca w skład zespołu powinna brzmieć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b="1" dirty="0">
                <a:solidFill>
                  <a:prstClr val="black"/>
                </a:solidFill>
                <a:latin typeface="Arial" charset="0"/>
              </a:rPr>
              <a:t>Szkoła Podstawowa w Zespole ....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88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289800" cy="1008112"/>
          </a:xfrm>
        </p:spPr>
        <p:txBody>
          <a:bodyPr/>
          <a:lstStyle/>
          <a:p>
            <a:r>
              <a:rPr lang="pl-PL" dirty="0" smtClean="0"/>
              <a:t>ważne kontakty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052736"/>
            <a:ext cx="8856984" cy="4752528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 smtClean="0"/>
              <a:t>Wydział Sprawdzianów, Egzaminów Gimnazjalnych i Matur  </a:t>
            </a:r>
            <a:endParaRPr lang="pl-PL" altLang="pl-PL" sz="2000" b="1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2400" b="1" dirty="0" smtClean="0"/>
              <a:t>Kierownik</a:t>
            </a:r>
            <a:r>
              <a:rPr lang="pl-PL" altLang="pl-PL" sz="2400" dirty="0" smtClean="0"/>
              <a:t>  Andrzej Chruściany 42 </a:t>
            </a:r>
            <a:r>
              <a:rPr lang="pl-PL" altLang="pl-PL" sz="2400" dirty="0"/>
              <a:t>664-81-96; </a:t>
            </a:r>
            <a:r>
              <a:rPr lang="pl-PL" altLang="pl-PL" sz="2400" dirty="0" smtClean="0"/>
              <a:t>691 300 603</a:t>
            </a:r>
            <a:endParaRPr lang="pl-PL" altLang="pl-PL" sz="24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2400" b="1" dirty="0" smtClean="0"/>
              <a:t>Z-ca </a:t>
            </a:r>
            <a:r>
              <a:rPr lang="pl-PL" altLang="pl-PL" sz="2400" b="1" dirty="0"/>
              <a:t>kierownika  </a:t>
            </a:r>
            <a:r>
              <a:rPr lang="pl-PL" altLang="pl-PL" sz="2400" dirty="0" smtClean="0"/>
              <a:t>Joanna </a:t>
            </a:r>
            <a:r>
              <a:rPr lang="pl-PL" altLang="pl-PL" sz="2400" dirty="0"/>
              <a:t>Kowalska </a:t>
            </a:r>
            <a:r>
              <a:rPr lang="pl-PL" altLang="pl-PL" sz="2400" dirty="0" smtClean="0"/>
              <a:t>	  </a:t>
            </a:r>
            <a:r>
              <a:rPr lang="pl-PL" altLang="pl-PL" sz="2400" dirty="0"/>
              <a:t>42 664-81-81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l-PL" altLang="pl-PL" sz="2400" b="1" dirty="0" smtClean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2400" b="1" dirty="0" smtClean="0"/>
              <a:t>Sprawdzian</a:t>
            </a:r>
            <a:r>
              <a:rPr lang="pl-PL" altLang="pl-PL" sz="2400" dirty="0" smtClean="0"/>
              <a:t> 	Marek </a:t>
            </a:r>
            <a:r>
              <a:rPr lang="pl-PL" altLang="pl-PL" sz="2400" dirty="0" err="1"/>
              <a:t>Zapieraczyński</a:t>
            </a:r>
            <a:r>
              <a:rPr lang="pl-PL" altLang="pl-PL" sz="2400" dirty="0"/>
              <a:t> </a:t>
            </a:r>
            <a:r>
              <a:rPr lang="pl-PL" altLang="pl-PL" sz="2400" dirty="0" smtClean="0"/>
              <a:t> </a:t>
            </a:r>
            <a:r>
              <a:rPr lang="pl-PL" altLang="pl-PL" sz="2400" dirty="0"/>
              <a:t>42 664-81-89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2400" dirty="0"/>
              <a:t>	         </a:t>
            </a:r>
            <a:r>
              <a:rPr lang="pl-PL" altLang="pl-PL" sz="2400" dirty="0" smtClean="0"/>
              <a:t>		Jacek </a:t>
            </a:r>
            <a:r>
              <a:rPr lang="pl-PL" altLang="pl-PL" sz="2400" dirty="0"/>
              <a:t>Kozieł </a:t>
            </a:r>
            <a:r>
              <a:rPr lang="pl-PL" altLang="pl-PL" sz="2400" dirty="0" smtClean="0"/>
              <a:t>   </a:t>
            </a:r>
            <a:r>
              <a:rPr lang="pl-PL" altLang="pl-PL" sz="2400" dirty="0"/>
              <a:t>42 664-81-86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2400" dirty="0" smtClean="0"/>
              <a:t>				</a:t>
            </a:r>
            <a:endParaRPr lang="pl-PL" altLang="pl-PL" sz="24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2400" b="1" dirty="0" smtClean="0"/>
              <a:t>Sekretariat </a:t>
            </a:r>
            <a:r>
              <a:rPr lang="pl-PL" altLang="pl-PL" sz="2400" b="1" dirty="0"/>
              <a:t>wydziału </a:t>
            </a:r>
            <a:r>
              <a:rPr lang="pl-PL" altLang="pl-PL" sz="2400" dirty="0"/>
              <a:t>Karolina Roszkowska </a:t>
            </a:r>
            <a:r>
              <a:rPr lang="pl-PL" altLang="pl-PL" sz="2400" dirty="0" smtClean="0"/>
              <a:t>  </a:t>
            </a:r>
            <a:r>
              <a:rPr lang="pl-PL" altLang="pl-PL" sz="2400" dirty="0"/>
              <a:t>42 664-80-68</a:t>
            </a:r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66008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021188" cy="1463040"/>
          </a:xfrm>
        </p:spPr>
        <p:txBody>
          <a:bodyPr/>
          <a:lstStyle/>
          <a:p>
            <a:r>
              <a:rPr lang="pl-PL" dirty="0" smtClean="0"/>
              <a:t>Dziękujemy</a:t>
            </a:r>
            <a:endParaRPr lang="pl-PL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872515"/>
            <a:ext cx="2193755" cy="1652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783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400" dirty="0"/>
              <a:t>zwalnianie uczniów ze sprawdzianu</a:t>
            </a:r>
            <a:endParaRPr lang="en-GB" sz="44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sz="2800" dirty="0">
                <a:solidFill>
                  <a:prstClr val="black"/>
                </a:solidFill>
              </a:rPr>
              <a:t>Opiniowanie i przekazywanie do OKE wniosków rodziców o zwolnienie (załącznik nr 3) § 38 ust. 2 </a:t>
            </a:r>
            <a:r>
              <a:rPr lang="pl-PL" sz="2800" dirty="0" err="1">
                <a:solidFill>
                  <a:prstClr val="black"/>
                </a:solidFill>
              </a:rPr>
              <a:t>rozp</a:t>
            </a:r>
            <a:r>
              <a:rPr lang="pl-PL" sz="2800" dirty="0">
                <a:solidFill>
                  <a:prstClr val="black"/>
                </a:solidFill>
              </a:rPr>
              <a:t>. MEN … - na bieżąco</a:t>
            </a:r>
          </a:p>
          <a:p>
            <a:pPr algn="just"/>
            <a:endParaRPr lang="pl-PL" sz="2800" dirty="0">
              <a:solidFill>
                <a:prstClr val="black"/>
              </a:solidFill>
            </a:endParaRPr>
          </a:p>
          <a:p>
            <a:pPr algn="just"/>
            <a:r>
              <a:rPr lang="pl-PL" sz="2800" dirty="0">
                <a:solidFill>
                  <a:prstClr val="black"/>
                </a:solidFill>
              </a:rPr>
              <a:t>Wnioskowanie o zwolnienie (załącznik nr 2) § 49 ust. 4 </a:t>
            </a:r>
            <a:r>
              <a:rPr lang="pl-PL" sz="2800" dirty="0" err="1">
                <a:solidFill>
                  <a:prstClr val="black"/>
                </a:solidFill>
              </a:rPr>
              <a:t>rozp</a:t>
            </a:r>
            <a:r>
              <a:rPr lang="pl-PL" sz="2800" dirty="0">
                <a:solidFill>
                  <a:prstClr val="black"/>
                </a:solidFill>
              </a:rPr>
              <a:t>. MEN … </a:t>
            </a:r>
            <a:r>
              <a:rPr lang="pl-PL" sz="2800" b="1" dirty="0">
                <a:solidFill>
                  <a:srgbClr val="FF0000"/>
                </a:solidFill>
              </a:rPr>
              <a:t>dopiero po nieobecności na sprawdzianie w terminie dodatkowym</a:t>
            </a:r>
            <a:r>
              <a:rPr lang="pl-PL" sz="2800" b="1" dirty="0">
                <a:solidFill>
                  <a:prstClr val="black"/>
                </a:solidFill>
              </a:rPr>
              <a:t> </a:t>
            </a:r>
            <a:r>
              <a:rPr lang="pl-PL" sz="2800" b="1" dirty="0" smtClean="0">
                <a:solidFill>
                  <a:prstClr val="black"/>
                </a:solidFill>
              </a:rPr>
              <a:t/>
            </a:r>
            <a:br>
              <a:rPr lang="pl-PL" sz="2800" b="1" dirty="0" smtClean="0">
                <a:solidFill>
                  <a:prstClr val="black"/>
                </a:solidFill>
              </a:rPr>
            </a:br>
            <a:r>
              <a:rPr lang="pl-PL" sz="2800" dirty="0" smtClean="0">
                <a:solidFill>
                  <a:prstClr val="black"/>
                </a:solidFill>
              </a:rPr>
              <a:t>z </a:t>
            </a:r>
            <a:r>
              <a:rPr lang="pl-PL" sz="2800" dirty="0">
                <a:solidFill>
                  <a:prstClr val="black"/>
                </a:solidFill>
              </a:rPr>
              <a:t>przyczyn zdrowotnych lub losowych. Przyczyny nieobecności powinny być udokumentowane.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0168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pl-PL" altLang="pl-PL" sz="3200" dirty="0" smtClean="0">
                <a:solidFill>
                  <a:schemeClr val="tx1"/>
                </a:solidFill>
                <a:effectLst/>
              </a:rPr>
              <a:t>Zwalnianie uczniów</a:t>
            </a:r>
            <a:br>
              <a:rPr lang="pl-PL" altLang="pl-PL" sz="3200" dirty="0" smtClean="0">
                <a:solidFill>
                  <a:schemeClr val="tx1"/>
                </a:solidFill>
                <a:effectLst/>
              </a:rPr>
            </a:br>
            <a:r>
              <a:rPr lang="pl-PL" altLang="pl-PL" sz="3200" dirty="0" smtClean="0">
                <a:solidFill>
                  <a:schemeClr val="tx1"/>
                </a:solidFill>
                <a:effectLst/>
              </a:rPr>
              <a:t>z przyczyn losowych i zdrowotnych</a:t>
            </a:r>
          </a:p>
        </p:txBody>
      </p:sp>
      <p:sp>
        <p:nvSpPr>
          <p:cNvPr id="16387" name="pole tekstowe 1"/>
          <p:cNvSpPr txBox="1">
            <a:spLocks noChangeArrowheads="1"/>
          </p:cNvSpPr>
          <p:nvPr/>
        </p:nvSpPr>
        <p:spPr bwMode="auto">
          <a:xfrm>
            <a:off x="271463" y="2420888"/>
            <a:ext cx="8424862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800" dirty="0">
                <a:solidFill>
                  <a:srgbClr val="000000"/>
                </a:solidFill>
              </a:rPr>
              <a:t>Na podstawie </a:t>
            </a:r>
            <a:r>
              <a:rPr lang="pl-PL" altLang="pl-PL" sz="1800" b="1" dirty="0">
                <a:solidFill>
                  <a:srgbClr val="000000"/>
                </a:solidFill>
              </a:rPr>
              <a:t>§ 49 ust. 4 </a:t>
            </a:r>
            <a:r>
              <a:rPr lang="pl-PL" altLang="pl-PL" sz="1800" i="1" dirty="0">
                <a:solidFill>
                  <a:srgbClr val="000000"/>
                </a:solidFill>
              </a:rPr>
              <a:t>Rozporządzenia  </a:t>
            </a:r>
            <a:r>
              <a:rPr lang="pl-PL" altLang="pl-PL" sz="1800" dirty="0">
                <a:solidFill>
                  <a:srgbClr val="000000"/>
                </a:solidFill>
              </a:rPr>
              <a:t>(</a:t>
            </a:r>
            <a:r>
              <a:rPr lang="pl-PL" altLang="pl-PL" sz="1800" dirty="0" err="1">
                <a:solidFill>
                  <a:srgbClr val="000000"/>
                </a:solidFill>
              </a:rPr>
              <a:t>Dz.U</a:t>
            </a:r>
            <a:r>
              <a:rPr lang="pl-PL" altLang="pl-PL" sz="1800" dirty="0">
                <a:solidFill>
                  <a:srgbClr val="000000"/>
                </a:solidFill>
              </a:rPr>
              <a:t>. nr 83, poz. 562, z </a:t>
            </a:r>
            <a:r>
              <a:rPr lang="pl-PL" altLang="pl-PL" sz="1800" dirty="0" err="1">
                <a:solidFill>
                  <a:srgbClr val="000000"/>
                </a:solidFill>
              </a:rPr>
              <a:t>późn</a:t>
            </a:r>
            <a:r>
              <a:rPr lang="pl-PL" altLang="pl-PL" sz="1800" dirty="0">
                <a:solidFill>
                  <a:srgbClr val="000000"/>
                </a:solidFill>
              </a:rPr>
              <a:t>. zm.)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l-PL" altLang="pl-PL" sz="1800" dirty="0">
              <a:solidFill>
                <a:srgbClr val="000000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2400" b="1" dirty="0">
                <a:solidFill>
                  <a:srgbClr val="000000"/>
                </a:solidFill>
              </a:rPr>
              <a:t>W szczególnych przypadkach losowych lub zdrowotnych</a:t>
            </a:r>
            <a:r>
              <a:rPr lang="pl-PL" altLang="pl-PL" sz="2400" dirty="0">
                <a:solidFill>
                  <a:srgbClr val="000000"/>
                </a:solidFill>
              </a:rPr>
              <a:t>, uniemożliwiających przystąpienie do </a:t>
            </a:r>
            <a:r>
              <a:rPr lang="pl-PL" altLang="pl-PL" sz="2400" dirty="0" smtClean="0">
                <a:solidFill>
                  <a:srgbClr val="000000"/>
                </a:solidFill>
              </a:rPr>
              <a:t>sprawdzianu lub danej części sprawdzianu … </a:t>
            </a:r>
            <a:r>
              <a:rPr lang="pl-PL" altLang="pl-PL" sz="2400" b="1" dirty="0" smtClean="0">
                <a:solidFill>
                  <a:srgbClr val="FF0000"/>
                </a:solidFill>
              </a:rPr>
              <a:t>w dodatkowym terminie</a:t>
            </a:r>
            <a:r>
              <a:rPr lang="pl-PL" altLang="pl-PL" sz="2400" dirty="0" smtClean="0">
                <a:solidFill>
                  <a:prstClr val="black"/>
                </a:solidFill>
              </a:rPr>
              <a:t>, … </a:t>
            </a:r>
            <a:r>
              <a:rPr lang="pl-PL" altLang="pl-PL" sz="2400" dirty="0">
                <a:solidFill>
                  <a:srgbClr val="000000"/>
                </a:solidFill>
              </a:rPr>
              <a:t>dyrektor komisji okręgowej, </a:t>
            </a:r>
            <a:r>
              <a:rPr lang="pl-PL" altLang="pl-PL" sz="2400" b="1" u="sng" dirty="0">
                <a:solidFill>
                  <a:prstClr val="black"/>
                </a:solidFill>
              </a:rPr>
              <a:t>na udokumentowany wniosek dyrektora szkoły</a:t>
            </a:r>
            <a:r>
              <a:rPr lang="pl-PL" altLang="pl-PL" sz="2400" dirty="0">
                <a:solidFill>
                  <a:srgbClr val="000000"/>
                </a:solidFill>
              </a:rPr>
              <a:t>, może zwolnić ucznia (słuchacza) z obowiązku przystąpienia do </a:t>
            </a:r>
            <a:r>
              <a:rPr lang="pl-PL" altLang="pl-PL" sz="2400" dirty="0" smtClean="0">
                <a:solidFill>
                  <a:srgbClr val="000000"/>
                </a:solidFill>
              </a:rPr>
              <a:t>sprawdzianu lub danej części sprawdzianu ... </a:t>
            </a:r>
            <a:r>
              <a:rPr lang="pl-PL" altLang="pl-PL" sz="2400" b="1" dirty="0">
                <a:solidFill>
                  <a:prstClr val="black"/>
                </a:solidFill>
              </a:rPr>
              <a:t>Dyrektor szkoły składa wniosek </a:t>
            </a:r>
            <a:r>
              <a:rPr lang="pl-PL" altLang="pl-PL" sz="2400" b="1" dirty="0" smtClean="0">
                <a:solidFill>
                  <a:prstClr val="black"/>
                </a:solidFill>
              </a:rPr>
              <a:t>w porozumieniu z rodzicami </a:t>
            </a:r>
            <a:r>
              <a:rPr lang="pl-PL" altLang="pl-PL" sz="2400" b="1" dirty="0">
                <a:solidFill>
                  <a:prstClr val="black"/>
                </a:solidFill>
              </a:rPr>
              <a:t>(prawnymi opiekunami) ucznia </a:t>
            </a:r>
            <a:r>
              <a:rPr lang="pl-PL" altLang="pl-PL" sz="2400" b="1" dirty="0" smtClean="0">
                <a:solidFill>
                  <a:prstClr val="black"/>
                </a:solidFill>
              </a:rPr>
              <a:t>albo ze </a:t>
            </a:r>
            <a:r>
              <a:rPr lang="pl-PL" altLang="pl-PL" sz="2400" b="1" dirty="0">
                <a:solidFill>
                  <a:prstClr val="black"/>
                </a:solidFill>
              </a:rPr>
              <a:t>słuchaczem. </a:t>
            </a:r>
          </a:p>
        </p:txBody>
      </p:sp>
    </p:spTree>
    <p:extLst>
      <p:ext uri="{BB962C8B-B14F-4D97-AF65-F5344CB8AC3E}">
        <p14:creationId xmlns:p14="http://schemas.microsoft.com/office/powerpoint/2010/main" val="226555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6084888" y="1700213"/>
            <a:ext cx="2879725" cy="23082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pl-PL" altLang="pl-PL" sz="1800" b="1" dirty="0">
                <a:solidFill>
                  <a:prstClr val="black"/>
                </a:solidFill>
              </a:rPr>
              <a:t>Załącznik </a:t>
            </a:r>
            <a:r>
              <a:rPr lang="pl-PL" altLang="pl-PL" sz="1800" b="1" dirty="0" smtClean="0">
                <a:solidFill>
                  <a:prstClr val="black"/>
                </a:solidFill>
              </a:rPr>
              <a:t>2</a:t>
            </a:r>
            <a:endParaRPr lang="pl-PL" altLang="pl-PL" sz="1800" b="1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pl-PL" altLang="pl-PL" sz="1800" b="1" dirty="0">
                <a:solidFill>
                  <a:prstClr val="black"/>
                </a:solidFill>
              </a:rPr>
              <a:t>na podstawie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pl-PL" altLang="pl-PL" sz="1800" b="1" dirty="0">
                <a:solidFill>
                  <a:prstClr val="black"/>
                </a:solidFill>
              </a:rPr>
              <a:t>§ </a:t>
            </a:r>
            <a:r>
              <a:rPr lang="pl-PL" altLang="pl-PL" sz="1800" b="1" dirty="0" smtClean="0">
                <a:solidFill>
                  <a:prstClr val="black"/>
                </a:solidFill>
              </a:rPr>
              <a:t>49 </a:t>
            </a:r>
            <a:r>
              <a:rPr lang="pl-PL" altLang="pl-PL" sz="1800" b="1" dirty="0">
                <a:solidFill>
                  <a:prstClr val="black"/>
                </a:solidFill>
              </a:rPr>
              <a:t>ust. </a:t>
            </a:r>
            <a:r>
              <a:rPr lang="pl-PL" altLang="pl-PL" sz="1800" b="1" dirty="0" smtClean="0">
                <a:solidFill>
                  <a:prstClr val="black"/>
                </a:solidFill>
              </a:rPr>
              <a:t>4 </a:t>
            </a:r>
            <a:endParaRPr lang="pl-PL" altLang="pl-PL" sz="1800" b="1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pl-PL" altLang="pl-PL" sz="1800" b="1" i="1" dirty="0">
                <a:solidFill>
                  <a:prstClr val="black"/>
                </a:solidFill>
              </a:rPr>
              <a:t>Rozporządzenia Ministra Edukacji Narodowej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pl-PL" altLang="pl-PL" sz="1800" b="1" i="1" dirty="0">
                <a:solidFill>
                  <a:prstClr val="black"/>
                </a:solidFill>
              </a:rPr>
              <a:t>z dnia 30 kwietnia 2007r</a:t>
            </a:r>
            <a:r>
              <a:rPr lang="pl-PL" altLang="pl-PL" sz="1800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4624"/>
            <a:ext cx="4982901" cy="67687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6636" name="AutoShape 12"/>
          <p:cNvSpPr>
            <a:spLocks noChangeArrowheads="1"/>
          </p:cNvSpPr>
          <p:nvPr/>
        </p:nvSpPr>
        <p:spPr bwMode="auto">
          <a:xfrm>
            <a:off x="114763" y="2101010"/>
            <a:ext cx="5832475" cy="1445028"/>
          </a:xfrm>
          <a:prstGeom prst="rightArrow">
            <a:avLst>
              <a:gd name="adj1" fmla="val 50000"/>
              <a:gd name="adj2" fmla="val 104096"/>
            </a:avLst>
          </a:prstGeom>
          <a:solidFill>
            <a:schemeClr val="accent1">
              <a:alpha val="3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24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5" grpId="0" animBg="1"/>
      <p:bldP spid="266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pl-PL" altLang="pl-PL" sz="3200" dirty="0" smtClean="0">
                <a:solidFill>
                  <a:schemeClr val="tx1"/>
                </a:solidFill>
                <a:effectLst/>
              </a:rPr>
              <a:t>Zwalnianie uczniów </a:t>
            </a:r>
            <a:br>
              <a:rPr lang="pl-PL" altLang="pl-PL" sz="3200" dirty="0" smtClean="0">
                <a:solidFill>
                  <a:schemeClr val="tx1"/>
                </a:solidFill>
                <a:effectLst/>
              </a:rPr>
            </a:br>
            <a:r>
              <a:rPr lang="pl-PL" altLang="pl-PL" sz="3200" dirty="0" smtClean="0">
                <a:solidFill>
                  <a:schemeClr val="tx1"/>
                </a:solidFill>
                <a:effectLst/>
              </a:rPr>
              <a:t>ze sprzężonymi niepełnosprawnościami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179512" y="2564904"/>
            <a:ext cx="8784976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2000" dirty="0">
                <a:solidFill>
                  <a:prstClr val="black"/>
                </a:solidFill>
              </a:rPr>
              <a:t>Na podstawie </a:t>
            </a:r>
            <a:r>
              <a:rPr lang="pl-PL" altLang="pl-PL" sz="2000" b="1" dirty="0">
                <a:solidFill>
                  <a:prstClr val="black"/>
                </a:solidFill>
              </a:rPr>
              <a:t>§ 38 ust. 2 </a:t>
            </a:r>
            <a:r>
              <a:rPr lang="pl-PL" altLang="pl-PL" sz="2000" i="1" dirty="0" smtClean="0">
                <a:solidFill>
                  <a:prstClr val="black"/>
                </a:solidFill>
              </a:rPr>
              <a:t>Rozporządzenia </a:t>
            </a:r>
            <a:r>
              <a:rPr lang="pl-PL" altLang="pl-PL" sz="2000" dirty="0" smtClean="0">
                <a:solidFill>
                  <a:prstClr val="black"/>
                </a:solidFill>
              </a:rPr>
              <a:t>(</a:t>
            </a:r>
            <a:r>
              <a:rPr lang="pl-PL" altLang="pl-PL" sz="2000" dirty="0" err="1" smtClean="0">
                <a:solidFill>
                  <a:prstClr val="black"/>
                </a:solidFill>
              </a:rPr>
              <a:t>Dz.U</a:t>
            </a:r>
            <a:r>
              <a:rPr lang="pl-PL" altLang="pl-PL" sz="2000" dirty="0">
                <a:solidFill>
                  <a:prstClr val="black"/>
                </a:solidFill>
              </a:rPr>
              <a:t>. nr 83, poz. 562, z </a:t>
            </a:r>
            <a:r>
              <a:rPr lang="pl-PL" altLang="pl-PL" sz="2000" dirty="0" err="1">
                <a:solidFill>
                  <a:prstClr val="black"/>
                </a:solidFill>
              </a:rPr>
              <a:t>późn</a:t>
            </a:r>
            <a:r>
              <a:rPr lang="pl-PL" altLang="pl-PL" sz="2000" dirty="0">
                <a:solidFill>
                  <a:prstClr val="black"/>
                </a:solidFill>
              </a:rPr>
              <a:t>. zm.)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l-PL" altLang="pl-PL" sz="2000" dirty="0">
              <a:solidFill>
                <a:prstClr val="black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2400" dirty="0">
                <a:solidFill>
                  <a:prstClr val="black"/>
                </a:solidFill>
              </a:rPr>
              <a:t>Uczniowie </a:t>
            </a:r>
            <a:r>
              <a:rPr lang="pl-PL" altLang="pl-PL" sz="2400" b="1" dirty="0">
                <a:solidFill>
                  <a:prstClr val="black"/>
                </a:solidFill>
              </a:rPr>
              <a:t>ze sprzężonymi niepełnosprawnościami</a:t>
            </a:r>
            <a:r>
              <a:rPr lang="pl-PL" altLang="pl-PL" sz="2400" dirty="0">
                <a:solidFill>
                  <a:prstClr val="black"/>
                </a:solidFill>
              </a:rPr>
              <a:t>, </a:t>
            </a:r>
            <a:r>
              <a:rPr lang="pl-PL" altLang="pl-PL" sz="2400" b="1" dirty="0">
                <a:solidFill>
                  <a:prstClr val="black"/>
                </a:solidFill>
              </a:rPr>
              <a:t>posiadający orzeczenie o potrzebie kształcenia specjalnego</a:t>
            </a:r>
            <a:r>
              <a:rPr lang="pl-PL" altLang="pl-PL" sz="2400" dirty="0">
                <a:solidFill>
                  <a:prstClr val="black"/>
                </a:solidFill>
              </a:rPr>
              <a:t>, mogą być zwolnieni przez dyrektora komisji okręgowej </a:t>
            </a:r>
            <a:r>
              <a:rPr lang="pl-PL" altLang="pl-PL" sz="2400" dirty="0" smtClean="0">
                <a:solidFill>
                  <a:prstClr val="black"/>
                </a:solidFill>
              </a:rPr>
              <a:t>z </a:t>
            </a:r>
            <a:r>
              <a:rPr lang="pl-PL" altLang="pl-PL" sz="2400" dirty="0">
                <a:solidFill>
                  <a:prstClr val="black"/>
                </a:solidFill>
              </a:rPr>
              <a:t>obowiązku przystąpienia do </a:t>
            </a:r>
            <a:r>
              <a:rPr lang="pl-PL" altLang="pl-PL" sz="2400" dirty="0" smtClean="0">
                <a:solidFill>
                  <a:prstClr val="black"/>
                </a:solidFill>
              </a:rPr>
              <a:t>sprawdzianu </a:t>
            </a:r>
            <a:r>
              <a:rPr lang="pl-PL" altLang="pl-PL" sz="2400" b="1" u="sng" dirty="0" smtClean="0">
                <a:solidFill>
                  <a:prstClr val="black"/>
                </a:solidFill>
              </a:rPr>
              <a:t>na </a:t>
            </a:r>
            <a:r>
              <a:rPr lang="pl-PL" altLang="pl-PL" sz="2400" b="1" u="sng" dirty="0">
                <a:solidFill>
                  <a:prstClr val="black"/>
                </a:solidFill>
              </a:rPr>
              <a:t>wniosek rodziców </a:t>
            </a:r>
            <a:r>
              <a:rPr lang="pl-PL" altLang="pl-PL" sz="2400" b="1" dirty="0">
                <a:solidFill>
                  <a:prstClr val="black"/>
                </a:solidFill>
              </a:rPr>
              <a:t>(prawnych opiekunów) pozytywnie zaopiniowany przez dyrektora szkoły</a:t>
            </a:r>
            <a:r>
              <a:rPr lang="pl-PL" altLang="pl-PL" sz="2400" dirty="0">
                <a:solidFill>
                  <a:prstClr val="black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338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6084888" y="1700213"/>
            <a:ext cx="2879725" cy="23082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pl-PL" altLang="pl-PL" sz="1800" b="1" dirty="0">
                <a:solidFill>
                  <a:prstClr val="black"/>
                </a:solidFill>
              </a:rPr>
              <a:t>Załącznik </a:t>
            </a:r>
            <a:r>
              <a:rPr lang="pl-PL" altLang="pl-PL" sz="1800" b="1" dirty="0" smtClean="0">
                <a:solidFill>
                  <a:prstClr val="black"/>
                </a:solidFill>
              </a:rPr>
              <a:t>3</a:t>
            </a:r>
            <a:endParaRPr lang="pl-PL" altLang="pl-PL" sz="1800" b="1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pl-PL" altLang="pl-PL" sz="1800" b="1" dirty="0">
                <a:solidFill>
                  <a:prstClr val="black"/>
                </a:solidFill>
              </a:rPr>
              <a:t>na podstawie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pl-PL" altLang="pl-PL" sz="1800" b="1" dirty="0">
                <a:solidFill>
                  <a:prstClr val="black"/>
                </a:solidFill>
              </a:rPr>
              <a:t>§ </a:t>
            </a:r>
            <a:r>
              <a:rPr lang="pl-PL" altLang="pl-PL" sz="1800" b="1" dirty="0" smtClean="0">
                <a:solidFill>
                  <a:prstClr val="black"/>
                </a:solidFill>
              </a:rPr>
              <a:t>38 </a:t>
            </a:r>
            <a:r>
              <a:rPr lang="pl-PL" altLang="pl-PL" sz="1800" b="1" dirty="0">
                <a:solidFill>
                  <a:prstClr val="black"/>
                </a:solidFill>
              </a:rPr>
              <a:t>ust. </a:t>
            </a:r>
            <a:r>
              <a:rPr lang="pl-PL" altLang="pl-PL" sz="1800" b="1" dirty="0" smtClean="0">
                <a:solidFill>
                  <a:prstClr val="black"/>
                </a:solidFill>
              </a:rPr>
              <a:t>2 </a:t>
            </a:r>
            <a:endParaRPr lang="pl-PL" altLang="pl-PL" sz="1800" b="1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pl-PL" altLang="pl-PL" sz="1800" b="1" i="1" dirty="0">
                <a:solidFill>
                  <a:prstClr val="black"/>
                </a:solidFill>
              </a:rPr>
              <a:t>Rozporządzenia Ministra Edukacji Narodowej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pl-PL" altLang="pl-PL" sz="1800" b="1" i="1" dirty="0">
                <a:solidFill>
                  <a:prstClr val="black"/>
                </a:solidFill>
              </a:rPr>
              <a:t>z dnia 30 kwietnia 2007r</a:t>
            </a:r>
            <a:r>
              <a:rPr lang="pl-PL" altLang="pl-PL" sz="1800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15376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624"/>
            <a:ext cx="4884828" cy="66967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6636" name="AutoShape 12"/>
          <p:cNvSpPr>
            <a:spLocks noChangeArrowheads="1"/>
          </p:cNvSpPr>
          <p:nvPr/>
        </p:nvSpPr>
        <p:spPr bwMode="auto">
          <a:xfrm>
            <a:off x="107949" y="1772816"/>
            <a:ext cx="5832475" cy="1296988"/>
          </a:xfrm>
          <a:prstGeom prst="rightArrow">
            <a:avLst>
              <a:gd name="adj1" fmla="val 50000"/>
              <a:gd name="adj2" fmla="val 104096"/>
            </a:avLst>
          </a:prstGeom>
          <a:solidFill>
            <a:schemeClr val="accent1">
              <a:alpha val="3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80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5" grpId="0" animBg="1"/>
      <p:bldP spid="266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pl-PL" altLang="pl-PL" sz="3200" dirty="0" smtClean="0">
                <a:solidFill>
                  <a:schemeClr val="tx1"/>
                </a:solidFill>
                <a:effectLst/>
              </a:rPr>
              <a:t>Zwalnianie uczniów </a:t>
            </a:r>
            <a:br>
              <a:rPr lang="pl-PL" altLang="pl-PL" sz="3200" dirty="0" smtClean="0">
                <a:solidFill>
                  <a:schemeClr val="tx1"/>
                </a:solidFill>
                <a:effectLst/>
              </a:rPr>
            </a:br>
            <a:r>
              <a:rPr lang="pl-PL" altLang="pl-PL" sz="3200" dirty="0" smtClean="0">
                <a:solidFill>
                  <a:schemeClr val="tx1"/>
                </a:solidFill>
                <a:effectLst/>
              </a:rPr>
              <a:t>ze sprzężonymi niepełnosprawnościami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179512" y="2780928"/>
            <a:ext cx="8784976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2000" dirty="0">
                <a:solidFill>
                  <a:prstClr val="black"/>
                </a:solidFill>
              </a:rPr>
              <a:t>Na podstawie </a:t>
            </a:r>
            <a:r>
              <a:rPr lang="pl-PL" altLang="pl-PL" sz="2000" b="1" dirty="0">
                <a:solidFill>
                  <a:prstClr val="black"/>
                </a:solidFill>
              </a:rPr>
              <a:t>§ 38 ust. </a:t>
            </a:r>
            <a:r>
              <a:rPr lang="pl-PL" altLang="pl-PL" sz="2000" b="1" dirty="0" smtClean="0">
                <a:solidFill>
                  <a:prstClr val="black"/>
                </a:solidFill>
              </a:rPr>
              <a:t>4 </a:t>
            </a:r>
            <a:r>
              <a:rPr lang="pl-PL" altLang="pl-PL" sz="2000" i="1" dirty="0" smtClean="0">
                <a:solidFill>
                  <a:prstClr val="black"/>
                </a:solidFill>
              </a:rPr>
              <a:t>Rozporządzenia </a:t>
            </a:r>
            <a:r>
              <a:rPr lang="pl-PL" altLang="pl-PL" sz="2000" dirty="0" smtClean="0">
                <a:solidFill>
                  <a:prstClr val="black"/>
                </a:solidFill>
              </a:rPr>
              <a:t>(</a:t>
            </a:r>
            <a:r>
              <a:rPr lang="pl-PL" altLang="pl-PL" sz="2000" dirty="0" err="1" smtClean="0">
                <a:solidFill>
                  <a:prstClr val="black"/>
                </a:solidFill>
              </a:rPr>
              <a:t>Dz.U</a:t>
            </a:r>
            <a:r>
              <a:rPr lang="pl-PL" altLang="pl-PL" sz="2000" dirty="0">
                <a:solidFill>
                  <a:prstClr val="black"/>
                </a:solidFill>
              </a:rPr>
              <a:t>. nr 83, poz. 562, z </a:t>
            </a:r>
            <a:r>
              <a:rPr lang="pl-PL" altLang="pl-PL" sz="2000" dirty="0" err="1">
                <a:solidFill>
                  <a:prstClr val="black"/>
                </a:solidFill>
              </a:rPr>
              <a:t>późn</a:t>
            </a:r>
            <a:r>
              <a:rPr lang="pl-PL" altLang="pl-PL" sz="2000" dirty="0">
                <a:solidFill>
                  <a:prstClr val="black"/>
                </a:solidFill>
              </a:rPr>
              <a:t>. zm.)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l-PL" altLang="pl-PL" sz="2000" dirty="0">
              <a:solidFill>
                <a:prstClr val="black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2400" dirty="0">
                <a:solidFill>
                  <a:prstClr val="black"/>
                </a:solidFill>
              </a:rPr>
              <a:t>Uczniowie </a:t>
            </a:r>
            <a:r>
              <a:rPr lang="pl-PL" altLang="pl-PL" sz="2400" b="1" dirty="0">
                <a:solidFill>
                  <a:prstClr val="black"/>
                </a:solidFill>
              </a:rPr>
              <a:t>ze sprzężonymi niepełnosprawnościami</a:t>
            </a:r>
            <a:r>
              <a:rPr lang="pl-PL" altLang="pl-PL" sz="2400" dirty="0">
                <a:solidFill>
                  <a:prstClr val="black"/>
                </a:solidFill>
              </a:rPr>
              <a:t>, posiadający orzeczenie o potrzebie kształcenia specjalnego, </a:t>
            </a:r>
            <a:r>
              <a:rPr lang="pl-PL" altLang="pl-PL" sz="2400" dirty="0" smtClean="0">
                <a:solidFill>
                  <a:prstClr val="black"/>
                </a:solidFill>
              </a:rPr>
              <a:t>którzy z powodu swojej niepełnosprawności </a:t>
            </a:r>
            <a:r>
              <a:rPr lang="pl-PL" altLang="pl-PL" sz="2400" b="1" dirty="0" smtClean="0">
                <a:solidFill>
                  <a:prstClr val="black"/>
                </a:solidFill>
              </a:rPr>
              <a:t>nie potrafią samodzielnie czytać lub pisać</a:t>
            </a:r>
            <a:r>
              <a:rPr lang="pl-PL" altLang="pl-PL" sz="2400" dirty="0" smtClean="0">
                <a:solidFill>
                  <a:prstClr val="black"/>
                </a:solidFill>
              </a:rPr>
              <a:t>, </a:t>
            </a:r>
            <a:r>
              <a:rPr lang="pl-PL" altLang="pl-PL" sz="2400" b="1" dirty="0" smtClean="0">
                <a:solidFill>
                  <a:srgbClr val="FF0000"/>
                </a:solidFill>
              </a:rPr>
              <a:t>są zwolnieni z części drugiej sprawdzianu</a:t>
            </a:r>
            <a:r>
              <a:rPr lang="pl-PL" altLang="pl-PL" sz="2400" b="1" dirty="0" smtClean="0">
                <a:solidFill>
                  <a:prstClr val="black"/>
                </a:solidFill>
              </a:rPr>
              <a:t> </a:t>
            </a:r>
            <a:r>
              <a:rPr lang="pl-PL" altLang="pl-PL" sz="2400" dirty="0" smtClean="0">
                <a:solidFill>
                  <a:prstClr val="black"/>
                </a:solidFill>
              </a:rPr>
              <a:t>oraz z części trzeciej egzaminu gimnazjalnego. </a:t>
            </a:r>
            <a:endParaRPr lang="pl-PL" altLang="pl-PL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67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Laureaci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b="1" dirty="0" smtClean="0"/>
              <a:t>Od roku szkolnego 2014/2015 </a:t>
            </a:r>
            <a:r>
              <a:rPr lang="pl-PL" dirty="0" smtClean="0"/>
              <a:t>laureaci i finaliści olimpiad przedmiotowych oraz laureaci konkursów o zasięgu wojewódzkim lub ponadwojewódzkim organizowanych </a:t>
            </a:r>
            <a:br>
              <a:rPr lang="pl-PL" dirty="0" smtClean="0"/>
            </a:br>
            <a:r>
              <a:rPr lang="pl-PL" b="1" dirty="0" smtClean="0"/>
              <a:t>z zakresu jednego z przedmiotów objętych sprawdzianem </a:t>
            </a:r>
            <a:r>
              <a:rPr lang="pl-PL" dirty="0" smtClean="0"/>
              <a:t>są </a:t>
            </a:r>
            <a:r>
              <a:rPr lang="pl-PL" sz="2400" b="1" dirty="0" smtClean="0">
                <a:solidFill>
                  <a:srgbClr val="C00000"/>
                </a:solidFill>
              </a:rPr>
              <a:t>zwolnieni</a:t>
            </a:r>
            <a:r>
              <a:rPr lang="pl-PL" dirty="0" smtClean="0"/>
              <a:t> z odpowiedniej </a:t>
            </a:r>
            <a:r>
              <a:rPr lang="pl-PL" b="1" dirty="0" smtClean="0"/>
              <a:t>części sprawdzianu</a:t>
            </a:r>
            <a:r>
              <a:rPr lang="pl-PL" dirty="0" smtClean="0"/>
              <a:t>.</a:t>
            </a:r>
          </a:p>
          <a:p>
            <a:pPr algn="just"/>
            <a:r>
              <a:rPr lang="pl-PL" b="1" dirty="0" smtClean="0"/>
              <a:t>W roku szkolnym 2014/2015 i 2015/2016 </a:t>
            </a:r>
            <a:r>
              <a:rPr lang="pl-PL" dirty="0"/>
              <a:t>laureaci i finaliści olimpiad przedmiotowych oraz laureaci konkursów o zasięgu wojewódzkim lub </a:t>
            </a:r>
            <a:r>
              <a:rPr lang="pl-PL" dirty="0" smtClean="0"/>
              <a:t>ponadwojewódzkim</a:t>
            </a:r>
            <a:r>
              <a:rPr lang="pl-PL" dirty="0"/>
              <a:t> organizowanych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/>
              <a:t>z </a:t>
            </a:r>
            <a:r>
              <a:rPr lang="pl-PL" b="1" dirty="0"/>
              <a:t>zakresu jednego z przedmiotów objętych </a:t>
            </a:r>
            <a:r>
              <a:rPr lang="pl-PL" b="1" dirty="0" smtClean="0"/>
              <a:t>sprawdzianem, </a:t>
            </a:r>
            <a:r>
              <a:rPr lang="pl-PL" dirty="0" smtClean="0"/>
              <a:t>którzy</a:t>
            </a:r>
            <a:r>
              <a:rPr lang="pl-PL" b="1" dirty="0" smtClean="0"/>
              <a:t> tytuł </a:t>
            </a:r>
            <a:r>
              <a:rPr lang="pl-PL" dirty="0" smtClean="0"/>
              <a:t>odpowiednio laureata lub finalisty </a:t>
            </a:r>
            <a:r>
              <a:rPr lang="pl-PL" b="1" dirty="0" smtClean="0"/>
              <a:t>uzyskali w roku szkolnym 2012/2013 lub 2013/2014 są </a:t>
            </a:r>
            <a:r>
              <a:rPr lang="pl-PL" sz="2400" b="1" dirty="0" smtClean="0">
                <a:solidFill>
                  <a:srgbClr val="C00000"/>
                </a:solidFill>
              </a:rPr>
              <a:t>zwolnieni</a:t>
            </a:r>
            <a:r>
              <a:rPr lang="pl-PL" b="1" dirty="0" smtClean="0"/>
              <a:t> </a:t>
            </a:r>
            <a:br>
              <a:rPr lang="pl-PL" b="1" dirty="0" smtClean="0"/>
            </a:br>
            <a:r>
              <a:rPr lang="pl-PL" b="1" dirty="0" smtClean="0"/>
              <a:t>z odpowiedniej części sprawdzianu.  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41154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0"/>
            <a:ext cx="7289800" cy="898996"/>
          </a:xfrm>
        </p:spPr>
        <p:txBody>
          <a:bodyPr/>
          <a:lstStyle/>
          <a:p>
            <a:r>
              <a:rPr lang="pl-PL" dirty="0" smtClean="0"/>
              <a:t>Subskrypcja komunikatów</a:t>
            </a:r>
            <a:endParaRPr lang="en-GB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875" y="836712"/>
            <a:ext cx="5347873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trzałka w prawo 4"/>
          <p:cNvSpPr/>
          <p:nvPr/>
        </p:nvSpPr>
        <p:spPr>
          <a:xfrm>
            <a:off x="538461" y="5949280"/>
            <a:ext cx="115212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23528" y="551723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dirty="0">
                <a:solidFill>
                  <a:prstClr val="black"/>
                </a:solidFill>
                <a:latin typeface="Arial" charset="0"/>
              </a:rPr>
              <a:t>Kliknij</a:t>
            </a:r>
            <a:endParaRPr lang="pl-PL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576" y="2343944"/>
            <a:ext cx="609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7092280" y="1340768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dirty="0">
                <a:solidFill>
                  <a:prstClr val="black"/>
                </a:solidFill>
                <a:latin typeface="Arial" charset="0"/>
              </a:rPr>
              <a:t>W przeglądarce </a:t>
            </a:r>
            <a:r>
              <a:rPr lang="pl-PL" dirty="0" err="1">
                <a:solidFill>
                  <a:prstClr val="black"/>
                </a:solidFill>
                <a:latin typeface="Arial" charset="0"/>
              </a:rPr>
              <a:t>Firefox</a:t>
            </a:r>
            <a:endParaRPr lang="pl-PL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960" y="5498752"/>
            <a:ext cx="4345295" cy="1045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Łącznik prosty ze strzałką 11"/>
          <p:cNvCxnSpPr/>
          <p:nvPr/>
        </p:nvCxnSpPr>
        <p:spPr>
          <a:xfrm flipV="1">
            <a:off x="2771800" y="5923260"/>
            <a:ext cx="681176" cy="9802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/>
          <p:cNvSpPr/>
          <p:nvPr/>
        </p:nvSpPr>
        <p:spPr>
          <a:xfrm>
            <a:off x="323528" y="692696"/>
            <a:ext cx="612068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94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ny">
  <a:themeElements>
    <a:clrScheme name="Kształt fal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Integralny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dlewnia metal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440</Words>
  <Application>Microsoft Office PowerPoint</Application>
  <PresentationFormat>Pokaz na ekranie (4:3)</PresentationFormat>
  <Paragraphs>69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Integralny</vt:lpstr>
      <vt:lpstr>zwolnienia</vt:lpstr>
      <vt:lpstr>zwalnianie uczniów ze sprawdzianu</vt:lpstr>
      <vt:lpstr>Zwalnianie uczniów z przyczyn losowych i zdrowotnych</vt:lpstr>
      <vt:lpstr>Prezentacja programu PowerPoint</vt:lpstr>
      <vt:lpstr>Zwalnianie uczniów  ze sprzężonymi niepełnosprawnościami</vt:lpstr>
      <vt:lpstr>Prezentacja programu PowerPoint</vt:lpstr>
      <vt:lpstr>Zwalnianie uczniów  ze sprzężonymi niepełnosprawnościami</vt:lpstr>
      <vt:lpstr>Laureaci</vt:lpstr>
      <vt:lpstr>Subskrypcja komunikatów</vt:lpstr>
      <vt:lpstr>Subskrypcja komunikatów</vt:lpstr>
      <vt:lpstr>Subskrypcja komunikatów</vt:lpstr>
      <vt:lpstr>Subskrypcja komunikatów</vt:lpstr>
      <vt:lpstr>Subskrypcja komunikatów</vt:lpstr>
      <vt:lpstr>Subskrypcja komunikatów</vt:lpstr>
      <vt:lpstr>weryfikacja danych szkoły</vt:lpstr>
      <vt:lpstr>ważne kontakty</vt:lpstr>
      <vt:lpstr>Dziękujemy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zwolnienia</dc:title>
  <dc:creator>abc</dc:creator>
  <cp:lastModifiedBy>abc</cp:lastModifiedBy>
  <cp:revision>1</cp:revision>
  <dcterms:created xsi:type="dcterms:W3CDTF">2014-12-11T09:27:50Z</dcterms:created>
  <dcterms:modified xsi:type="dcterms:W3CDTF">2014-12-11T09:28:03Z</dcterms:modified>
</cp:coreProperties>
</file>