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84" autoAdjust="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15.06.2023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15.06.2023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15.06.2023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15.06.2023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15.06.2023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15.06.2023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15.06.2023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15.06.2023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15.06.2023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15.06.2023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15.06.2023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15.06.2023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012160" y="5517232"/>
            <a:ext cx="3163594" cy="1176536"/>
          </a:xfrm>
        </p:spPr>
        <p:txBody>
          <a:bodyPr>
            <a:normAutofit fontScale="92500"/>
          </a:bodyPr>
          <a:lstStyle/>
          <a:p>
            <a:r>
              <a:rPr lang="pl-PL" b="1" dirty="0" smtClean="0">
                <a:solidFill>
                  <a:schemeClr val="tx1"/>
                </a:solidFill>
              </a:rPr>
              <a:t>Wyk. Paweł Szlaga</a:t>
            </a:r>
          </a:p>
          <a:p>
            <a:r>
              <a:rPr lang="pl-PL" b="1" dirty="0" smtClean="0">
                <a:solidFill>
                  <a:schemeClr val="tx1"/>
                </a:solidFill>
              </a:rPr>
              <a:t>Kl. VIII B</a:t>
            </a:r>
            <a:endParaRPr lang="pl-PL" b="1" dirty="0">
              <a:solidFill>
                <a:schemeClr val="tx1"/>
              </a:solidFill>
            </a:endParaRPr>
          </a:p>
        </p:txBody>
      </p:sp>
      <p:pic>
        <p:nvPicPr>
          <p:cNvPr id="1028" name="Picture 4" descr="Brak dostępnego opisu zdję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6" y="1992407"/>
            <a:ext cx="5703912" cy="48655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94" t="39484" r="17674" b="25947"/>
          <a:stretch/>
        </p:blipFill>
        <p:spPr bwMode="auto">
          <a:xfrm>
            <a:off x="2483768" y="404664"/>
            <a:ext cx="625164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5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odlaskie24.pl/wp-content/uploads/2022/07/IMG_1874-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9894"/>
            <a:ext cx="7972176" cy="59791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cmc-gallery.pl/static/files/gallery/505/906984_16608065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9894"/>
            <a:ext cx="8001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5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additive="base">
                                        <p:cTn id="14" dur="500" fill="hold"/>
                                        <p:tgtEl>
                                          <p:spTgt spid="3076"/>
                                        </p:tgtEl>
                                        <p:attrNameLst>
                                          <p:attrName>ppt_x</p:attrName>
                                        </p:attrNameLst>
                                      </p:cBhvr>
                                      <p:tavLst>
                                        <p:tav tm="0">
                                          <p:val>
                                            <p:strVal val="#ppt_x"/>
                                          </p:val>
                                        </p:tav>
                                        <p:tav tm="100000">
                                          <p:val>
                                            <p:strVal val="#ppt_x"/>
                                          </p:val>
                                        </p:tav>
                                      </p:tavLst>
                                    </p:anim>
                                    <p:anim calcmode="lin" valueType="num">
                                      <p:cBhvr additive="base">
                                        <p:cTn id="1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278" t="23413" r="23475" b="7954"/>
          <a:stretch/>
        </p:blipFill>
        <p:spPr bwMode="auto">
          <a:xfrm>
            <a:off x="467544" y="476672"/>
            <a:ext cx="8280920" cy="611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082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4" t="24207" r="15889" b="11174"/>
          <a:stretch/>
        </p:blipFill>
        <p:spPr bwMode="auto">
          <a:xfrm>
            <a:off x="107504" y="980728"/>
            <a:ext cx="903649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6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k dostępnego opisu zdjęcia."/>
          <p:cNvPicPr>
            <a:picLocks noChangeAspect="1" noChangeArrowheads="1"/>
          </p:cNvPicPr>
          <p:nvPr/>
        </p:nvPicPr>
        <p:blipFill rotWithShape="1">
          <a:blip r:embed="rId2">
            <a:extLst>
              <a:ext uri="{28A0092B-C50C-407E-A947-70E740481C1C}">
                <a14:useLocalDpi xmlns:a14="http://schemas.microsoft.com/office/drawing/2010/main" val="0"/>
              </a:ext>
            </a:extLst>
          </a:blip>
          <a:srcRect t="18035"/>
          <a:stretch/>
        </p:blipFill>
        <p:spPr bwMode="auto">
          <a:xfrm>
            <a:off x="1619672" y="184626"/>
            <a:ext cx="566045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9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37" t="20357" r="37092" b="22094"/>
          <a:stretch/>
        </p:blipFill>
        <p:spPr bwMode="auto">
          <a:xfrm>
            <a:off x="467544" y="620688"/>
            <a:ext cx="8304584" cy="529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729" t="33826" r="36403" b="19033"/>
          <a:stretch/>
        </p:blipFill>
        <p:spPr bwMode="auto">
          <a:xfrm>
            <a:off x="251520" y="980728"/>
            <a:ext cx="8800608" cy="433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4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53404" y="-1052512"/>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902568" y="1302329"/>
            <a:ext cx="8229600" cy="1143000"/>
          </a:xfrm>
        </p:spPr>
        <p:txBody>
          <a:bodyPr>
            <a:noAutofit/>
          </a:bodyPr>
          <a:lstStyle/>
          <a:p>
            <a:r>
              <a:rPr lang="pl-PL" sz="3600" b="1" dirty="0" smtClean="0"/>
              <a:t>Kilka słów o KGW KOBYLIŃSKIE MACZKI </a:t>
            </a:r>
            <a:endParaRPr lang="pl-PL" sz="3600" b="1" dirty="0"/>
          </a:p>
        </p:txBody>
      </p:sp>
      <p:sp>
        <p:nvSpPr>
          <p:cNvPr id="3" name="Symbol zastępczy zawartości 2"/>
          <p:cNvSpPr>
            <a:spLocks noGrp="1"/>
          </p:cNvSpPr>
          <p:nvPr>
            <p:ph idx="1"/>
          </p:nvPr>
        </p:nvSpPr>
        <p:spPr>
          <a:xfrm>
            <a:off x="457200" y="2516932"/>
            <a:ext cx="8219256" cy="4224435"/>
          </a:xfrm>
        </p:spPr>
        <p:txBody>
          <a:bodyPr>
            <a:normAutofit fontScale="55000" lnSpcReduction="20000"/>
          </a:bodyPr>
          <a:lstStyle/>
          <a:p>
            <a:pPr marL="0" indent="0" algn="just" fontAlgn="base">
              <a:buNone/>
            </a:pPr>
            <a:r>
              <a:rPr lang="pl-PL" dirty="0" smtClean="0"/>
              <a:t>	Koło </a:t>
            </a:r>
            <a:r>
              <a:rPr lang="pl-PL" dirty="0"/>
              <a:t>Gospodyń Wiejskich ,,Kobylińskie Maczki” w Kobylinie Borzymach powstało w 2019 roku. Obecnie liczymy 34 członków, w tym także </a:t>
            </a:r>
            <a:r>
              <a:rPr lang="pl-PL" dirty="0" smtClean="0"/>
              <a:t>panów.</a:t>
            </a:r>
          </a:p>
          <a:p>
            <a:pPr marL="0" indent="0" algn="just" fontAlgn="base">
              <a:buNone/>
            </a:pPr>
            <a:r>
              <a:rPr lang="pl-PL" dirty="0"/>
              <a:t>	</a:t>
            </a:r>
            <a:r>
              <a:rPr lang="pl-PL" dirty="0" smtClean="0"/>
              <a:t>Są to osoby </a:t>
            </a:r>
            <a:r>
              <a:rPr lang="pl-PL" dirty="0"/>
              <a:t>w różnym wieku, o różnych temperamentach i charakterach. </a:t>
            </a:r>
            <a:r>
              <a:rPr lang="pl-PL" dirty="0" smtClean="0"/>
              <a:t>Działa to tylko </a:t>
            </a:r>
            <a:r>
              <a:rPr lang="pl-PL" dirty="0"/>
              <a:t>na </a:t>
            </a:r>
            <a:r>
              <a:rPr lang="pl-PL" dirty="0" smtClean="0"/>
              <a:t>korzyść koła, ponieważ poznają siebie </a:t>
            </a:r>
            <a:r>
              <a:rPr lang="pl-PL" dirty="0"/>
              <a:t>i swoje możliwości w działaniach, które zazwyczaj są spontaniczne lub dostosowane do sytuacji. </a:t>
            </a:r>
            <a:r>
              <a:rPr lang="pl-PL" dirty="0" smtClean="0"/>
              <a:t>Każdy z członków </a:t>
            </a:r>
            <a:r>
              <a:rPr lang="pl-PL" dirty="0"/>
              <a:t>ma </a:t>
            </a:r>
            <a:r>
              <a:rPr lang="pl-PL" dirty="0" smtClean="0"/>
              <a:t>inny talent </a:t>
            </a:r>
            <a:r>
              <a:rPr lang="pl-PL" dirty="0"/>
              <a:t>– jedni wyśmienicie gotują, drudzy pieką pyszności, jeszcze inni robią dekoracje i </a:t>
            </a:r>
            <a:r>
              <a:rPr lang="pl-PL" dirty="0" smtClean="0"/>
              <a:t>rękodzieła </a:t>
            </a:r>
            <a:r>
              <a:rPr lang="pl-PL" dirty="0"/>
              <a:t>lub zajmują się </a:t>
            </a:r>
            <a:r>
              <a:rPr lang="pl-PL" dirty="0" smtClean="0"/>
              <a:t>organizacją. </a:t>
            </a:r>
          </a:p>
          <a:p>
            <a:pPr marL="0" indent="0" algn="just" fontAlgn="base">
              <a:buNone/>
            </a:pPr>
            <a:r>
              <a:rPr lang="pl-PL" dirty="0" smtClean="0"/>
              <a:t>	Działalność koła opiera </a:t>
            </a:r>
            <a:r>
              <a:rPr lang="pl-PL" dirty="0"/>
              <a:t>się głównie na promowaniu tradycji kulinarnych naszego regionu. </a:t>
            </a:r>
            <a:r>
              <a:rPr lang="pl-PL" dirty="0" smtClean="0"/>
              <a:t>Nasze smakołyki prezentowane były </a:t>
            </a:r>
            <a:r>
              <a:rPr lang="pl-PL" dirty="0"/>
              <a:t>między innymi na Dożynkach Prezydenckich w 2020 roku, na uroczystościach szkolnych w Krzyżewie, na ,,Dniach Tykocina” w Tykocinie, na Biesiadzie Miodowej w Kurowie. Dzięki pomocy </a:t>
            </a:r>
            <a:r>
              <a:rPr lang="pl-PL" dirty="0" smtClean="0"/>
              <a:t>gminy Kobylin- Borzymy </a:t>
            </a:r>
            <a:r>
              <a:rPr lang="pl-PL" dirty="0"/>
              <a:t>i jednostki OSP w Kobylinie – Borzymach </a:t>
            </a:r>
            <a:r>
              <a:rPr lang="pl-PL" dirty="0" smtClean="0"/>
              <a:t>został zorganizowany </a:t>
            </a:r>
            <a:r>
              <a:rPr lang="pl-PL" dirty="0"/>
              <a:t>p</a:t>
            </a:r>
            <a:r>
              <a:rPr lang="pl-PL" dirty="0" smtClean="0"/>
              <a:t>iknik </a:t>
            </a:r>
            <a:r>
              <a:rPr lang="pl-PL" dirty="0"/>
              <a:t>dla mieszkańców </a:t>
            </a:r>
            <a:r>
              <a:rPr lang="pl-PL" dirty="0" smtClean="0"/>
              <a:t>oraz festyn „Szczepimy Się”. KGW organizowało liczne konkursy dla dzieci oraz innych kół. Chętnie wspierają działalność charytatywną jak tylko mogą. </a:t>
            </a:r>
            <a:endParaRPr lang="pl-PL" dirty="0"/>
          </a:p>
        </p:txBody>
      </p:sp>
    </p:spTree>
    <p:extLst>
      <p:ext uri="{BB962C8B-B14F-4D97-AF65-F5344CB8AC3E}">
        <p14:creationId xmlns:p14="http://schemas.microsoft.com/office/powerpoint/2010/main" val="150812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1966" y="-1069134"/>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539552" y="2204864"/>
            <a:ext cx="8229600" cy="4104456"/>
          </a:xfrm>
        </p:spPr>
        <p:txBody>
          <a:bodyPr>
            <a:normAutofit fontScale="85000" lnSpcReduction="10000"/>
          </a:bodyPr>
          <a:lstStyle/>
          <a:p>
            <a:pPr marL="0" indent="0" algn="just">
              <a:buNone/>
            </a:pPr>
            <a:r>
              <a:rPr lang="pl-PL" b="1" dirty="0"/>
              <a:t>Panie </a:t>
            </a:r>
            <a:r>
              <a:rPr lang="pl-PL" b="1" dirty="0" smtClean="0"/>
              <a:t>i Panowie z </a:t>
            </a:r>
            <a:r>
              <a:rPr lang="pl-PL" b="1" dirty="0"/>
              <a:t>Koła Gospodyń Wiejskich </a:t>
            </a:r>
            <a:r>
              <a:rPr lang="pl-PL" b="1" dirty="0" smtClean="0"/>
              <a:t>„Kobylińskie Maczki” </a:t>
            </a:r>
            <a:r>
              <a:rPr lang="pl-PL" b="1" dirty="0"/>
              <a:t>w </a:t>
            </a:r>
            <a:r>
              <a:rPr lang="pl-PL" b="1" dirty="0" smtClean="0"/>
              <a:t>Kobylinie-Borzymach, </a:t>
            </a:r>
            <a:r>
              <a:rPr lang="pl-PL" b="1" dirty="0"/>
              <a:t>to niezwykłe talenty i prawdziwe wulkany energii. Ich kreatywność potrafi zaskoczyć, a stoiska podczas gminnych wydarzeń są zawsze oblegane. Warto, abyśmy poznali je lepiej.</a:t>
            </a:r>
            <a:endParaRPr lang="pl-PL" dirty="0"/>
          </a:p>
          <a:p>
            <a:pPr marL="0" indent="0" algn="just">
              <a:buNone/>
            </a:pPr>
            <a:r>
              <a:rPr lang="pl-PL" dirty="0"/>
              <a:t>Z </a:t>
            </a:r>
            <a:r>
              <a:rPr lang="pl-PL" dirty="0" smtClean="0"/>
              <a:t>Edytą Makowską, </a:t>
            </a:r>
            <a:r>
              <a:rPr lang="pl-PL" dirty="0"/>
              <a:t>przewodniczącą Koła Gospodyń Wiejskich </a:t>
            </a:r>
            <a:r>
              <a:rPr lang="pl-PL" dirty="0" smtClean="0"/>
              <a:t>„Kobylińskie Maczki” </a:t>
            </a:r>
            <a:r>
              <a:rPr lang="pl-PL" dirty="0"/>
              <a:t>w </a:t>
            </a:r>
            <a:r>
              <a:rPr lang="pl-PL" dirty="0" smtClean="0"/>
              <a:t>Kobylinie-Borzymach, </a:t>
            </a:r>
            <a:r>
              <a:rPr lang="pl-PL" dirty="0"/>
              <a:t>o kultywowaniu tradycji, lokalnych kobietach, fenomenie Kół Gospodyń Wiejskich, </a:t>
            </a:r>
            <a:r>
              <a:rPr lang="pl-PL" dirty="0" smtClean="0"/>
              <a:t>sukcesach, </a:t>
            </a:r>
            <a:r>
              <a:rPr lang="pl-PL" dirty="0"/>
              <a:t>rozmawia </a:t>
            </a:r>
            <a:r>
              <a:rPr lang="pl-PL" dirty="0" smtClean="0"/>
              <a:t>Paweł Szlaga.</a:t>
            </a:r>
            <a:endParaRPr lang="pl-PL" dirty="0"/>
          </a:p>
          <a:p>
            <a:pPr marL="0" indent="0" algn="just">
              <a:buNone/>
            </a:pPr>
            <a:endParaRPr lang="pl-PL" dirty="0"/>
          </a:p>
        </p:txBody>
      </p:sp>
    </p:spTree>
    <p:extLst>
      <p:ext uri="{BB962C8B-B14F-4D97-AF65-F5344CB8AC3E}">
        <p14:creationId xmlns:p14="http://schemas.microsoft.com/office/powerpoint/2010/main" val="2674627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1966" y="-1069134"/>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251520" y="1248854"/>
            <a:ext cx="8229600" cy="1143000"/>
          </a:xfrm>
        </p:spPr>
        <p:txBody>
          <a:bodyPr/>
          <a:lstStyle/>
          <a:p>
            <a:r>
              <a:rPr lang="pl-PL" b="1" dirty="0" smtClean="0"/>
              <a:t>Krótki wywiad</a:t>
            </a:r>
            <a:endParaRPr lang="pl-PL" b="1" dirty="0"/>
          </a:p>
        </p:txBody>
      </p:sp>
      <p:sp>
        <p:nvSpPr>
          <p:cNvPr id="3" name="Symbol zastępczy zawartości 2"/>
          <p:cNvSpPr>
            <a:spLocks noGrp="1"/>
          </p:cNvSpPr>
          <p:nvPr>
            <p:ph idx="1"/>
          </p:nvPr>
        </p:nvSpPr>
        <p:spPr>
          <a:xfrm>
            <a:off x="323528" y="2303406"/>
            <a:ext cx="8229600" cy="4525963"/>
          </a:xfrm>
        </p:spPr>
        <p:txBody>
          <a:bodyPr>
            <a:normAutofit fontScale="62500" lnSpcReduction="20000"/>
          </a:bodyPr>
          <a:lstStyle/>
          <a:p>
            <a:pPr marL="0" indent="0" algn="just">
              <a:buNone/>
            </a:pPr>
            <a:r>
              <a:rPr lang="pl-PL" b="1" i="1" dirty="0"/>
              <a:t>– Pani </a:t>
            </a:r>
            <a:r>
              <a:rPr lang="pl-PL" b="1" i="1" dirty="0" smtClean="0"/>
              <a:t>Edyto, </a:t>
            </a:r>
            <a:r>
              <a:rPr lang="pl-PL" b="1" i="1" dirty="0"/>
              <a:t>niewiele jest w naszym kraju form organizacji społecznych, które przetrwały próbę czasu. Jednak w ostatnich latach prawdziwy renesans przechodzą Koła Gospodyń Wiejskich. Skąd ten fenomen</a:t>
            </a:r>
            <a:r>
              <a:rPr lang="pl-PL" b="1" i="1" dirty="0" smtClean="0"/>
              <a:t>?</a:t>
            </a:r>
          </a:p>
          <a:p>
            <a:pPr marL="0" indent="0" algn="just">
              <a:buNone/>
            </a:pPr>
            <a:r>
              <a:rPr lang="pl-PL" dirty="0" smtClean="0"/>
              <a:t>- Koło </a:t>
            </a:r>
            <a:r>
              <a:rPr lang="pl-PL" dirty="0"/>
              <a:t>Gospodyń Wiejskich </a:t>
            </a:r>
            <a:r>
              <a:rPr lang="pl-PL" dirty="0" smtClean="0"/>
              <a:t>„Kobylińskie Maczki” w Kobylinie-Borzymach </a:t>
            </a:r>
            <a:r>
              <a:rPr lang="pl-PL" dirty="0"/>
              <a:t>powstało z potrzeby integracji </a:t>
            </a:r>
            <a:r>
              <a:rPr lang="pl-PL" dirty="0" smtClean="0"/>
              <a:t>kobiet i mężczyzn, </a:t>
            </a:r>
            <a:r>
              <a:rPr lang="pl-PL" dirty="0"/>
              <a:t>pobudzenia mieszkańców do wspólnego działania oraz kultywowania tradycji, które zanikają wśród pędzącej teraźniejszości. </a:t>
            </a:r>
            <a:r>
              <a:rPr lang="pl-PL" dirty="0" smtClean="0"/>
              <a:t>Chcemy </a:t>
            </a:r>
            <a:r>
              <a:rPr lang="pl-PL" dirty="0"/>
              <a:t>dzielić się swoją kreatywnością, pomysłowością. Współorganizujemy różnego rodzaju wydarzenia kulturalne, </a:t>
            </a:r>
            <a:r>
              <a:rPr lang="pl-PL" dirty="0" smtClean="0"/>
              <a:t>festyny dla wszystkich </a:t>
            </a:r>
            <a:r>
              <a:rPr lang="pl-PL" dirty="0"/>
              <a:t>mieszkańców, ze szczególnym uwzględnieniem potrzeb dzieci i młodzieży. </a:t>
            </a:r>
            <a:endParaRPr lang="pl-PL" dirty="0" smtClean="0"/>
          </a:p>
          <a:p>
            <a:pPr marL="0" indent="0" algn="just" fontAlgn="base">
              <a:buNone/>
            </a:pPr>
            <a:r>
              <a:rPr lang="pl-PL" b="1" dirty="0"/>
              <a:t>-</a:t>
            </a:r>
            <a:r>
              <a:rPr lang="pl-PL" b="1" i="1" dirty="0"/>
              <a:t>Na czym skupia się działalność KGW “Kobylińskie Maczki”?</a:t>
            </a:r>
          </a:p>
          <a:p>
            <a:pPr marL="0" indent="0" algn="just" fontAlgn="base">
              <a:buNone/>
            </a:pPr>
            <a:r>
              <a:rPr lang="pl-PL" dirty="0" smtClean="0"/>
              <a:t>- Realizujemy </a:t>
            </a:r>
            <a:r>
              <a:rPr lang="pl-PL" dirty="0"/>
              <a:t>cele statutowe, planujemy aktywnie działać w zakresie budowania tożsamości lokalnej oraz integracji społecznej. Żeby się rozwijać i prężnie działać, zamierzamy korzystać z różnych form finansowania kół, pisać projekty oraz pozyskiwać sprzymierzeńców w naszych działaniach.</a:t>
            </a:r>
          </a:p>
          <a:p>
            <a:pPr marL="0" indent="0">
              <a:buNone/>
            </a:pPr>
            <a:endParaRPr lang="pl-PL" dirty="0"/>
          </a:p>
        </p:txBody>
      </p:sp>
    </p:spTree>
    <p:extLst>
      <p:ext uri="{BB962C8B-B14F-4D97-AF65-F5344CB8AC3E}">
        <p14:creationId xmlns:p14="http://schemas.microsoft.com/office/powerpoint/2010/main" val="582686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1966" y="-1069134"/>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827584" y="2132856"/>
            <a:ext cx="7859216" cy="4536504"/>
          </a:xfrm>
        </p:spPr>
        <p:txBody>
          <a:bodyPr>
            <a:normAutofit fontScale="55000" lnSpcReduction="20000"/>
          </a:bodyPr>
          <a:lstStyle/>
          <a:p>
            <a:pPr marL="0" indent="0" algn="just">
              <a:buNone/>
            </a:pPr>
            <a:r>
              <a:rPr lang="pl-PL" b="1" i="1" dirty="0" smtClean="0"/>
              <a:t>- W </a:t>
            </a:r>
            <a:r>
              <a:rPr lang="pl-PL" b="1" i="1" dirty="0"/>
              <a:t>jaki sposób ludzie reagują na to co Panie </a:t>
            </a:r>
            <a:r>
              <a:rPr lang="pl-PL" b="1" i="1" dirty="0" smtClean="0"/>
              <a:t>i Panowie robią</a:t>
            </a:r>
            <a:r>
              <a:rPr lang="pl-PL" b="1" i="1" dirty="0"/>
              <a:t>? Czy są oni zadowoleni z tego, że na różnych wydarzeniach publicznych pojawiają się stoiska z typowo regionalnym jedzeniem?</a:t>
            </a:r>
            <a:r>
              <a:rPr lang="pl-PL" dirty="0"/>
              <a:t/>
            </a:r>
            <a:br>
              <a:rPr lang="pl-PL" dirty="0"/>
            </a:br>
            <a:r>
              <a:rPr lang="pl-PL" dirty="0" smtClean="0"/>
              <a:t>- Myślę </a:t>
            </a:r>
            <a:r>
              <a:rPr lang="pl-PL" dirty="0"/>
              <a:t>że ludzie reagują bardzo pozytywnie i są </a:t>
            </a:r>
            <a:r>
              <a:rPr lang="pl-PL" dirty="0" smtClean="0"/>
              <a:t>zadowoleni. Doceniają </a:t>
            </a:r>
            <a:r>
              <a:rPr lang="pl-PL" dirty="0"/>
              <a:t>to co robimy. Przykładem tego </a:t>
            </a:r>
            <a:r>
              <a:rPr lang="pl-PL" dirty="0" smtClean="0"/>
              <a:t>jest </a:t>
            </a:r>
            <a:r>
              <a:rPr lang="pl-PL" b="1" dirty="0"/>
              <a:t> I Powiatowego Zjazdu Kół Gospodyń </a:t>
            </a:r>
            <a:r>
              <a:rPr lang="pl-PL" b="1" dirty="0" smtClean="0"/>
              <a:t>Wiejskich, </a:t>
            </a:r>
            <a:r>
              <a:rPr lang="pl-PL" dirty="0" smtClean="0"/>
              <a:t>gdzie naprawdę </a:t>
            </a:r>
            <a:r>
              <a:rPr lang="pl-PL" dirty="0"/>
              <a:t>wielu uczestników imprezy podchodziło do naszego stoiska. Z uśmiechem na twarzy częstowali się naszymi tradycyjnymi potrawami i wypiekami, zachwycali się ich smakiem i prostotą</a:t>
            </a:r>
            <a:r>
              <a:rPr lang="pl-PL" dirty="0" smtClean="0"/>
              <a:t>.</a:t>
            </a:r>
          </a:p>
          <a:p>
            <a:pPr marL="0" indent="0" fontAlgn="base">
              <a:buNone/>
            </a:pPr>
            <a:r>
              <a:rPr lang="pl-PL" i="1" dirty="0"/>
              <a:t>- </a:t>
            </a:r>
            <a:r>
              <a:rPr lang="pl-PL" b="1" i="1" dirty="0"/>
              <a:t>Czy jest jakiś podział ról wśród kobiet i mężczyzna w Państwa kole?</a:t>
            </a:r>
            <a:endParaRPr lang="pl-PL" i="1" dirty="0"/>
          </a:p>
          <a:p>
            <a:pPr marL="0" indent="0" fontAlgn="base">
              <a:buNone/>
            </a:pPr>
            <a:r>
              <a:rPr lang="pl-PL" dirty="0"/>
              <a:t>- Nie ma u nas żadnego podziału – jest równouprawnienie. Panowie, w większości mężowie również bardzo chętnie pomagają. Niektórzy odkryli swoje zdolności kulinarne dzięki nam. Naszą kolejną tradycją jest organizacja zabawy andrzejkowej i karnawałowej, panowie mogą się wtedy wykazać! Ale również podczas obsługi różnych wydarzeń i uroczystości lokalnych, gdzie przygotowujemy posiłki dla kilkuset osób są bardzo pomocni. Działamy zawsze razem i płeć tutaj nie ma znaczenia, każdy ma takie same obowiązki</a:t>
            </a:r>
            <a:r>
              <a:rPr lang="pl-PL" dirty="0" smtClean="0"/>
              <a:t>. </a:t>
            </a:r>
          </a:p>
          <a:p>
            <a:pPr>
              <a:buFontTx/>
              <a:buChar char="-"/>
            </a:pPr>
            <a:endParaRPr lang="pl-PL" dirty="0"/>
          </a:p>
        </p:txBody>
      </p:sp>
    </p:spTree>
    <p:extLst>
      <p:ext uri="{BB962C8B-B14F-4D97-AF65-F5344CB8AC3E}">
        <p14:creationId xmlns:p14="http://schemas.microsoft.com/office/powerpoint/2010/main" val="3910966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1966" y="-1069134"/>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179512" y="1988840"/>
            <a:ext cx="8229600" cy="4608512"/>
          </a:xfrm>
        </p:spPr>
        <p:txBody>
          <a:bodyPr>
            <a:normAutofit fontScale="55000" lnSpcReduction="20000"/>
          </a:bodyPr>
          <a:lstStyle/>
          <a:p>
            <a:pPr algn="just" fontAlgn="base">
              <a:buFontTx/>
              <a:buChar char="-"/>
            </a:pPr>
            <a:r>
              <a:rPr lang="pl-PL" b="1" i="1" dirty="0" smtClean="0"/>
              <a:t>KGW </a:t>
            </a:r>
            <a:r>
              <a:rPr lang="pl-PL" b="1" i="1" dirty="0"/>
              <a:t>Kobylińskie Maczki z nieoficjalnym rekordem Guinnessa</a:t>
            </a:r>
            <a:r>
              <a:rPr lang="pl-PL" b="1" i="1" dirty="0" smtClean="0"/>
              <a:t>! Może coś Pani opowiedzieć o tym, więcej?</a:t>
            </a:r>
          </a:p>
          <a:p>
            <a:pPr marL="0" indent="0" algn="just" fontAlgn="base">
              <a:buNone/>
            </a:pPr>
            <a:r>
              <a:rPr lang="pl-PL" i="1" dirty="0" smtClean="0"/>
              <a:t>- Pięć </a:t>
            </a:r>
            <a:r>
              <a:rPr lang="pl-PL" i="1" dirty="0"/>
              <a:t>tygodni przed imprezą zgłosiliśmy to do biura rekordów, jednak niestety było już za późno na zgłoszenie. Przysłali nam jedynie informację, że faktycznie było największe na świecie (...) Napisali nam też, żebyśmy próbowali za rok</a:t>
            </a:r>
            <a:r>
              <a:rPr lang="pl-PL" i="1" dirty="0" smtClean="0"/>
              <a:t>. </a:t>
            </a:r>
            <a:r>
              <a:rPr lang="pl-PL" dirty="0"/>
              <a:t>W sumie wymiennie nad wykonaniem tego ogromnego "Mrowiska" pracowało aż 25 osób. W czwartek przed zjazdem ciasto było ostatecznie złożone. Przed tzw. "uleżeniem się" ciasto miało aż 150 cm wysokości, a średnica u podstawy wyniosła około 90 cm. "Mrowisko" na stoisko KGW musiało dostarczyć aż sześciu mężczyzn, a ostateczną wagę ciasta szacuje się na około 130 kg</a:t>
            </a:r>
            <a:r>
              <a:rPr lang="pl-PL" dirty="0" smtClean="0"/>
              <a:t>!</a:t>
            </a:r>
          </a:p>
          <a:p>
            <a:pPr marL="0" indent="0" algn="just" fontAlgn="base">
              <a:buNone/>
            </a:pPr>
            <a:r>
              <a:rPr lang="pl-PL" b="1" i="1" dirty="0" smtClean="0"/>
              <a:t>- Czy </a:t>
            </a:r>
            <a:r>
              <a:rPr lang="pl-PL" b="1" i="1" dirty="0"/>
              <a:t>Koło ma jakieś szczególne osiągnięcia na swoim koncie? Może zechce się Pani nimi pochwalić</a:t>
            </a:r>
            <a:r>
              <a:rPr lang="pl-PL" b="1" i="1" dirty="0" smtClean="0"/>
              <a:t>?</a:t>
            </a:r>
          </a:p>
          <a:p>
            <a:pPr marL="0" indent="0" algn="just" fontAlgn="base">
              <a:buNone/>
            </a:pPr>
            <a:r>
              <a:rPr lang="pl-PL" dirty="0" smtClean="0"/>
              <a:t>- Nasze </a:t>
            </a:r>
            <a:r>
              <a:rPr lang="pl-PL" dirty="0"/>
              <a:t>Koło jest bardzo aktywne i bierze udział w wielu organizowanych konkursach, jak i przeglądach artystycznych. W krótkim czasie </a:t>
            </a:r>
            <a:r>
              <a:rPr lang="pl-PL" dirty="0" smtClean="0"/>
              <a:t>zdobyliśmy </a:t>
            </a:r>
            <a:r>
              <a:rPr lang="pl-PL" dirty="0"/>
              <a:t>wiele osiągnięć np</a:t>
            </a:r>
            <a:r>
              <a:rPr lang="pl-PL" dirty="0" smtClean="0"/>
              <a:t>.: Udział w Dożynkach Prezydenckich, I miejsce na </a:t>
            </a:r>
            <a:r>
              <a:rPr lang="pl-PL" b="1" dirty="0"/>
              <a:t> I </a:t>
            </a:r>
            <a:r>
              <a:rPr lang="pl-PL" b="1" dirty="0" smtClean="0"/>
              <a:t>Powiatowym Zjeździe Kół </a:t>
            </a:r>
            <a:r>
              <a:rPr lang="pl-PL" b="1" dirty="0"/>
              <a:t>Gospodyń </a:t>
            </a:r>
            <a:r>
              <a:rPr lang="pl-PL" b="1" dirty="0" smtClean="0"/>
              <a:t>Wiejskich w Kobylinie-Borzymach </a:t>
            </a:r>
            <a:r>
              <a:rPr lang="pl-PL" dirty="0" smtClean="0"/>
              <a:t>mogliśmy </a:t>
            </a:r>
            <a:r>
              <a:rPr lang="pl-PL" dirty="0"/>
              <a:t>wtedy zaprezentować nasze autorskie </a:t>
            </a:r>
            <a:r>
              <a:rPr lang="pl-PL" dirty="0" smtClean="0"/>
              <a:t>potrawy</a:t>
            </a:r>
            <a:r>
              <a:rPr lang="pl-PL" b="1" dirty="0" smtClean="0"/>
              <a:t>, </a:t>
            </a:r>
            <a:r>
              <a:rPr lang="pl-PL" dirty="0" smtClean="0"/>
              <a:t>uzyskanie nominacji w konkursie na osobowość roku dwóch członków koła. </a:t>
            </a:r>
            <a:r>
              <a:rPr lang="pl-PL" dirty="0"/>
              <a:t>Jest to zdecydowanie niesamowite doświadczenie i pamiątka dla każdego już na całe życie.</a:t>
            </a:r>
          </a:p>
          <a:p>
            <a:pPr marL="0" indent="0" algn="just" fontAlgn="base">
              <a:buNone/>
            </a:pPr>
            <a:endParaRPr lang="pl-PL" dirty="0"/>
          </a:p>
          <a:p>
            <a:pPr marL="0" indent="0" algn="just">
              <a:buNone/>
            </a:pPr>
            <a:endParaRPr lang="pl-PL" dirty="0"/>
          </a:p>
        </p:txBody>
      </p:sp>
    </p:spTree>
    <p:extLst>
      <p:ext uri="{BB962C8B-B14F-4D97-AF65-F5344CB8AC3E}">
        <p14:creationId xmlns:p14="http://schemas.microsoft.com/office/powerpoint/2010/main" val="4635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64704"/>
            <a:ext cx="7931224" cy="652934"/>
          </a:xfrm>
        </p:spPr>
        <p:txBody>
          <a:bodyPr>
            <a:normAutofit fontScale="90000"/>
          </a:bodyPr>
          <a:lstStyle/>
          <a:p>
            <a:endParaRPr lang="pl-PL"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1" r="29517"/>
          <a:stretch/>
        </p:blipFill>
        <p:spPr bwMode="auto">
          <a:xfrm>
            <a:off x="4557335" y="3429000"/>
            <a:ext cx="458666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068" t="7669" r="31240" b="5113"/>
          <a:stretch/>
        </p:blipFill>
        <p:spPr bwMode="auto">
          <a:xfrm>
            <a:off x="5992243" y="-1"/>
            <a:ext cx="3151757" cy="346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555" t="1610" r="29129" b="3125"/>
          <a:stretch/>
        </p:blipFill>
        <p:spPr bwMode="auto">
          <a:xfrm>
            <a:off x="0" y="3429000"/>
            <a:ext cx="455733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972" r="28972"/>
          <a:stretch/>
        </p:blipFill>
        <p:spPr bwMode="auto">
          <a:xfrm>
            <a:off x="0" y="0"/>
            <a:ext cx="2565053" cy="346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1366" t="7103" r="31472" b="5966"/>
          <a:stretch/>
        </p:blipFill>
        <p:spPr bwMode="auto">
          <a:xfrm>
            <a:off x="2565053" y="0"/>
            <a:ext cx="3447107" cy="346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2000"/>
                                        <p:tgtEl>
                                          <p:spTgt spid="1030"/>
                                        </p:tgtEl>
                                      </p:cBhvr>
                                    </p:animEffect>
                                    <p:anim calcmode="lin" valueType="num">
                                      <p:cBhvr>
                                        <p:cTn id="15" dur="2000" fill="hold"/>
                                        <p:tgtEl>
                                          <p:spTgt spid="1030"/>
                                        </p:tgtEl>
                                        <p:attrNameLst>
                                          <p:attrName>ppt_w</p:attrName>
                                        </p:attrNameLst>
                                      </p:cBhvr>
                                      <p:tavLst>
                                        <p:tav tm="0" fmla="#ppt_w*sin(2.5*pi*$)">
                                          <p:val>
                                            <p:fltVal val="0"/>
                                          </p:val>
                                        </p:tav>
                                        <p:tav tm="100000">
                                          <p:val>
                                            <p:fltVal val="1"/>
                                          </p:val>
                                        </p:tav>
                                      </p:tavLst>
                                    </p:anim>
                                    <p:anim calcmode="lin" valueType="num">
                                      <p:cBhvr>
                                        <p:cTn id="16"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80">
                                          <p:stCondLst>
                                            <p:cond delay="0"/>
                                          </p:stCondLst>
                                        </p:cTn>
                                        <p:tgtEl>
                                          <p:spTgt spid="1028"/>
                                        </p:tgtEl>
                                      </p:cBhvr>
                                    </p:animEffect>
                                    <p:anim calcmode="lin" valueType="num">
                                      <p:cBhvr>
                                        <p:cTn id="22"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8"/>
                                        </p:tgtEl>
                                      </p:cBhvr>
                                      <p:to x="100000" y="60000"/>
                                    </p:animScale>
                                    <p:animScale>
                                      <p:cBhvr>
                                        <p:cTn id="28" dur="166" decel="50000">
                                          <p:stCondLst>
                                            <p:cond delay="676"/>
                                          </p:stCondLst>
                                        </p:cTn>
                                        <p:tgtEl>
                                          <p:spTgt spid="1028"/>
                                        </p:tgtEl>
                                      </p:cBhvr>
                                      <p:to x="100000" y="100000"/>
                                    </p:animScale>
                                    <p:animScale>
                                      <p:cBhvr>
                                        <p:cTn id="29" dur="26">
                                          <p:stCondLst>
                                            <p:cond delay="1312"/>
                                          </p:stCondLst>
                                        </p:cTn>
                                        <p:tgtEl>
                                          <p:spTgt spid="1028"/>
                                        </p:tgtEl>
                                      </p:cBhvr>
                                      <p:to x="100000" y="80000"/>
                                    </p:animScale>
                                    <p:animScale>
                                      <p:cBhvr>
                                        <p:cTn id="30" dur="166" decel="50000">
                                          <p:stCondLst>
                                            <p:cond delay="1338"/>
                                          </p:stCondLst>
                                        </p:cTn>
                                        <p:tgtEl>
                                          <p:spTgt spid="1028"/>
                                        </p:tgtEl>
                                      </p:cBhvr>
                                      <p:to x="100000" y="100000"/>
                                    </p:animScale>
                                    <p:animScale>
                                      <p:cBhvr>
                                        <p:cTn id="31" dur="26">
                                          <p:stCondLst>
                                            <p:cond delay="1642"/>
                                          </p:stCondLst>
                                        </p:cTn>
                                        <p:tgtEl>
                                          <p:spTgt spid="1028"/>
                                        </p:tgtEl>
                                      </p:cBhvr>
                                      <p:to x="100000" y="90000"/>
                                    </p:animScale>
                                    <p:animScale>
                                      <p:cBhvr>
                                        <p:cTn id="32" dur="166" decel="50000">
                                          <p:stCondLst>
                                            <p:cond delay="1668"/>
                                          </p:stCondLst>
                                        </p:cTn>
                                        <p:tgtEl>
                                          <p:spTgt spid="1028"/>
                                        </p:tgtEl>
                                      </p:cBhvr>
                                      <p:to x="100000" y="100000"/>
                                    </p:animScale>
                                    <p:animScale>
                                      <p:cBhvr>
                                        <p:cTn id="33" dur="26">
                                          <p:stCondLst>
                                            <p:cond delay="1808"/>
                                          </p:stCondLst>
                                        </p:cTn>
                                        <p:tgtEl>
                                          <p:spTgt spid="1028"/>
                                        </p:tgtEl>
                                      </p:cBhvr>
                                      <p:to x="100000" y="95000"/>
                                    </p:animScale>
                                    <p:animScale>
                                      <p:cBhvr>
                                        <p:cTn id="34" dur="166" decel="50000">
                                          <p:stCondLst>
                                            <p:cond delay="1834"/>
                                          </p:stCondLst>
                                        </p:cTn>
                                        <p:tgtEl>
                                          <p:spTgt spid="102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fade">
                                      <p:cBhvr>
                                        <p:cTn id="39" dur="1000"/>
                                        <p:tgtEl>
                                          <p:spTgt spid="1027"/>
                                        </p:tgtEl>
                                      </p:cBhvr>
                                    </p:animEffect>
                                    <p:anim calcmode="lin" valueType="num">
                                      <p:cBhvr>
                                        <p:cTn id="40" dur="1000" fill="hold"/>
                                        <p:tgtEl>
                                          <p:spTgt spid="1027"/>
                                        </p:tgtEl>
                                        <p:attrNameLst>
                                          <p:attrName>ppt_x</p:attrName>
                                        </p:attrNameLst>
                                      </p:cBhvr>
                                      <p:tavLst>
                                        <p:tav tm="0">
                                          <p:val>
                                            <p:strVal val="#ppt_x"/>
                                          </p:val>
                                        </p:tav>
                                        <p:tav tm="100000">
                                          <p:val>
                                            <p:strVal val="#ppt_x"/>
                                          </p:val>
                                        </p:tav>
                                      </p:tavLst>
                                    </p:anim>
                                    <p:anim calcmode="lin" valueType="num">
                                      <p:cBhvr>
                                        <p:cTn id="4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34258" y="-1052513"/>
            <a:ext cx="2400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251520" y="1988840"/>
            <a:ext cx="8661648" cy="4608512"/>
          </a:xfrm>
        </p:spPr>
        <p:txBody>
          <a:bodyPr>
            <a:normAutofit fontScale="55000" lnSpcReduction="20000"/>
          </a:bodyPr>
          <a:lstStyle/>
          <a:p>
            <a:pPr marL="0" indent="0" algn="just" fontAlgn="base">
              <a:buNone/>
            </a:pPr>
            <a:r>
              <a:rPr lang="pl-PL" b="1" i="1" dirty="0" smtClean="0"/>
              <a:t>- Jakie </a:t>
            </a:r>
            <a:r>
              <a:rPr lang="pl-PL" b="1" i="1" dirty="0"/>
              <a:t>plany na 2023 r.?</a:t>
            </a:r>
            <a:endParaRPr lang="pl-PL" i="1" dirty="0"/>
          </a:p>
          <a:p>
            <a:pPr marL="0" indent="0" algn="just" fontAlgn="base">
              <a:buNone/>
            </a:pPr>
            <a:r>
              <a:rPr lang="pl-PL" dirty="0" smtClean="0"/>
              <a:t>- Przede </a:t>
            </a:r>
            <a:r>
              <a:rPr lang="pl-PL" dirty="0"/>
              <a:t>wszystkim </a:t>
            </a:r>
            <a:r>
              <a:rPr lang="pl-PL" dirty="0" smtClean="0"/>
              <a:t>Powiatowy Zjazd Kół Gospodyń Wiejskich oraz Dożynki, </a:t>
            </a:r>
            <a:r>
              <a:rPr lang="pl-PL" dirty="0"/>
              <a:t>jest to priorytet w tym roku. </a:t>
            </a:r>
            <a:r>
              <a:rPr lang="pl-PL" dirty="0" smtClean="0"/>
              <a:t>Planujemy zorganizować  </a:t>
            </a:r>
            <a:r>
              <a:rPr lang="pl-PL" dirty="0"/>
              <a:t>zabawę połączoną z integracją dla kół </a:t>
            </a:r>
            <a:r>
              <a:rPr lang="pl-PL" dirty="0" smtClean="0"/>
              <a:t>gospodyń oraz wszystkich mieszkańców w lipcu. </a:t>
            </a:r>
            <a:r>
              <a:rPr lang="pl-PL" dirty="0"/>
              <a:t>Poza tym konkursy, wysyłamy zgłoszenia i czekamy na przejście do dalszego etapu. </a:t>
            </a:r>
            <a:r>
              <a:rPr lang="pl-PL" dirty="0" smtClean="0"/>
              <a:t>Oczywiście </a:t>
            </a:r>
            <a:r>
              <a:rPr lang="pl-PL" dirty="0"/>
              <a:t>nie może zabraknąć również zabawy </a:t>
            </a:r>
            <a:r>
              <a:rPr lang="pl-PL" dirty="0" smtClean="0"/>
              <a:t>andrzejkowej </a:t>
            </a:r>
            <a:r>
              <a:rPr lang="pl-PL" dirty="0"/>
              <a:t>w listopadzie, a na zakończenie roku najprawdopodobniej zorganizujemy imprezę sylwestrową. </a:t>
            </a:r>
          </a:p>
          <a:p>
            <a:pPr marL="0" indent="0" algn="just">
              <a:buNone/>
            </a:pPr>
            <a:r>
              <a:rPr lang="pl-PL" b="1" i="1" dirty="0" smtClean="0"/>
              <a:t>– </a:t>
            </a:r>
            <a:r>
              <a:rPr lang="pl-PL" b="1" i="1" dirty="0"/>
              <a:t>I tak już na koniec. W jaki sposób zachęciłaby Pani młode dziewczyny, kobiety do wstąpienia i działalności w takich organizacjach jak Koła Gospodyń Wiejskich?</a:t>
            </a:r>
          </a:p>
          <a:p>
            <a:pPr algn="just">
              <a:buFontTx/>
              <a:buChar char="-"/>
            </a:pPr>
            <a:r>
              <a:rPr lang="pl-PL" dirty="0" smtClean="0"/>
              <a:t>W </a:t>
            </a:r>
            <a:r>
              <a:rPr lang="pl-PL" dirty="0"/>
              <a:t>Kole Gospodyń Wiejskich </a:t>
            </a:r>
            <a:r>
              <a:rPr lang="pl-PL" dirty="0" smtClean="0"/>
              <a:t>„Kobylińskie Maczki” </a:t>
            </a:r>
            <a:r>
              <a:rPr lang="pl-PL" dirty="0"/>
              <a:t>działają młode kobiety, które wykazują się dużą kreatywnością i pomysłowością. Mam nadzieję, że dzięki naszym innowacyjnym działaniom zachęcimy </a:t>
            </a:r>
            <a:r>
              <a:rPr lang="pl-PL" dirty="0" smtClean="0"/>
              <a:t>kobiety jak również mężczyzn </a:t>
            </a:r>
            <a:r>
              <a:rPr lang="pl-PL" dirty="0"/>
              <a:t>w każdym wieku do włączenia się i angażowania w naszym Kole</a:t>
            </a:r>
            <a:r>
              <a:rPr lang="pl-PL" dirty="0" smtClean="0"/>
              <a:t>.</a:t>
            </a:r>
          </a:p>
          <a:p>
            <a:pPr marL="0" indent="0" algn="just">
              <a:buNone/>
            </a:pPr>
            <a:r>
              <a:rPr lang="pl-PL" b="1" i="1" dirty="0" smtClean="0"/>
              <a:t>- Czego </a:t>
            </a:r>
            <a:r>
              <a:rPr lang="pl-PL" b="1" i="1" dirty="0"/>
              <a:t>mogę Państwu </a:t>
            </a:r>
            <a:r>
              <a:rPr lang="pl-PL" b="1" i="1" dirty="0" smtClean="0"/>
              <a:t>życzyć?</a:t>
            </a:r>
          </a:p>
          <a:p>
            <a:pPr marL="0" indent="0" algn="just">
              <a:buNone/>
            </a:pPr>
            <a:r>
              <a:rPr lang="pl-PL" dirty="0" smtClean="0"/>
              <a:t>- Przede </a:t>
            </a:r>
            <a:r>
              <a:rPr lang="pl-PL" dirty="0"/>
              <a:t>wszystkim zdrowia i wytrwałości. To jest najważniejsze!</a:t>
            </a:r>
          </a:p>
          <a:p>
            <a:pPr marL="0" indent="0" algn="just">
              <a:buNone/>
            </a:pPr>
            <a:r>
              <a:rPr lang="pl-PL" b="1" i="1" dirty="0"/>
              <a:t>– </a:t>
            </a:r>
            <a:r>
              <a:rPr lang="pl-PL" b="1" i="1" dirty="0" smtClean="0"/>
              <a:t> I tego właśnie życzymy Państwu. Dziękuję </a:t>
            </a:r>
            <a:r>
              <a:rPr lang="pl-PL" b="1" i="1" dirty="0"/>
              <a:t>za rozmowę</a:t>
            </a:r>
            <a:r>
              <a:rPr lang="pl-PL" b="1" i="1" dirty="0" smtClean="0"/>
              <a:t>. </a:t>
            </a:r>
            <a:r>
              <a:rPr lang="pl-PL" b="1" i="1" dirty="0"/>
              <a:t>Proszę również przyjąć </a:t>
            </a:r>
            <a:r>
              <a:rPr lang="pl-PL" b="1" i="1" dirty="0" smtClean="0"/>
              <a:t>serdeczne </a:t>
            </a:r>
            <a:r>
              <a:rPr lang="pl-PL" b="1" i="1" dirty="0"/>
              <a:t>podziękowania za Wasze zaangażowanie na rzecz gminy </a:t>
            </a:r>
            <a:r>
              <a:rPr lang="pl-PL" b="1" i="1" dirty="0" smtClean="0"/>
              <a:t>Kobylin-Borzymy </a:t>
            </a:r>
            <a:r>
              <a:rPr lang="pl-PL" b="1" i="1" dirty="0"/>
              <a:t>i lokalnej społeczności oraz za promowanie gminy.</a:t>
            </a:r>
          </a:p>
          <a:p>
            <a:pPr marL="0" indent="0">
              <a:buNone/>
            </a:pPr>
            <a:endParaRPr lang="pl-PL" dirty="0"/>
          </a:p>
        </p:txBody>
      </p:sp>
    </p:spTree>
    <p:extLst>
      <p:ext uri="{BB962C8B-B14F-4D97-AF65-F5344CB8AC3E}">
        <p14:creationId xmlns:p14="http://schemas.microsoft.com/office/powerpoint/2010/main" val="3083454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Krótka fotorelacja</a:t>
            </a:r>
            <a:endParaRPr lang="pl-PL" dirty="0"/>
          </a:p>
        </p:txBody>
      </p:sp>
      <p:pic>
        <p:nvPicPr>
          <p:cNvPr id="2050" name="Picture 2" descr="07__Agata_Kornhauser_Duda_Kobylinskie_Maczki_20211202_ERB52975.jpg [692.03 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160031" cy="4770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04__Agata_Kornhauser_Duda_Kobylinskie_Maczki_20211202_ERB52949.jpg [692.55 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83674"/>
            <a:ext cx="7367191" cy="490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45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ipe(down)">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548</Words>
  <Application>Microsoft Office PowerPoint</Application>
  <PresentationFormat>Pokaz na ekranie (4:3)</PresentationFormat>
  <Paragraphs>28</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Prezentacja programu PowerPoint</vt:lpstr>
      <vt:lpstr>Kilka słów o KGW KOBYLIŃSKIE MACZKI </vt:lpstr>
      <vt:lpstr>Prezentacja programu PowerPoint</vt:lpstr>
      <vt:lpstr>Krótki wywiad</vt:lpstr>
      <vt:lpstr>Prezentacja programu PowerPoint</vt:lpstr>
      <vt:lpstr>Prezentacja programu PowerPoint</vt:lpstr>
      <vt:lpstr>Prezentacja programu PowerPoint</vt:lpstr>
      <vt:lpstr>Prezentacja programu PowerPoint</vt:lpstr>
      <vt:lpstr>Krótka fotorelacja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KGW KOBYLIŃŚKIE MACZKI</dc:title>
  <dc:creator>User</dc:creator>
  <cp:lastModifiedBy>User</cp:lastModifiedBy>
  <cp:revision>19</cp:revision>
  <dcterms:created xsi:type="dcterms:W3CDTF">2023-06-10T09:18:01Z</dcterms:created>
  <dcterms:modified xsi:type="dcterms:W3CDTF">2023-06-15T18:49:56Z</dcterms:modified>
</cp:coreProperties>
</file>