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11"/>
  </p:notesMasterIdLst>
  <p:sldIdLst>
    <p:sldId id="256" r:id="rId2"/>
    <p:sldId id="259" r:id="rId3"/>
    <p:sldId id="262" r:id="rId4"/>
    <p:sldId id="266" r:id="rId5"/>
    <p:sldId id="263" r:id="rId6"/>
    <p:sldId id="260" r:id="rId7"/>
    <p:sldId id="267" r:id="rId8"/>
    <p:sldId id="269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06" d="100"/>
          <a:sy n="106" d="100"/>
        </p:scale>
        <p:origin x="42" y="-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51464-9D3D-4FE9-B8EA-0BEAA03D50D7}" type="datetimeFigureOut">
              <a:rPr lang="pl-PL" smtClean="0"/>
              <a:t>21.04.2021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A4B12-3F4C-498E-A71C-3FA995D1EC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7238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1ECCFC9-B42A-4354-9E74-E7157F3D585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F029108-4A0D-4872-B77F-35BC489CC8AE}" type="slidenum">
              <a:t>3</a:t>
            </a:fld>
            <a:endParaRPr lang="pl-PL"/>
          </a:p>
        </p:txBody>
      </p:sp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07E5089-48C1-4875-BE42-C3E100E1E21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A8B7DA7-FBEA-42C4-A434-97E09D9B073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e3d9171119606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e3d9171119606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60F2-F974-43AF-9450-30500FAC4611}" type="datetimeFigureOut">
              <a:rPr lang="pl-PL" smtClean="0"/>
              <a:t>21.04.2021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2E93-DA33-488D-A06C-5426473E72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494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60F2-F974-43AF-9450-30500FAC4611}" type="datetimeFigureOut">
              <a:rPr lang="pl-PL" smtClean="0"/>
              <a:t>21.04.2021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2E93-DA33-488D-A06C-5426473E72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6318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60F2-F974-43AF-9450-30500FAC4611}" type="datetimeFigureOut">
              <a:rPr lang="pl-PL" smtClean="0"/>
              <a:t>21.04.2021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2E93-DA33-488D-A06C-5426473E72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4030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60F2-F974-43AF-9450-30500FAC4611}" type="datetimeFigureOut">
              <a:rPr lang="pl-PL" smtClean="0"/>
              <a:t>21.04.2021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2E93-DA33-488D-A06C-5426473E7209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1117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60F2-F974-43AF-9450-30500FAC4611}" type="datetimeFigureOut">
              <a:rPr lang="pl-PL" smtClean="0"/>
              <a:t>21.04.2021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2E93-DA33-488D-A06C-5426473E72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4796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60F2-F974-43AF-9450-30500FAC4611}" type="datetimeFigureOut">
              <a:rPr lang="pl-PL" smtClean="0"/>
              <a:t>21.04.2021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2E93-DA33-488D-A06C-5426473E72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2107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60F2-F974-43AF-9450-30500FAC4611}" type="datetimeFigureOut">
              <a:rPr lang="pl-PL" smtClean="0"/>
              <a:t>21.04.2021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2E93-DA33-488D-A06C-5426473E72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1895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60F2-F974-43AF-9450-30500FAC4611}" type="datetimeFigureOut">
              <a:rPr lang="pl-PL" smtClean="0"/>
              <a:t>21.04.2021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2E93-DA33-488D-A06C-5426473E72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6242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60F2-F974-43AF-9450-30500FAC4611}" type="datetimeFigureOut">
              <a:rPr lang="pl-PL" smtClean="0"/>
              <a:t>21.04.2021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2E93-DA33-488D-A06C-5426473E72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6777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354000" y="1575600"/>
            <a:ext cx="5393600" cy="20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pl" smtClean="0"/>
              <a:pPr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659791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pl" smtClean="0"/>
              <a:pPr algn="r"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195224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60F2-F974-43AF-9450-30500FAC4611}" type="datetimeFigureOut">
              <a:rPr lang="pl-PL" smtClean="0"/>
              <a:t>21.04.2021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2E93-DA33-488D-A06C-5426473E72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046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60F2-F974-43AF-9450-30500FAC4611}" type="datetimeFigureOut">
              <a:rPr lang="pl-PL" smtClean="0"/>
              <a:t>21.04.2021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2E93-DA33-488D-A06C-5426473E72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122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60F2-F974-43AF-9450-30500FAC4611}" type="datetimeFigureOut">
              <a:rPr lang="pl-PL" smtClean="0"/>
              <a:t>21.04.2021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2E93-DA33-488D-A06C-5426473E72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841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60F2-F974-43AF-9450-30500FAC4611}" type="datetimeFigureOut">
              <a:rPr lang="pl-PL" smtClean="0"/>
              <a:t>21.04.2021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2E93-DA33-488D-A06C-5426473E72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655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60F2-F974-43AF-9450-30500FAC4611}" type="datetimeFigureOut">
              <a:rPr lang="pl-PL" smtClean="0"/>
              <a:t>21.04.2021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2E93-DA33-488D-A06C-5426473E72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6503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60F2-F974-43AF-9450-30500FAC4611}" type="datetimeFigureOut">
              <a:rPr lang="pl-PL" smtClean="0"/>
              <a:t>21.04.2021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2E93-DA33-488D-A06C-5426473E72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338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60F2-F974-43AF-9450-30500FAC4611}" type="datetimeFigureOut">
              <a:rPr lang="pl-PL" smtClean="0"/>
              <a:t>21.04.2021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2E93-DA33-488D-A06C-5426473E72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1033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60F2-F974-43AF-9450-30500FAC4611}" type="datetimeFigureOut">
              <a:rPr lang="pl-PL" smtClean="0"/>
              <a:t>21.04.2021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2E93-DA33-488D-A06C-5426473E72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125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0F160F2-F974-43AF-9450-30500FAC4611}" type="datetimeFigureOut">
              <a:rPr lang="pl-PL" smtClean="0"/>
              <a:t>21.04.2021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52E93-DA33-488D-A06C-5426473E72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94932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uzhp.pl/pl/e/102/iii-rozbir-rzeczypospolitej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02B137-91E3-4366-BCB1-FA39207E7D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Konstytucja 3 maja</a:t>
            </a:r>
            <a:br>
              <a:rPr lang="pl-PL" dirty="0"/>
            </a:br>
            <a:r>
              <a:rPr lang="pl-PL" dirty="0"/>
              <a:t>	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FA1DC4C-3861-4FF3-8B88-2D4B1399BA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r"/>
            <a:endParaRPr lang="pl-PL" dirty="0"/>
          </a:p>
          <a:p>
            <a:pPr algn="r"/>
            <a:endParaRPr lang="pl-PL" dirty="0"/>
          </a:p>
          <a:p>
            <a:pPr algn="r"/>
            <a:endParaRPr lang="pl-PL" dirty="0"/>
          </a:p>
          <a:p>
            <a:pPr algn="r"/>
            <a:r>
              <a:rPr lang="pl-PL" sz="8600" dirty="0"/>
              <a:t>Klasa VIII</a:t>
            </a:r>
          </a:p>
        </p:txBody>
      </p:sp>
    </p:spTree>
    <p:extLst>
      <p:ext uri="{BB962C8B-B14F-4D97-AF65-F5344CB8AC3E}">
        <p14:creationId xmlns:p14="http://schemas.microsoft.com/office/powerpoint/2010/main" val="103732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"/>
          <p:cNvSpPr txBox="1">
            <a:spLocks noGrp="1"/>
          </p:cNvSpPr>
          <p:nvPr>
            <p:ph type="title"/>
          </p:nvPr>
        </p:nvSpPr>
        <p:spPr>
          <a:xfrm>
            <a:off x="479327" y="1003667"/>
            <a:ext cx="5393600" cy="204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rmAutofit fontScale="90000"/>
          </a:bodyPr>
          <a:lstStyle/>
          <a:p>
            <a:pPr>
              <a:lnSpc>
                <a:spcPct val="100000"/>
              </a:lnSpc>
              <a:buSzPct val="75396"/>
            </a:pPr>
            <a:r>
              <a:rPr lang="pl" sz="7200" dirty="0">
                <a:sym typeface="Montserrat"/>
              </a:rPr>
              <a:t>Polska po </a:t>
            </a:r>
            <a:br>
              <a:rPr lang="pl" sz="7200" dirty="0">
                <a:sym typeface="Montserrat"/>
              </a:rPr>
            </a:br>
            <a:r>
              <a:rPr lang="pl" sz="7200" dirty="0">
                <a:sym typeface="Montserrat"/>
              </a:rPr>
              <a:t>I rozbiorze</a:t>
            </a:r>
            <a:endParaRPr sz="7200" dirty="0">
              <a:sym typeface="Montserrat"/>
            </a:endParaRPr>
          </a:p>
        </p:txBody>
      </p:sp>
      <p:sp>
        <p:nvSpPr>
          <p:cNvPr id="65" name="Google Shape;65;p1"/>
          <p:cNvSpPr txBox="1">
            <a:spLocks noGrp="1"/>
          </p:cNvSpPr>
          <p:nvPr>
            <p:ph type="subTitle" idx="1"/>
          </p:nvPr>
        </p:nvSpPr>
        <p:spPr>
          <a:xfrm>
            <a:off x="479327" y="3170911"/>
            <a:ext cx="5393600" cy="247738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SzPct val="159429"/>
            </a:pPr>
            <a:r>
              <a:rPr lang="pl" sz="1900" dirty="0">
                <a:sym typeface="Merriweather"/>
              </a:rPr>
              <a:t>Pierwszego rozbioru Polski dokonały Rosja, Prusy i Austria na podstawie podpisanego </a:t>
            </a:r>
            <a:endParaRPr sz="1900" dirty="0">
              <a:sym typeface="Merriweather"/>
            </a:endParaRPr>
          </a:p>
          <a:p>
            <a:pPr marL="0" indent="0">
              <a:buSzPct val="159429"/>
            </a:pPr>
            <a:r>
              <a:rPr lang="pl" sz="1900" dirty="0">
                <a:sym typeface="Merriweather"/>
              </a:rPr>
              <a:t>5 sierpnia 1772 roku traktatu, w którym zaborcy powoływali się na rzekomy rozkład Polski oraz swe rzekome historyczne podstawy prawne do zajmowanych terenów.</a:t>
            </a:r>
            <a:endParaRPr sz="1900" dirty="0">
              <a:sym typeface="Merriweather"/>
            </a:endParaRPr>
          </a:p>
          <a:p>
            <a:pPr marL="0" indent="0">
              <a:buSzPct val="168168"/>
            </a:pPr>
            <a:endParaRPr sz="1800" dirty="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"/>
          <p:cNvSpPr txBox="1">
            <a:spLocks noGrp="1"/>
          </p:cNvSpPr>
          <p:nvPr>
            <p:ph type="body" idx="2"/>
          </p:nvPr>
        </p:nvSpPr>
        <p:spPr>
          <a:xfrm>
            <a:off x="6572816" y="5806359"/>
            <a:ext cx="4943208" cy="8190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600"/>
              </a:spcAft>
              <a:buNone/>
            </a:pPr>
            <a:r>
              <a:rPr lang="pl" sz="1900" dirty="0">
                <a:solidFill>
                  <a:schemeClr val="tx1"/>
                </a:solidFill>
                <a:sym typeface="Merriweather"/>
              </a:rPr>
              <a:t>Mapa Polski po I rozbiorze</a:t>
            </a:r>
            <a:endParaRPr sz="1900" dirty="0">
              <a:solidFill>
                <a:schemeClr val="tx1"/>
              </a:solidFill>
              <a:sym typeface="Merriweather"/>
            </a:endParaRPr>
          </a:p>
        </p:txBody>
      </p:sp>
      <p:pic>
        <p:nvPicPr>
          <p:cNvPr id="67" name="Google Shape;67;p1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6572816" y="1828486"/>
            <a:ext cx="4943208" cy="3977873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874232-005A-4298-8830-55C2D136D3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lvl="0" algn="ctr"/>
            <a:r>
              <a:rPr lang="pl-PL" sz="6500" dirty="0"/>
              <a:t>Przyczyny uchwalenia konstytucji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625C1F2-F2FF-450E-9BDE-B34A6420273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0" y="1594884"/>
            <a:ext cx="10515600" cy="3486926"/>
          </a:xfrm>
        </p:spPr>
        <p:txBody>
          <a:bodyPr anchor="ctr"/>
          <a:lstStyle/>
          <a:p>
            <a:pPr lvl="0" algn="l"/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1900" dirty="0"/>
              <a:t>Nadużywanie liberum veto.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900" dirty="0"/>
              <a:t>Niekorzystna sytuacja międzynarodowa.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900" dirty="0"/>
              <a:t>Ingerencja innych państw w sprawy państwowe Rzeczpospolitej.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900" dirty="0"/>
              <a:t>Chęć wprowadzenia nowych reform w kraju.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F2C0E89-F156-4B5A-9FA2-F47F35FCD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331" y="1920948"/>
            <a:ext cx="3092628" cy="3728483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B676BF-9085-4161-BCA9-AF0A5125C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6500" dirty="0"/>
              <a:t>Postanowienia</a:t>
            </a:r>
            <a:br>
              <a:rPr lang="pl-PL" sz="6500" dirty="0"/>
            </a:br>
            <a:r>
              <a:rPr lang="pl-PL" sz="6500" dirty="0"/>
              <a:t>Konstytucji 3 maja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BBEDB5-CEE4-40F4-9161-334A0B35E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519916"/>
            <a:ext cx="8946541" cy="372848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Zniesiono podział Rzeczpospolitej na Polskę i Litwę, ustanawiając jedno państwo – Rzeczpospolitą Polską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Zniesienie liberum veto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Zniesienie wolnej elekcji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Wprowadzenie trójpodziału władzy: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władza ustawodawcza (sejm),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władza wykonawcza (król i Straż Praw),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władza sądownicza (niezależne sądy)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Prawo miast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Ograniczenie praw politycznych gołoty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4918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173AE-3BD9-44E8-AA2C-06051BA39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035" y="4106957"/>
            <a:ext cx="5598676" cy="1325563"/>
          </a:xfrm>
        </p:spPr>
        <p:txBody>
          <a:bodyPr>
            <a:normAutofit fontScale="9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900" dirty="0" err="1">
                <a:solidFill>
                  <a:schemeClr val="tx1"/>
                </a:solidFill>
              </a:rPr>
              <a:t>Przedstawia</a:t>
            </a:r>
            <a:r>
              <a:rPr lang="en-US" sz="1900" dirty="0">
                <a:solidFill>
                  <a:schemeClr val="tx1"/>
                </a:solidFill>
              </a:rPr>
              <a:t> </a:t>
            </a:r>
            <a:r>
              <a:rPr lang="en-US" sz="1900" dirty="0" err="1">
                <a:solidFill>
                  <a:schemeClr val="tx1"/>
                </a:solidFill>
              </a:rPr>
              <a:t>pochód</a:t>
            </a:r>
            <a:r>
              <a:rPr lang="en-US" sz="1900" dirty="0">
                <a:solidFill>
                  <a:schemeClr val="tx1"/>
                </a:solidFill>
              </a:rPr>
              <a:t> </a:t>
            </a:r>
            <a:r>
              <a:rPr lang="en-US" sz="1900" dirty="0" err="1">
                <a:solidFill>
                  <a:schemeClr val="tx1"/>
                </a:solidFill>
              </a:rPr>
              <a:t>posłów</a:t>
            </a:r>
            <a:r>
              <a:rPr lang="en-US" sz="1900" dirty="0">
                <a:solidFill>
                  <a:schemeClr val="tx1"/>
                </a:solidFill>
              </a:rPr>
              <a:t> z </a:t>
            </a:r>
            <a:r>
              <a:rPr lang="en-US" sz="1900" dirty="0" err="1">
                <a:solidFill>
                  <a:schemeClr val="tx1"/>
                </a:solidFill>
              </a:rPr>
              <a:t>Zamku</a:t>
            </a:r>
            <a:r>
              <a:rPr lang="en-US" sz="1900" dirty="0">
                <a:solidFill>
                  <a:schemeClr val="tx1"/>
                </a:solidFill>
              </a:rPr>
              <a:t> </a:t>
            </a:r>
            <a:r>
              <a:rPr lang="pl-PL" sz="1900" dirty="0">
                <a:solidFill>
                  <a:schemeClr val="tx1"/>
                </a:solidFill>
              </a:rPr>
              <a:t>                 </a:t>
            </a:r>
            <a:r>
              <a:rPr lang="en-US" sz="1900" dirty="0" err="1">
                <a:solidFill>
                  <a:schemeClr val="tx1"/>
                </a:solidFill>
              </a:rPr>
              <a:t>Królewskiego</a:t>
            </a:r>
            <a:r>
              <a:rPr lang="en-US" sz="1900" dirty="0">
                <a:solidFill>
                  <a:schemeClr val="tx1"/>
                </a:solidFill>
              </a:rPr>
              <a:t> do </a:t>
            </a:r>
            <a:r>
              <a:rPr lang="en-US" sz="1900" dirty="0" err="1">
                <a:solidFill>
                  <a:schemeClr val="tx1"/>
                </a:solidFill>
              </a:rPr>
              <a:t>kolegiaty</a:t>
            </a:r>
            <a:r>
              <a:rPr lang="en-US" sz="1900" dirty="0">
                <a:solidFill>
                  <a:schemeClr val="tx1"/>
                </a:solidFill>
              </a:rPr>
              <a:t> </a:t>
            </a:r>
            <a:r>
              <a:rPr lang="en-US" sz="1900" dirty="0" err="1">
                <a:solidFill>
                  <a:schemeClr val="tx1"/>
                </a:solidFill>
              </a:rPr>
              <a:t>św</a:t>
            </a:r>
            <a:r>
              <a:rPr lang="en-US" sz="1900" dirty="0">
                <a:solidFill>
                  <a:schemeClr val="tx1"/>
                </a:solidFill>
              </a:rPr>
              <a:t>. Jana</a:t>
            </a:r>
            <a:r>
              <a:rPr lang="pl-PL" sz="1900" dirty="0">
                <a:solidFill>
                  <a:schemeClr val="tx1"/>
                </a:solidFill>
              </a:rPr>
              <a:t>,</a:t>
            </a:r>
            <a:r>
              <a:rPr lang="en-US" sz="1900" dirty="0">
                <a:solidFill>
                  <a:schemeClr val="tx1"/>
                </a:solidFill>
              </a:rPr>
              <a:t> w </a:t>
            </a:r>
            <a:r>
              <a:rPr lang="en-US" sz="1900" dirty="0" err="1">
                <a:solidFill>
                  <a:schemeClr val="tx1"/>
                </a:solidFill>
              </a:rPr>
              <a:t>celu</a:t>
            </a:r>
            <a:r>
              <a:rPr lang="en-US" sz="1900" dirty="0">
                <a:solidFill>
                  <a:schemeClr val="tx1"/>
                </a:solidFill>
              </a:rPr>
              <a:t> </a:t>
            </a:r>
            <a:r>
              <a:rPr lang="pl-PL" sz="1900" dirty="0">
                <a:solidFill>
                  <a:schemeClr val="tx1"/>
                </a:solidFill>
              </a:rPr>
              <a:t>      </a:t>
            </a:r>
            <a:r>
              <a:rPr lang="en-US" sz="1900" dirty="0" err="1">
                <a:solidFill>
                  <a:schemeClr val="tx1"/>
                </a:solidFill>
              </a:rPr>
              <a:t>ponownego</a:t>
            </a:r>
            <a:r>
              <a:rPr lang="en-US" sz="1900" dirty="0">
                <a:solidFill>
                  <a:schemeClr val="tx1"/>
                </a:solidFill>
              </a:rPr>
              <a:t> </a:t>
            </a:r>
            <a:r>
              <a:rPr lang="pl-PL" sz="1900" dirty="0">
                <a:solidFill>
                  <a:schemeClr val="tx1"/>
                </a:solidFill>
              </a:rPr>
              <a:t>  z</a:t>
            </a:r>
            <a:r>
              <a:rPr lang="en-US" sz="1900" dirty="0" err="1">
                <a:solidFill>
                  <a:schemeClr val="tx1"/>
                </a:solidFill>
              </a:rPr>
              <a:t>aprzysiężenia</a:t>
            </a:r>
            <a:r>
              <a:rPr lang="en-US" sz="1900" dirty="0">
                <a:solidFill>
                  <a:schemeClr val="tx1"/>
                </a:solidFill>
              </a:rPr>
              <a:t> </a:t>
            </a:r>
            <a:r>
              <a:rPr lang="en-US" sz="1900" dirty="0" err="1">
                <a:solidFill>
                  <a:schemeClr val="tx1"/>
                </a:solidFill>
              </a:rPr>
              <a:t>wraz</a:t>
            </a:r>
            <a:r>
              <a:rPr lang="en-US" sz="1900" dirty="0">
                <a:solidFill>
                  <a:schemeClr val="tx1"/>
                </a:solidFill>
              </a:rPr>
              <a:t> z </a:t>
            </a:r>
            <a:r>
              <a:rPr lang="en-US" sz="1900" dirty="0" err="1">
                <a:solidFill>
                  <a:schemeClr val="tx1"/>
                </a:solidFill>
              </a:rPr>
              <a:t>królem</a:t>
            </a:r>
            <a:r>
              <a:rPr lang="en-US" sz="1900" dirty="0">
                <a:solidFill>
                  <a:schemeClr val="tx1"/>
                </a:solidFill>
              </a:rPr>
              <a:t> </a:t>
            </a:r>
            <a:r>
              <a:rPr lang="pl-PL" sz="1900" dirty="0">
                <a:solidFill>
                  <a:schemeClr val="tx1"/>
                </a:solidFill>
              </a:rPr>
              <a:t>         </a:t>
            </a:r>
            <a:r>
              <a:rPr lang="en-US" sz="1900" dirty="0" err="1">
                <a:solidFill>
                  <a:schemeClr val="tx1"/>
                </a:solidFill>
              </a:rPr>
              <a:t>tekstu</a:t>
            </a:r>
            <a:r>
              <a:rPr lang="en-US" sz="1900" dirty="0">
                <a:solidFill>
                  <a:schemeClr val="tx1"/>
                </a:solidFill>
              </a:rPr>
              <a:t> </a:t>
            </a:r>
            <a:r>
              <a:rPr lang="en-US" sz="1900" dirty="0" err="1">
                <a:solidFill>
                  <a:schemeClr val="tx1"/>
                </a:solidFill>
              </a:rPr>
              <a:t>konstytucji</a:t>
            </a:r>
            <a:r>
              <a:rPr lang="en-US" sz="1900" dirty="0">
                <a:solidFill>
                  <a:schemeClr val="tx1"/>
                </a:solidFill>
              </a:rPr>
              <a:t> </a:t>
            </a:r>
            <a:r>
              <a:rPr lang="en-US" sz="1900" dirty="0" err="1">
                <a:solidFill>
                  <a:schemeClr val="tx1"/>
                </a:solidFill>
              </a:rPr>
              <a:t>uchwalonej</a:t>
            </a:r>
            <a:r>
              <a:rPr lang="en-US" sz="1900" dirty="0">
                <a:solidFill>
                  <a:schemeClr val="tx1"/>
                </a:solidFill>
              </a:rPr>
              <a:t> 3 </a:t>
            </a:r>
            <a:r>
              <a:rPr lang="en-US" sz="1900" dirty="0" err="1">
                <a:solidFill>
                  <a:schemeClr val="tx1"/>
                </a:solidFill>
              </a:rPr>
              <a:t>maja</a:t>
            </a:r>
            <a:r>
              <a:rPr lang="en-US" sz="1900" dirty="0">
                <a:solidFill>
                  <a:schemeClr val="tx1"/>
                </a:solidFill>
              </a:rPr>
              <a:t> 1791 </a:t>
            </a:r>
            <a:r>
              <a:rPr lang="en-US" sz="1900" dirty="0" err="1">
                <a:solidFill>
                  <a:schemeClr val="tx1"/>
                </a:solidFill>
              </a:rPr>
              <a:t>przez</a:t>
            </a:r>
            <a:r>
              <a:rPr lang="en-US" sz="1900" dirty="0">
                <a:solidFill>
                  <a:schemeClr val="tx1"/>
                </a:solidFill>
              </a:rPr>
              <a:t> Sejm</a:t>
            </a:r>
            <a:r>
              <a:rPr lang="pl-PL" sz="1900" dirty="0">
                <a:solidFill>
                  <a:schemeClr val="tx1"/>
                </a:solidFill>
              </a:rPr>
              <a:t>  </a:t>
            </a:r>
            <a:r>
              <a:rPr lang="en-US" sz="1900" dirty="0">
                <a:solidFill>
                  <a:schemeClr val="tx1"/>
                </a:solidFill>
              </a:rPr>
              <a:t> </a:t>
            </a:r>
            <a:r>
              <a:rPr lang="en-US" sz="1900" dirty="0" err="1">
                <a:solidFill>
                  <a:schemeClr val="tx1"/>
                </a:solidFill>
              </a:rPr>
              <a:t>Czteroletni</a:t>
            </a:r>
            <a:endParaRPr lang="en-US" sz="1900" dirty="0">
              <a:solidFill>
                <a:schemeClr val="tx1"/>
              </a:solidFill>
            </a:endParaRPr>
          </a:p>
        </p:txBody>
      </p:sp>
      <p:pic>
        <p:nvPicPr>
          <p:cNvPr id="3" name="Picture 3" descr="A picture containing altar&#10;&#10;Description automatically generated">
            <a:extLst>
              <a:ext uri="{FF2B5EF4-FFF2-40B4-BE49-F238E27FC236}">
                <a16:creationId xmlns:a16="http://schemas.microsoft.com/office/drawing/2014/main" id="{39CBE735-5D9F-4D29-8959-7F0446E3D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948" y="2504407"/>
            <a:ext cx="5201728" cy="2928113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F3E54D-FCA0-4B0D-AD19-E077937E0989}"/>
              </a:ext>
            </a:extLst>
          </p:cNvPr>
          <p:cNvSpPr txBox="1"/>
          <p:nvPr/>
        </p:nvSpPr>
        <p:spPr>
          <a:xfrm>
            <a:off x="349035" y="2504407"/>
            <a:ext cx="571209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900" dirty="0">
                <a:latin typeface="+mj-lt"/>
                <a:ea typeface="+mj-ea"/>
                <a:cs typeface="+mj-cs"/>
              </a:rPr>
              <a:t>O</a:t>
            </a:r>
            <a:r>
              <a:rPr lang="en-US" sz="1900" dirty="0" err="1">
                <a:latin typeface="+mj-lt"/>
                <a:ea typeface="+mj-ea"/>
                <a:cs typeface="+mj-cs"/>
              </a:rPr>
              <a:t>braz</a:t>
            </a:r>
            <a:r>
              <a:rPr lang="en-US" sz="1900" dirty="0">
                <a:latin typeface="+mj-lt"/>
                <a:ea typeface="+mj-ea"/>
                <a:cs typeface="+mj-cs"/>
              </a:rPr>
              <a:t> Jana </a:t>
            </a:r>
            <a:r>
              <a:rPr lang="en-US" sz="1900" dirty="0" err="1">
                <a:latin typeface="+mj-lt"/>
                <a:ea typeface="+mj-ea"/>
                <a:cs typeface="+mj-cs"/>
              </a:rPr>
              <a:t>Matejki</a:t>
            </a:r>
            <a:r>
              <a:rPr lang="en-US" sz="1900" dirty="0">
                <a:latin typeface="+mj-lt"/>
                <a:ea typeface="+mj-ea"/>
                <a:cs typeface="+mj-cs"/>
              </a:rPr>
              <a:t> </a:t>
            </a:r>
            <a:r>
              <a:rPr lang="en-US" sz="1900" dirty="0" err="1">
                <a:latin typeface="+mj-lt"/>
                <a:ea typeface="+mj-ea"/>
                <a:cs typeface="+mj-cs"/>
              </a:rPr>
              <a:t>powstawał</a:t>
            </a:r>
            <a:r>
              <a:rPr lang="en-US" sz="1900" dirty="0">
                <a:latin typeface="+mj-lt"/>
                <a:ea typeface="+mj-ea"/>
                <a:cs typeface="+mj-cs"/>
              </a:rPr>
              <a:t> od </a:t>
            </a:r>
            <a:r>
              <a:rPr lang="en-US" sz="1900" dirty="0" err="1">
                <a:latin typeface="+mj-lt"/>
                <a:ea typeface="+mj-ea"/>
                <a:cs typeface="+mj-cs"/>
              </a:rPr>
              <a:t>stycznia</a:t>
            </a:r>
            <a:r>
              <a:rPr lang="en-US" sz="1900" dirty="0">
                <a:latin typeface="+mj-lt"/>
                <a:ea typeface="+mj-ea"/>
                <a:cs typeface="+mj-cs"/>
              </a:rPr>
              <a:t> do </a:t>
            </a:r>
            <a:r>
              <a:rPr lang="en-US" sz="1900" dirty="0" err="1">
                <a:latin typeface="+mj-lt"/>
                <a:ea typeface="+mj-ea"/>
                <a:cs typeface="+mj-cs"/>
              </a:rPr>
              <a:t>października</a:t>
            </a:r>
            <a:r>
              <a:rPr lang="pl-PL" sz="1900" dirty="0">
                <a:latin typeface="+mj-lt"/>
                <a:ea typeface="+mj-ea"/>
                <a:cs typeface="+mj-cs"/>
              </a:rPr>
              <a:t> </a:t>
            </a:r>
            <a:r>
              <a:rPr lang="en-US" sz="1900" dirty="0">
                <a:latin typeface="+mj-lt"/>
                <a:ea typeface="+mj-ea"/>
                <a:cs typeface="+mj-cs"/>
              </a:rPr>
              <a:t>1891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4C01C-58B6-4EFD-B53C-E9CADEA3FB88}"/>
              </a:ext>
            </a:extLst>
          </p:cNvPr>
          <p:cNvSpPr txBox="1"/>
          <p:nvPr/>
        </p:nvSpPr>
        <p:spPr>
          <a:xfrm>
            <a:off x="327770" y="3291355"/>
            <a:ext cx="571209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1900" dirty="0" err="1">
                <a:latin typeface="+mj-lt"/>
                <a:ea typeface="+mj-ea"/>
                <a:cs typeface="+mj-cs"/>
              </a:rPr>
              <a:t>Znajduje</a:t>
            </a:r>
            <a:r>
              <a:rPr lang="en-US" sz="1900" dirty="0">
                <a:latin typeface="+mj-lt"/>
                <a:ea typeface="+mj-ea"/>
                <a:cs typeface="+mj-cs"/>
              </a:rPr>
              <a:t> </a:t>
            </a:r>
            <a:r>
              <a:rPr lang="en-US" sz="1900" dirty="0" err="1">
                <a:latin typeface="+mj-lt"/>
                <a:ea typeface="+mj-ea"/>
                <a:cs typeface="+mj-cs"/>
              </a:rPr>
              <a:t>się</a:t>
            </a:r>
            <a:r>
              <a:rPr lang="en-US" sz="1900" dirty="0">
                <a:latin typeface="+mj-lt"/>
                <a:ea typeface="+mj-ea"/>
                <a:cs typeface="+mj-cs"/>
              </a:rPr>
              <a:t> w </a:t>
            </a:r>
            <a:r>
              <a:rPr lang="en-US" sz="1900" dirty="0" err="1">
                <a:latin typeface="+mj-lt"/>
                <a:ea typeface="+mj-ea"/>
                <a:cs typeface="+mj-cs"/>
              </a:rPr>
              <a:t>zbiorach</a:t>
            </a:r>
            <a:r>
              <a:rPr lang="en-US" sz="1900" dirty="0">
                <a:latin typeface="+mj-lt"/>
                <a:ea typeface="+mj-ea"/>
                <a:cs typeface="+mj-cs"/>
              </a:rPr>
              <a:t> </a:t>
            </a:r>
            <a:r>
              <a:rPr lang="en-US" sz="1900" dirty="0" err="1">
                <a:latin typeface="+mj-lt"/>
                <a:ea typeface="+mj-ea"/>
                <a:cs typeface="+mj-cs"/>
              </a:rPr>
              <a:t>Zamku</a:t>
            </a:r>
            <a:r>
              <a:rPr lang="en-US" sz="1900" dirty="0">
                <a:latin typeface="+mj-lt"/>
                <a:ea typeface="+mj-ea"/>
                <a:cs typeface="+mj-cs"/>
              </a:rPr>
              <a:t> </a:t>
            </a:r>
            <a:r>
              <a:rPr lang="en-US" sz="1900" dirty="0" err="1">
                <a:latin typeface="+mj-lt"/>
                <a:ea typeface="+mj-ea"/>
                <a:cs typeface="+mj-cs"/>
              </a:rPr>
              <a:t>Królewskiego</a:t>
            </a:r>
            <a:r>
              <a:rPr lang="en-US" sz="1900" dirty="0">
                <a:latin typeface="+mj-lt"/>
                <a:ea typeface="+mj-ea"/>
                <a:cs typeface="+mj-cs"/>
              </a:rPr>
              <a:t> w </a:t>
            </a:r>
            <a:r>
              <a:rPr lang="en-US" sz="1900" dirty="0" err="1">
                <a:latin typeface="+mj-lt"/>
                <a:ea typeface="+mj-ea"/>
                <a:cs typeface="+mj-cs"/>
              </a:rPr>
              <a:t>Warszawie</a:t>
            </a:r>
            <a:endParaRPr lang="en-US" sz="19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918B95C-56E8-4144-BB2D-9DF5B2EA77E0}"/>
              </a:ext>
            </a:extLst>
          </p:cNvPr>
          <p:cNvSpPr txBox="1"/>
          <p:nvPr/>
        </p:nvSpPr>
        <p:spPr>
          <a:xfrm>
            <a:off x="1909429" y="160205"/>
            <a:ext cx="821719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Konstytucja 3 maja Jan Matejko</a:t>
            </a:r>
          </a:p>
        </p:txBody>
      </p:sp>
    </p:spTree>
    <p:extLst>
      <p:ext uri="{BB962C8B-B14F-4D97-AF65-F5344CB8AC3E}">
        <p14:creationId xmlns:p14="http://schemas.microsoft.com/office/powerpoint/2010/main" val="2286227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F7DBA-91B4-4CF5-A095-D446B349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83" y="-2539101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DBB17-F5CB-423D-B299-62794AE27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646" y="2570983"/>
            <a:ext cx="585763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 dirty="0" err="1"/>
              <a:t>Centralną</a:t>
            </a:r>
            <a:r>
              <a:rPr lang="en-US" sz="1900" dirty="0"/>
              <a:t> </a:t>
            </a:r>
            <a:r>
              <a:rPr lang="en-US" sz="1900" dirty="0" err="1"/>
              <a:t>postacią</a:t>
            </a:r>
            <a:r>
              <a:rPr lang="en-US" sz="1900" dirty="0"/>
              <a:t> </a:t>
            </a:r>
            <a:r>
              <a:rPr lang="en-US" sz="1900" dirty="0" err="1"/>
              <a:t>obrazu</a:t>
            </a:r>
            <a:r>
              <a:rPr lang="en-US" sz="1900" dirty="0"/>
              <a:t> jest </a:t>
            </a:r>
            <a:r>
              <a:rPr lang="en-US" sz="1900" dirty="0" err="1"/>
              <a:t>marszałek</a:t>
            </a:r>
            <a:r>
              <a:rPr lang="en-US" sz="1900" dirty="0"/>
              <a:t> </a:t>
            </a:r>
            <a:r>
              <a:rPr lang="en-US" sz="1900" dirty="0" err="1"/>
              <a:t>Sejmu</a:t>
            </a:r>
            <a:r>
              <a:rPr lang="en-US" sz="1900" dirty="0"/>
              <a:t> </a:t>
            </a:r>
            <a:r>
              <a:rPr lang="en-US" sz="1900" dirty="0" err="1"/>
              <a:t>Wielkiego</a:t>
            </a:r>
            <a:r>
              <a:rPr lang="en-US" sz="1900" dirty="0"/>
              <a:t> </a:t>
            </a:r>
            <a:r>
              <a:rPr lang="en-US" sz="1900" dirty="0" err="1"/>
              <a:t>Stanisław</a:t>
            </a:r>
            <a:r>
              <a:rPr lang="en-US" sz="1900" dirty="0"/>
              <a:t> </a:t>
            </a:r>
            <a:r>
              <a:rPr lang="en-US" sz="1900" dirty="0" err="1"/>
              <a:t>Małachowski</a:t>
            </a:r>
            <a:r>
              <a:rPr lang="en-US" sz="1900" dirty="0"/>
              <a:t>, </a:t>
            </a:r>
            <a:r>
              <a:rPr lang="pl-PL" sz="1900" dirty="0"/>
              <a:t>     </a:t>
            </a:r>
            <a:r>
              <a:rPr lang="en-US" sz="1900" dirty="0"/>
              <a:t>w </a:t>
            </a:r>
            <a:r>
              <a:rPr lang="en-US" sz="1900" dirty="0" err="1"/>
              <a:t>lewej</a:t>
            </a:r>
            <a:r>
              <a:rPr lang="en-US" sz="1900" dirty="0"/>
              <a:t> </a:t>
            </a:r>
            <a:r>
              <a:rPr lang="en-US" sz="1900" dirty="0" err="1"/>
              <a:t>ręce</a:t>
            </a:r>
            <a:r>
              <a:rPr lang="en-US" sz="1900" dirty="0"/>
              <a:t> </a:t>
            </a:r>
            <a:r>
              <a:rPr lang="en-US" sz="1900" dirty="0" err="1"/>
              <a:t>trzyma</a:t>
            </a:r>
            <a:r>
              <a:rPr lang="en-US" sz="1900" dirty="0"/>
              <a:t> symbol </a:t>
            </a:r>
            <a:r>
              <a:rPr lang="en-US" sz="1900" dirty="0" err="1"/>
              <a:t>swojej</a:t>
            </a:r>
            <a:r>
              <a:rPr lang="en-US" sz="1900" dirty="0"/>
              <a:t> </a:t>
            </a:r>
            <a:r>
              <a:rPr lang="en-US" sz="1900" dirty="0" err="1"/>
              <a:t>władzy</a:t>
            </a:r>
            <a:r>
              <a:rPr lang="en-US" sz="1900" dirty="0"/>
              <a:t> </a:t>
            </a:r>
            <a:r>
              <a:rPr lang="en-US" sz="1900" dirty="0" err="1"/>
              <a:t>laskę</a:t>
            </a:r>
            <a:r>
              <a:rPr lang="en-US" sz="1900" dirty="0"/>
              <a:t> </a:t>
            </a:r>
            <a:r>
              <a:rPr lang="en-US" sz="1900" dirty="0" err="1"/>
              <a:t>marszałkowską</a:t>
            </a:r>
            <a:r>
              <a:rPr lang="en-US" sz="1900" dirty="0"/>
              <a:t>, a w </a:t>
            </a:r>
            <a:r>
              <a:rPr lang="en-US" sz="1900" dirty="0" err="1"/>
              <a:t>prawej</a:t>
            </a:r>
            <a:r>
              <a:rPr lang="en-US" sz="1900" dirty="0"/>
              <a:t> </a:t>
            </a:r>
            <a:r>
              <a:rPr lang="pl-PL" sz="1900" dirty="0"/>
              <a:t>     </a:t>
            </a:r>
            <a:r>
              <a:rPr lang="en-US" sz="1900" dirty="0"/>
              <a:t>w </a:t>
            </a:r>
            <a:r>
              <a:rPr lang="en-US" sz="1900" dirty="0" err="1"/>
              <a:t>triumfalnym</a:t>
            </a:r>
            <a:r>
              <a:rPr lang="en-US" sz="1900" dirty="0"/>
              <a:t> </a:t>
            </a:r>
            <a:r>
              <a:rPr lang="en-US" sz="1900" dirty="0" err="1"/>
              <a:t>geście</a:t>
            </a:r>
            <a:r>
              <a:rPr lang="en-US" sz="1900" dirty="0"/>
              <a:t> </a:t>
            </a:r>
            <a:r>
              <a:rPr lang="en-US" sz="1900" dirty="0" err="1"/>
              <a:t>unosi</a:t>
            </a:r>
            <a:r>
              <a:rPr lang="en-US" sz="1900" dirty="0"/>
              <a:t> </a:t>
            </a:r>
            <a:r>
              <a:rPr lang="en-US" sz="1900" dirty="0" err="1"/>
              <a:t>tekst</a:t>
            </a:r>
            <a:r>
              <a:rPr lang="en-US" sz="1900" dirty="0"/>
              <a:t> </a:t>
            </a:r>
            <a:r>
              <a:rPr lang="pl-PL" sz="1900" dirty="0"/>
              <a:t>      </a:t>
            </a:r>
            <a:r>
              <a:rPr lang="en-US" sz="1900" dirty="0" err="1"/>
              <a:t>Konstytucji</a:t>
            </a:r>
            <a:r>
              <a:rPr lang="en-US" sz="1900" dirty="0"/>
              <a:t> 3 Maja. 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1ADBF32-1430-4817-A05E-9428C064F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650" y="2638500"/>
            <a:ext cx="5633048" cy="3421058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DC1F299-E256-42C4-BA91-3465AA87607D}"/>
              </a:ext>
            </a:extLst>
          </p:cNvPr>
          <p:cNvSpPr txBox="1"/>
          <p:nvPr/>
        </p:nvSpPr>
        <p:spPr>
          <a:xfrm>
            <a:off x="1733107" y="182156"/>
            <a:ext cx="838908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6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Konstytucja 3 maja Jan Matejki</a:t>
            </a:r>
            <a:endParaRPr lang="pl-PL" sz="1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1260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415600" y="786809"/>
            <a:ext cx="11360800" cy="87902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pl" sz="6500" dirty="0"/>
              <a:t>Konfederacja targowicka</a:t>
            </a:r>
            <a:endParaRPr sz="65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415600" y="2190306"/>
            <a:ext cx="5333200" cy="430587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342900" indent="-342900" algn="just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pl" sz="1900" dirty="0"/>
              <a:t>Spisek magnacki zawiązany w nocy         z 18 na 19 maja 1792 w Targowicy.          W porozumieniu z cesarzową Rosji Katarzyną II, pod hasłami obrony zagrożonej wolności przeciwko reformom Sejmu i Konstytucji 3 maja, uznany za symbol zdrady narodowej.</a:t>
            </a:r>
            <a:endParaRPr sz="1900" dirty="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079810" y="2065642"/>
            <a:ext cx="4330136" cy="4305873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F6D208-D842-433A-957C-E14FAF431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593358" cy="1400530"/>
          </a:xfrm>
        </p:spPr>
        <p:txBody>
          <a:bodyPr/>
          <a:lstStyle/>
          <a:p>
            <a:r>
              <a:rPr lang="pl-PL" sz="6000" dirty="0"/>
              <a:t>Skutki zwycięstwa konfederacji targowickiej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3B09ADC-8981-4577-9FB5-8EBFA62AC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620" y="3031113"/>
            <a:ext cx="6296948" cy="2951835"/>
          </a:xfrm>
        </p:spPr>
        <p:txBody>
          <a:bodyPr/>
          <a:lstStyle/>
          <a:p>
            <a:r>
              <a:rPr lang="pl-PL" dirty="0"/>
              <a:t>Ingerencja państw zaborczych w sprawy Polski</a:t>
            </a:r>
          </a:p>
          <a:p>
            <a:r>
              <a:rPr lang="pl-PL" dirty="0"/>
              <a:t>Trzeci rozbiór Polski </a:t>
            </a:r>
          </a:p>
          <a:p>
            <a:r>
              <a:rPr lang="pl-PL" dirty="0"/>
              <a:t>Abdykacja króla Stanisława Augusta Poniatowskiego</a:t>
            </a:r>
          </a:p>
          <a:p>
            <a:r>
              <a:rPr lang="pl-PL" dirty="0"/>
              <a:t>Utrata niepodległości przez Polskę na 123 lata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ABAB9F2-1C13-453E-90DC-20EBECC44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13963" y="2757018"/>
            <a:ext cx="3856777" cy="3500024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5988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295EB8FC-5154-4573-AAF8-577117F6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pl-PL" dirty="0"/>
            </a:br>
            <a:r>
              <a:rPr lang="pl-PL" sz="6500" dirty="0"/>
              <a:t>Dziękujemy za uwagę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3B31A8C1-EFBC-420E-AFFA-C46F69E57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238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100</TotalTime>
  <Words>296</Words>
  <Application>Microsoft Office PowerPoint</Application>
  <PresentationFormat>Panoramiczny</PresentationFormat>
  <Paragraphs>42</Paragraphs>
  <Slides>9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Wingdings</vt:lpstr>
      <vt:lpstr>Wingdings 3</vt:lpstr>
      <vt:lpstr>Jon</vt:lpstr>
      <vt:lpstr>Konstytucja 3 maja  </vt:lpstr>
      <vt:lpstr>Polska po  I rozbiorze</vt:lpstr>
      <vt:lpstr>Przyczyny uchwalenia konstytucji</vt:lpstr>
      <vt:lpstr>Postanowienia Konstytucji 3 maja</vt:lpstr>
      <vt:lpstr>Przedstawia pochód posłów z Zamku                  Królewskiego do kolegiaty św. Jana, w celu       ponownego   zaprzysiężenia wraz z królem          tekstu konstytucji uchwalonej 3 maja 1791 przez Sejm   Czteroletni</vt:lpstr>
      <vt:lpstr>Prezentacja programu PowerPoint</vt:lpstr>
      <vt:lpstr>Konfederacja targowicka</vt:lpstr>
      <vt:lpstr>Skutki zwycięstwa konfederacji targowickiej</vt:lpstr>
      <vt:lpstr> Dziękujemy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Konstytucja 3 maja</dc:title>
  <dc:creator>Joanna Chlewińska</dc:creator>
  <cp:lastModifiedBy>Joanna Chlewińska</cp:lastModifiedBy>
  <cp:revision>11</cp:revision>
  <dcterms:created xsi:type="dcterms:W3CDTF">2021-04-19T11:04:42Z</dcterms:created>
  <dcterms:modified xsi:type="dcterms:W3CDTF">2021-04-21T07:38:43Z</dcterms:modified>
</cp:coreProperties>
</file>