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4AB20F-4D49-49F2-B184-BF986AF806FB}" v="1526" dt="2021-02-23T18:10:34.274"/>
    <p1510:client id="{F0774BAE-F062-4321-AAD9-8DD52858C33C}" v="96" dt="2021-02-28T15:58:05.2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90" d="100"/>
          <a:sy n="90" d="100"/>
        </p:scale>
        <p:origin x="3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51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6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22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40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971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24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12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1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411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40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3/1/2021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70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13CD7F-736E-4AF7-AB2B-473CAA9E1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635102" y="592947"/>
            <a:ext cx="8791787" cy="3895085"/>
          </a:xfrm>
        </p:spPr>
        <p:txBody>
          <a:bodyPr anchor="b">
            <a:normAutofit/>
          </a:bodyPr>
          <a:lstStyle/>
          <a:p>
            <a:r>
              <a:rPr lang="pl-PL" sz="7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Żołnierze wyklęci</a:t>
            </a:r>
          </a:p>
          <a:p>
            <a:endParaRPr lang="pl-PL" sz="7200" dirty="0">
              <a:solidFill>
                <a:schemeClr val="tx1">
                  <a:lumMod val="65000"/>
                  <a:lumOff val="35000"/>
                </a:schemeClr>
              </a:solidFill>
              <a:cs typeface="Calibri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5EDA2F5-6B28-478B-9AC4-43FE41E2B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635104" y="5068338"/>
            <a:ext cx="6853311" cy="792469"/>
          </a:xfrm>
        </p:spPr>
        <p:txBody>
          <a:bodyPr anchor="t">
            <a:normAutofit/>
          </a:bodyPr>
          <a:lstStyle/>
          <a:p>
            <a:r>
              <a:rPr lang="pl-PL" sz="2000" dirty="0">
                <a:solidFill>
                  <a:schemeClr val="bg1"/>
                </a:solidFill>
                <a:ea typeface="Meiryo"/>
              </a:rPr>
              <a:t>Autor: Rafał Chlewiński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1D712E-ABB9-4258-877D-9349C8577A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528E56-1447-4C98-882B-CE26279501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D7DA3A45-15E4-4ADC-AB98-5D9DF1853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bg1"/>
                </a:solidFill>
                <a:ea typeface="Meiryo"/>
              </a:rPr>
              <a:t>Kim byli żołnierze wyklęci?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28DE36-DA13-465D-9C29-5A6948B02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371" y="2702257"/>
            <a:ext cx="9935571" cy="3426158"/>
          </a:xfrm>
        </p:spPr>
        <p:txBody>
          <a:bodyPr anchor="t">
            <a:normAutofit fontScale="92500"/>
          </a:bodyPr>
          <a:lstStyle/>
          <a:p>
            <a:r>
              <a:rPr lang="pl-PL" b="0" dirty="0">
                <a:ea typeface="+mn-lt"/>
                <a:cs typeface="+mn-lt"/>
              </a:rPr>
              <a:t>Żołnierze Wyklęci byli żołnierzami polskiego powojennego podziemia niepodległościowego i antykomunistycznego, którzy stawiali opór sowietyzacji Polski i podporządkowaniu jej ZSRR.</a:t>
            </a:r>
          </a:p>
          <a:p>
            <a:r>
              <a:rPr lang="pl-PL" b="0" dirty="0">
                <a:ea typeface="+mn-lt"/>
                <a:cs typeface="+mn-lt"/>
              </a:rPr>
              <a:t>Uczestników ruchu partyzanckiego określa się też jako „żołnierzy drugiej konspiracji” lub „Żołnierzy Niezłomnych”. Sformułowanie „Żołnierze Wyklęci” powstało w 1993 roku – po raz pierwszy użyto go w tytule wystawy „Żołnierze Wyklęci – antykomunistyczne podziemie zbrojne po 1944 r.”, zorganizowanej przez Ligę Republikańską na Uniwersytecie Warszawskim</a:t>
            </a:r>
          </a:p>
          <a:p>
            <a:endParaRPr lang="pl-PL" b="0" dirty="0">
              <a:ea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1963635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ECA4CB2-9071-41EB-AABB-2D8EB939D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5" name="Obraz 5" descr="Obraz zawierający tekst, zewnętrzne, osoba, pozujący&#10;&#10;Opis wygenerowany automatycznie">
            <a:extLst>
              <a:ext uri="{FF2B5EF4-FFF2-40B4-BE49-F238E27FC236}">
                <a16:creationId xmlns:a16="http://schemas.microsoft.com/office/drawing/2014/main" id="{84EF4F64-80DF-4F05-9798-41AEDA3786A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8962" r="24484" b="1"/>
          <a:stretch/>
        </p:blipFill>
        <p:spPr>
          <a:xfrm>
            <a:off x="-20876" y="-52182"/>
            <a:ext cx="4654296" cy="529051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B86F6BD-9C49-4F4F-99EA-9C5AA3183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97806" y="-2"/>
            <a:ext cx="7494194" cy="16419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4F98CB6-569D-469B-8758-A6F23907A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6671" y="265706"/>
            <a:ext cx="6399212" cy="1162801"/>
          </a:xfrm>
        </p:spPr>
        <p:txBody>
          <a:bodyPr vert="horz" lIns="109728" tIns="109728" rIns="109728" bIns="91440" rtlCol="0" anchor="ctr">
            <a:normAutofit/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7DA365B-E064-481A-A62D-18CD31DB3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4795" y="1658471"/>
            <a:ext cx="7517205" cy="354105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6DBE49D-AABD-458B-B2DF-4D5FA7D5C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5205919"/>
            <a:ext cx="4651248" cy="16520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6833CC6-729B-40E8-B891-D93467E34B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36801" y="3396995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940E11-9338-4D2C-8341-B4057EFEF6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76670" y="1940119"/>
            <a:ext cx="6172413" cy="3029446"/>
          </a:xfrm>
        </p:spPr>
        <p:txBody>
          <a:bodyPr vert="horz" lIns="109728" tIns="109728" rIns="109728" bIns="91440" rtlCol="0" anchor="ctr">
            <a:normAutofit fontScale="77500" lnSpcReduction="20000"/>
          </a:bodyPr>
          <a:lstStyle/>
          <a:p>
            <a:r>
              <a:rPr lang="en-US" b="0" dirty="0">
                <a:ea typeface="+mn-lt"/>
                <a:cs typeface="+mn-lt"/>
              </a:rPr>
              <a:t>Liczbę członków wszystkich organizacji i grup konspiracyjnych szacuje się na 120-180 tysięcy. Większość akcji oddziałów podziemia antykomunistycznego było wymierzonych w oddziały zbrojne UB, KBW czy MO. Podziemie niepodległościowe aktywnie działało też na Kresach Wschodnich, szczególnie na ziemi grodzieńskiej, nowogródzkiej i wileńskiej. Ostatnim członkiem ruchu oporu był Józef Franczak ps. „Lalek”, który zginął w obławie w Majdanie Kozic Górnych pod Piaskami (woj. </a:t>
            </a:r>
            <a:r>
              <a:rPr lang="en-US" b="0" dirty="0" err="1">
                <a:ea typeface="+mn-lt"/>
                <a:cs typeface="+mn-lt"/>
              </a:rPr>
              <a:t>lubelskie</a:t>
            </a:r>
            <a:r>
              <a:rPr lang="en-US" b="0" dirty="0">
                <a:ea typeface="+mn-lt"/>
                <a:cs typeface="+mn-lt"/>
              </a:rPr>
              <a:t>) </a:t>
            </a:r>
            <a:r>
              <a:rPr lang="en-US" b="0" dirty="0" err="1">
                <a:ea typeface="+mn-lt"/>
                <a:cs typeface="+mn-lt"/>
              </a:rPr>
              <a:t>osiemnaście</a:t>
            </a:r>
            <a:r>
              <a:rPr lang="en-US" b="0" dirty="0">
                <a:ea typeface="+mn-lt"/>
                <a:cs typeface="+mn-lt"/>
              </a:rPr>
              <a:t> </a:t>
            </a:r>
            <a:r>
              <a:rPr lang="en-US" b="0" dirty="0" err="1">
                <a:ea typeface="+mn-lt"/>
                <a:cs typeface="+mn-lt"/>
              </a:rPr>
              <a:t>lat</a:t>
            </a:r>
            <a:r>
              <a:rPr lang="en-US" b="0" dirty="0">
                <a:ea typeface="+mn-lt"/>
                <a:cs typeface="+mn-lt"/>
              </a:rPr>
              <a:t> po </a:t>
            </a:r>
            <a:r>
              <a:rPr lang="en-US" b="0" dirty="0" err="1">
                <a:ea typeface="+mn-lt"/>
                <a:cs typeface="+mn-lt"/>
              </a:rPr>
              <a:t>wojnie</a:t>
            </a:r>
            <a:r>
              <a:rPr lang="en-US" b="0" dirty="0">
                <a:ea typeface="+mn-lt"/>
                <a:cs typeface="+mn-lt"/>
              </a:rPr>
              <a:t>.</a:t>
            </a:r>
            <a:endParaRPr lang="en-US" b="0" dirty="0">
              <a:ea typeface="Meiryo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5757897-7307-46AF-923D-FF5BF45DD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5205919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21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426072" cy="18040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5" descr="Obraz zawierający osoba, mundur wojskowy, odzież, stare&#10;&#10;Opis wygenerowany automatycznie">
            <a:extLst>
              <a:ext uri="{FF2B5EF4-FFF2-40B4-BE49-F238E27FC236}">
                <a16:creationId xmlns:a16="http://schemas.microsoft.com/office/drawing/2014/main" id="{09D64639-DF64-4A7D-B665-C03F4ED9A7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l="11904" r="11330" b="2"/>
          <a:stretch/>
        </p:blipFill>
        <p:spPr>
          <a:xfrm>
            <a:off x="20" y="1804072"/>
            <a:ext cx="4458058" cy="434980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1740090"/>
            <a:ext cx="7765922" cy="442752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753806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C0FC6EC-FE05-4A08-B41D-8FFED11B98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637" y="2044218"/>
            <a:ext cx="6754446" cy="3730376"/>
          </a:xfrm>
        </p:spPr>
        <p:txBody>
          <a:bodyPr vert="horz" lIns="109728" tIns="109728" rIns="109728" bIns="91440" rtlCol="0" anchor="t">
            <a:noAutofit/>
          </a:bodyPr>
          <a:lstStyle/>
          <a:p>
            <a:r>
              <a:rPr lang="en-US" sz="2400" b="0" err="1"/>
              <a:t>Żołnierzy</a:t>
            </a:r>
            <a:r>
              <a:rPr lang="en-US" sz="2400" b="0" dirty="0"/>
              <a:t> </a:t>
            </a:r>
            <a:r>
              <a:rPr lang="en-US" sz="2400" b="0" err="1"/>
              <a:t>Wyklętych</a:t>
            </a:r>
            <a:r>
              <a:rPr lang="en-US" sz="2400" b="0" dirty="0"/>
              <a:t> </a:t>
            </a:r>
            <a:r>
              <a:rPr lang="en-US" sz="2400" b="0" err="1"/>
              <a:t>dotknęły</a:t>
            </a:r>
            <a:r>
              <a:rPr lang="en-US" sz="2400" b="0" dirty="0"/>
              <a:t> </a:t>
            </a:r>
            <a:r>
              <a:rPr lang="en-US" sz="2400" b="0" err="1"/>
              <a:t>ogromne</a:t>
            </a:r>
            <a:r>
              <a:rPr lang="en-US" sz="2400" b="0" dirty="0"/>
              <a:t> </a:t>
            </a:r>
            <a:r>
              <a:rPr lang="en-US" sz="2400" b="0" err="1"/>
              <a:t>prześladowania</a:t>
            </a:r>
            <a:r>
              <a:rPr lang="en-US" sz="2400" b="0" dirty="0"/>
              <a:t>. W </a:t>
            </a:r>
            <a:r>
              <a:rPr lang="en-US" sz="2400" b="0" err="1"/>
              <a:t>walkach</a:t>
            </a:r>
            <a:r>
              <a:rPr lang="en-US" sz="2400" b="0" dirty="0"/>
              <a:t> </a:t>
            </a:r>
            <a:r>
              <a:rPr lang="en-US" sz="2400" b="0" err="1"/>
              <a:t>podziemia</a:t>
            </a:r>
            <a:r>
              <a:rPr lang="en-US" sz="2400" b="0" dirty="0"/>
              <a:t> z </a:t>
            </a:r>
            <a:r>
              <a:rPr lang="en-US" sz="2400" b="0" err="1"/>
              <a:t>władzą</a:t>
            </a:r>
            <a:r>
              <a:rPr lang="en-US" sz="2400" b="0" dirty="0"/>
              <a:t> </a:t>
            </a:r>
            <a:r>
              <a:rPr lang="en-US" sz="2400" b="0" err="1"/>
              <a:t>zginęło</a:t>
            </a:r>
            <a:r>
              <a:rPr lang="en-US" sz="2400" b="0" dirty="0"/>
              <a:t> </a:t>
            </a:r>
            <a:r>
              <a:rPr lang="en-US" sz="2400" b="0" err="1"/>
              <a:t>około</a:t>
            </a:r>
            <a:r>
              <a:rPr lang="en-US" sz="2400" b="0" dirty="0"/>
              <a:t> 9 </a:t>
            </a:r>
            <a:r>
              <a:rPr lang="en-US" sz="2400" b="0" err="1"/>
              <a:t>tys</a:t>
            </a:r>
            <a:r>
              <a:rPr lang="en-US" sz="2400" b="0" dirty="0"/>
              <a:t>. </a:t>
            </a:r>
            <a:r>
              <a:rPr lang="en-US" sz="2400" b="0" err="1"/>
              <a:t>konspiratorów</a:t>
            </a:r>
            <a:r>
              <a:rPr lang="en-US" sz="2400" b="0" dirty="0"/>
              <a:t>. </a:t>
            </a:r>
            <a:r>
              <a:rPr lang="en-US" sz="2400" b="0" err="1"/>
              <a:t>Kolejnych</a:t>
            </a:r>
            <a:r>
              <a:rPr lang="en-US" sz="2400" b="0" dirty="0"/>
              <a:t> </a:t>
            </a:r>
            <a:r>
              <a:rPr lang="en-US" sz="2400" b="0" err="1"/>
              <a:t>kilka</a:t>
            </a:r>
            <a:r>
              <a:rPr lang="en-US" sz="2400" b="0" dirty="0"/>
              <a:t> </a:t>
            </a:r>
            <a:r>
              <a:rPr lang="en-US" sz="2400" b="0" err="1"/>
              <a:t>tysięcy</a:t>
            </a:r>
            <a:r>
              <a:rPr lang="en-US" sz="2400" b="0" dirty="0"/>
              <a:t> </a:t>
            </a:r>
            <a:r>
              <a:rPr lang="en-US" sz="2400" b="0" err="1"/>
              <a:t>zostało</a:t>
            </a:r>
            <a:r>
              <a:rPr lang="en-US" sz="2400" b="0" dirty="0"/>
              <a:t> </a:t>
            </a:r>
            <a:r>
              <a:rPr lang="en-US" sz="2400" b="0" err="1"/>
              <a:t>zamordowanych</a:t>
            </a:r>
            <a:r>
              <a:rPr lang="en-US" sz="2400" b="0" dirty="0"/>
              <a:t> </a:t>
            </a:r>
            <a:r>
              <a:rPr lang="en-US" sz="2400" b="0" err="1"/>
              <a:t>na</a:t>
            </a:r>
            <a:r>
              <a:rPr lang="en-US" sz="2400" b="0" dirty="0"/>
              <a:t> </a:t>
            </a:r>
            <a:r>
              <a:rPr lang="en-US" sz="2400" b="0" err="1"/>
              <a:t>podstawie</a:t>
            </a:r>
            <a:r>
              <a:rPr lang="en-US" sz="2400" b="0" dirty="0"/>
              <a:t> </a:t>
            </a:r>
            <a:r>
              <a:rPr lang="en-US" sz="2400" b="0" err="1"/>
              <a:t>wyroków</a:t>
            </a:r>
            <a:r>
              <a:rPr lang="en-US" sz="2400" b="0" dirty="0"/>
              <a:t> </a:t>
            </a:r>
            <a:r>
              <a:rPr lang="en-US" sz="2400" b="0" err="1"/>
              <a:t>komunistycznych</a:t>
            </a:r>
            <a:r>
              <a:rPr lang="en-US" sz="2400" b="0" dirty="0"/>
              <a:t> </a:t>
            </a:r>
            <a:r>
              <a:rPr lang="en-US" sz="2400" b="0" err="1"/>
              <a:t>sądów</a:t>
            </a:r>
            <a:r>
              <a:rPr lang="en-US" sz="2400" b="0" dirty="0"/>
              <a:t> </a:t>
            </a:r>
            <a:r>
              <a:rPr lang="en-US" sz="2400" b="0" err="1"/>
              <a:t>lub</a:t>
            </a:r>
            <a:r>
              <a:rPr lang="en-US" sz="2400" b="0" dirty="0"/>
              <a:t>  </a:t>
            </a:r>
            <a:r>
              <a:rPr lang="en-US" sz="2400" b="0" err="1"/>
              <a:t>zmarło</a:t>
            </a:r>
            <a:r>
              <a:rPr lang="en-US" sz="2400" b="0" dirty="0"/>
              <a:t> w </a:t>
            </a:r>
            <a:r>
              <a:rPr lang="en-US" sz="2400" b="0" err="1"/>
              <a:t>więzieniach</a:t>
            </a:r>
            <a:r>
              <a:rPr lang="en-US" sz="2400" b="0" dirty="0"/>
              <a:t>.</a:t>
            </a:r>
            <a:endParaRPr lang="en-US" sz="24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049" y="6167615"/>
            <a:ext cx="12192001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233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9" name="Rectangle 13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15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0"/>
            <a:ext cx="4420926" cy="6838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5" descr="Obraz zawierający tekst, osoba, ściana, pozujący&#10;&#10;Opis wygenerowany automatycznie">
            <a:extLst>
              <a:ext uri="{FF2B5EF4-FFF2-40B4-BE49-F238E27FC236}">
                <a16:creationId xmlns:a16="http://schemas.microsoft.com/office/drawing/2014/main" id="{59239BEF-38E8-458F-9E9C-CDCD6808B0B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04719" y="915901"/>
            <a:ext cx="3274827" cy="4954235"/>
          </a:xfrm>
          <a:prstGeom prst="rect">
            <a:avLst/>
          </a:prstGeom>
        </p:spPr>
      </p:pic>
      <p:sp>
        <p:nvSpPr>
          <p:cNvPr id="31" name="Rectangle 17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46359"/>
            <a:ext cx="4426072" cy="7116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19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748578"/>
            <a:ext cx="7765922" cy="54190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8C77CCBC-8121-4E4D-9B6C-8EBFB67C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9472" y="1056362"/>
            <a:ext cx="6627226" cy="1154102"/>
          </a:xfrm>
        </p:spPr>
        <p:txBody>
          <a:bodyPr vert="horz" lIns="109728" tIns="109728" rIns="109728" bIns="91440" rtlCol="0" anchor="ctr">
            <a:normAutofit fontScale="90000"/>
          </a:bodyPr>
          <a:lstStyle/>
          <a:p>
            <a:r>
              <a:rPr lang="en-US" dirty="0">
                <a:ea typeface="Meiryo"/>
              </a:rPr>
              <a:t>Danuta </a:t>
            </a:r>
            <a:r>
              <a:rPr lang="en-US" dirty="0" err="1">
                <a:ea typeface="Meiryo"/>
              </a:rPr>
              <a:t>Siedzikówna</a:t>
            </a:r>
            <a:r>
              <a:rPr lang="en-US" dirty="0">
                <a:ea typeface="Meiryo"/>
              </a:rPr>
              <a:t> </a:t>
            </a:r>
            <a:r>
              <a:rPr lang="en-US" dirty="0">
                <a:ea typeface="+mj-lt"/>
                <a:cs typeface="+mj-lt"/>
              </a:rPr>
              <a:t>ps. „Inka”</a:t>
            </a:r>
            <a:endParaRPr lang="en-US" dirty="0" err="1"/>
          </a:p>
        </p:txBody>
      </p:sp>
      <p:sp>
        <p:nvSpPr>
          <p:cNvPr id="33" name="Rectangle 21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8774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D3EBB6-1CB1-4C4E-AF61-C65883A458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21857" y="2268656"/>
            <a:ext cx="6627226" cy="3505938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dirty="0" err="1">
                <a:ea typeface="+mn-lt"/>
                <a:cs typeface="+mn-lt"/>
              </a:rPr>
              <a:t>Urodziła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sie</a:t>
            </a:r>
            <a:r>
              <a:rPr lang="en-US" dirty="0">
                <a:ea typeface="+mn-lt"/>
                <a:cs typeface="+mn-lt"/>
              </a:rPr>
              <a:t> 3 </a:t>
            </a:r>
            <a:r>
              <a:rPr lang="en-US" dirty="0" err="1">
                <a:ea typeface="+mn-lt"/>
                <a:cs typeface="+mn-lt"/>
              </a:rPr>
              <a:t>września</a:t>
            </a:r>
            <a:r>
              <a:rPr lang="en-US" dirty="0">
                <a:ea typeface="+mn-lt"/>
                <a:cs typeface="+mn-lt"/>
              </a:rPr>
              <a:t> 1928r w </a:t>
            </a:r>
            <a:r>
              <a:rPr lang="en-US" dirty="0" err="1">
                <a:ea typeface="+mn-lt"/>
                <a:cs typeface="+mn-lt"/>
              </a:rPr>
              <a:t>Guszczewinie</a:t>
            </a:r>
            <a:r>
              <a:rPr lang="en-US" dirty="0">
                <a:ea typeface="+mn-lt"/>
                <a:cs typeface="+mn-lt"/>
              </a:rPr>
              <a:t>, </a:t>
            </a:r>
            <a:r>
              <a:rPr lang="en-US" dirty="0" err="1">
                <a:ea typeface="+mn-lt"/>
                <a:cs typeface="+mn-lt"/>
              </a:rPr>
              <a:t>zmarła</a:t>
            </a:r>
            <a:r>
              <a:rPr lang="en-US" dirty="0">
                <a:ea typeface="+mn-lt"/>
                <a:cs typeface="+mn-lt"/>
              </a:rPr>
              <a:t> 28 </a:t>
            </a:r>
            <a:r>
              <a:rPr lang="en-US" dirty="0" err="1">
                <a:ea typeface="+mn-lt"/>
                <a:cs typeface="+mn-lt"/>
              </a:rPr>
              <a:t>sierpnia</a:t>
            </a:r>
            <a:r>
              <a:rPr lang="en-US" dirty="0">
                <a:ea typeface="+mn-lt"/>
                <a:cs typeface="+mn-lt"/>
              </a:rPr>
              <a:t> w 1946r w </a:t>
            </a:r>
            <a:r>
              <a:rPr lang="en-US" dirty="0" err="1">
                <a:ea typeface="+mn-lt"/>
                <a:cs typeface="+mn-lt"/>
              </a:rPr>
              <a:t>Gdańsku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b="0" dirty="0">
              <a:ea typeface="+mn-lt"/>
              <a:cs typeface="+mn-lt"/>
            </a:endParaRPr>
          </a:p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dirty="0" err="1">
                <a:ea typeface="+mn-lt"/>
                <a:cs typeface="+mn-lt"/>
              </a:rPr>
              <a:t>Była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sanitariuszką</a:t>
            </a:r>
            <a:r>
              <a:rPr lang="en-US" dirty="0">
                <a:ea typeface="+mn-lt"/>
                <a:cs typeface="+mn-lt"/>
              </a:rPr>
              <a:t> 4 </a:t>
            </a:r>
            <a:r>
              <a:rPr lang="en-US" dirty="0" err="1">
                <a:ea typeface="+mn-lt"/>
                <a:cs typeface="+mn-lt"/>
              </a:rPr>
              <a:t>szwadronu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</a:rPr>
              <a:t>                </a:t>
            </a:r>
            <a:r>
              <a:rPr lang="en-US" dirty="0">
                <a:ea typeface="+mn-lt"/>
                <a:cs typeface="+mn-lt"/>
              </a:rPr>
              <a:t>5 </a:t>
            </a:r>
            <a:r>
              <a:rPr lang="en-US" dirty="0" err="1">
                <a:ea typeface="+mn-lt"/>
                <a:cs typeface="+mn-lt"/>
              </a:rPr>
              <a:t>Wileńskiej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Brygady</a:t>
            </a:r>
            <a:r>
              <a:rPr lang="en-US" dirty="0">
                <a:ea typeface="+mn-lt"/>
                <a:cs typeface="+mn-lt"/>
              </a:rPr>
              <a:t> AK </a:t>
            </a:r>
            <a:endParaRPr lang="en-US" b="0" dirty="0">
              <a:ea typeface="+mn-lt"/>
              <a:cs typeface="+mn-lt"/>
            </a:endParaRPr>
          </a:p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dirty="0" err="1">
                <a:ea typeface="+mn-lt"/>
                <a:cs typeface="+mn-lt"/>
              </a:rPr>
              <a:t>Została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oskarżona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pl-PL">
                <a:ea typeface="+mn-lt"/>
                <a:cs typeface="+mn-lt"/>
              </a:rPr>
              <a:t>i</a:t>
            </a:r>
            <a:r>
              <a:rPr lang="en-US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skazana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na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śmierć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</a:rPr>
              <a:t>w </a:t>
            </a:r>
            <a:r>
              <a:rPr lang="en-US" dirty="0" err="1">
                <a:ea typeface="+mn-lt"/>
                <a:cs typeface="+mn-lt"/>
              </a:rPr>
              <a:t>wyniku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prz</a:t>
            </a:r>
            <a:r>
              <a:rPr lang="pl-PL" dirty="0">
                <a:ea typeface="+mn-lt"/>
                <a:cs typeface="+mn-lt"/>
              </a:rPr>
              <a:t>eś</a:t>
            </a:r>
            <a:r>
              <a:rPr lang="en-US" dirty="0" err="1">
                <a:ea typeface="+mn-lt"/>
                <a:cs typeface="+mn-lt"/>
              </a:rPr>
              <a:t>ladowań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działaczy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pl-PL" dirty="0">
                <a:ea typeface="+mn-lt"/>
                <a:cs typeface="+mn-lt"/>
              </a:rPr>
              <a:t>                </a:t>
            </a:r>
            <a:r>
              <a:rPr lang="en-US" dirty="0" err="1">
                <a:ea typeface="+mn-lt"/>
                <a:cs typeface="+mn-lt"/>
              </a:rPr>
              <a:t>niepodległ</a:t>
            </a:r>
            <a:r>
              <a:rPr lang="pl-PL" dirty="0">
                <a:ea typeface="+mn-lt"/>
                <a:cs typeface="+mn-lt"/>
              </a:rPr>
              <a:t>ó</a:t>
            </a:r>
            <a:r>
              <a:rPr lang="en-US" dirty="0" err="1">
                <a:ea typeface="+mn-lt"/>
                <a:cs typeface="+mn-lt"/>
              </a:rPr>
              <a:t>ści</a:t>
            </a:r>
            <a:r>
              <a:rPr lang="pl-PL" dirty="0">
                <a:ea typeface="+mn-lt"/>
                <a:cs typeface="+mn-lt"/>
              </a:rPr>
              <a:t>o</a:t>
            </a:r>
            <a:r>
              <a:rPr lang="en-US" dirty="0" err="1">
                <a:ea typeface="+mn-lt"/>
                <a:cs typeface="+mn-lt"/>
              </a:rPr>
              <a:t>wych</a:t>
            </a:r>
            <a:r>
              <a:rPr lang="en-US" dirty="0">
                <a:ea typeface="+mn-lt"/>
                <a:cs typeface="+mn-lt"/>
              </a:rPr>
              <a:t>.</a:t>
            </a:r>
            <a:endParaRPr lang="en-US" dirty="0">
              <a:ea typeface="Meiryo"/>
            </a:endParaRPr>
          </a:p>
          <a:p>
            <a:endParaRPr lang="en-US" dirty="0">
              <a:ea typeface="Meiryo"/>
            </a:endParaRPr>
          </a:p>
        </p:txBody>
      </p:sp>
      <p:sp>
        <p:nvSpPr>
          <p:cNvPr id="34" name="Rectangle 23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94069" y="6167615"/>
            <a:ext cx="77948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5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27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6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099405E2-1A96-4DBA-A9DC-4C2A1B421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32FF329-3A87-4F66-BA01-91CD63C81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0"/>
            <a:ext cx="4420926" cy="68381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az 5" descr="Obraz zawierający osoba, mundur wojskowy, mężczyzna, odzież&#10;&#10;Opis wygenerowany automatycznie">
            <a:extLst>
              <a:ext uri="{FF2B5EF4-FFF2-40B4-BE49-F238E27FC236}">
                <a16:creationId xmlns:a16="http://schemas.microsoft.com/office/drawing/2014/main" id="{60A4FAE7-AA2B-4EA8-B628-900A68E1070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247" b="23645"/>
          <a:stretch/>
        </p:blipFill>
        <p:spPr>
          <a:xfrm>
            <a:off x="20" y="719747"/>
            <a:ext cx="4458058" cy="5389675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BCF4857D-F003-4CA1-82AB-00900B100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146359"/>
            <a:ext cx="4426072" cy="71164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9855050-A75B-4DD0-9B56-8B1C7722D8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426076" y="748578"/>
            <a:ext cx="7765922" cy="541903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EEAD4A08-B1FD-4EDD-8EB0-BC030419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19472" y="1056362"/>
            <a:ext cx="6627226" cy="1154102"/>
          </a:xfr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 sz="3300"/>
              <a:t>Witold Pilecki ps.'' Witold''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E6738EB-6FF0-4AF9-8462-57F4494B8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8774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9D24372-E35D-416D-9186-7F74EEFBEF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21857" y="2268656"/>
            <a:ext cx="6627226" cy="3505938"/>
          </a:xfrm>
        </p:spPr>
        <p:txBody>
          <a:bodyPr vert="horz" lIns="109728" tIns="109728" rIns="109728" bIns="91440" rtlCol="0" anchor="t">
            <a:normAutofit/>
          </a:bodyPr>
          <a:lstStyle/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sz="1600" dirty="0" err="1">
                <a:ea typeface="Meiryo"/>
              </a:rPr>
              <a:t>Urodził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się</a:t>
            </a:r>
            <a:r>
              <a:rPr lang="en-US" sz="1600" dirty="0">
                <a:ea typeface="Meiryo"/>
              </a:rPr>
              <a:t> 13 </a:t>
            </a:r>
            <a:r>
              <a:rPr lang="en-US" sz="1600" dirty="0" err="1">
                <a:ea typeface="Meiryo"/>
              </a:rPr>
              <a:t>maja</a:t>
            </a:r>
            <a:r>
              <a:rPr lang="en-US" sz="1600" dirty="0">
                <a:ea typeface="Meiryo"/>
              </a:rPr>
              <a:t> 1901r w </a:t>
            </a:r>
            <a:r>
              <a:rPr lang="en-US" sz="1600" dirty="0" err="1">
                <a:ea typeface="Meiryo"/>
              </a:rPr>
              <a:t>Ołońcu</a:t>
            </a:r>
            <a:r>
              <a:rPr lang="en-US" sz="1600" dirty="0">
                <a:ea typeface="Meiryo"/>
              </a:rPr>
              <a:t>, </a:t>
            </a:r>
            <a:r>
              <a:rPr lang="en-US" sz="1600" dirty="0" err="1">
                <a:ea typeface="Meiryo"/>
              </a:rPr>
              <a:t>zmarł</a:t>
            </a:r>
            <a:r>
              <a:rPr lang="en-US" sz="1600" dirty="0">
                <a:ea typeface="Meiryo"/>
              </a:rPr>
              <a:t> 25 </a:t>
            </a:r>
            <a:r>
              <a:rPr lang="en-US" sz="1600" dirty="0" err="1">
                <a:ea typeface="Meiryo"/>
              </a:rPr>
              <a:t>maja</a:t>
            </a:r>
            <a:r>
              <a:rPr lang="en-US" sz="1600" dirty="0">
                <a:ea typeface="Meiryo"/>
              </a:rPr>
              <a:t> 1948r </a:t>
            </a:r>
            <a:endParaRPr lang="pl-PL" dirty="0">
              <a:ea typeface="+mn-lt"/>
              <a:cs typeface="+mn-lt"/>
            </a:endParaRPr>
          </a:p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sz="1600" dirty="0" err="1">
                <a:ea typeface="+mn-lt"/>
                <a:cs typeface="+mn-lt"/>
              </a:rPr>
              <a:t>Współzałożyciel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Tajnej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Armi</a:t>
            </a:r>
            <a:r>
              <a:rPr lang="pl-PL" sz="1600" dirty="0">
                <a:ea typeface="+mn-lt"/>
                <a:cs typeface="+mn-lt"/>
              </a:rPr>
              <a:t>i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Polskiej</a:t>
            </a:r>
            <a:r>
              <a:rPr lang="en-US" sz="1600" dirty="0">
                <a:ea typeface="+mn-lt"/>
                <a:cs typeface="+mn-lt"/>
              </a:rPr>
              <a:t>, </a:t>
            </a:r>
            <a:r>
              <a:rPr lang="pl-PL" sz="1600" dirty="0">
                <a:ea typeface="+mn-lt"/>
                <a:cs typeface="+mn-lt"/>
              </a:rPr>
              <a:t> </a:t>
            </a:r>
            <a:r>
              <a:rPr lang="en-US" sz="1600" dirty="0" err="1">
                <a:ea typeface="+mn-lt"/>
                <a:cs typeface="+mn-lt"/>
              </a:rPr>
              <a:t>żołnierz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Armi</a:t>
            </a:r>
            <a:r>
              <a:rPr lang="pl-PL" sz="1600" dirty="0">
                <a:ea typeface="+mn-lt"/>
                <a:cs typeface="+mn-lt"/>
              </a:rPr>
              <a:t>i</a:t>
            </a:r>
            <a:r>
              <a:rPr lang="en-US" sz="1600" dirty="0">
                <a:ea typeface="+mn-lt"/>
                <a:cs typeface="+mn-lt"/>
              </a:rPr>
              <a:t> </a:t>
            </a:r>
            <a:r>
              <a:rPr lang="en-US" sz="1600" dirty="0" err="1">
                <a:ea typeface="+mn-lt"/>
                <a:cs typeface="+mn-lt"/>
              </a:rPr>
              <a:t>Krajowej</a:t>
            </a:r>
            <a:r>
              <a:rPr lang="en-US" sz="1600" dirty="0">
                <a:ea typeface="+mn-lt"/>
                <a:cs typeface="+mn-lt"/>
              </a:rPr>
              <a:t> </a:t>
            </a:r>
            <a:endParaRPr lang="pl-PL" dirty="0">
              <a:ea typeface="Meiryo"/>
            </a:endParaRPr>
          </a:p>
          <a:p>
            <a:pPr marL="285750" indent="-285750">
              <a:buFont typeface="Arial" panose="020B0503020204020204" pitchFamily="34" charset="0"/>
              <a:buChar char="•"/>
            </a:pPr>
            <a:r>
              <a:rPr lang="en-US" sz="1600" dirty="0" err="1">
                <a:ea typeface="Meiryo"/>
              </a:rPr>
              <a:t>Został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oskarżony</a:t>
            </a:r>
            <a:r>
              <a:rPr lang="en-US" sz="1600" dirty="0">
                <a:ea typeface="Meiryo"/>
              </a:rPr>
              <a:t> o </a:t>
            </a:r>
            <a:r>
              <a:rPr lang="en-US" sz="1600" dirty="0" err="1">
                <a:ea typeface="Meiryo"/>
              </a:rPr>
              <a:t>nielegalne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przekroczenie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granicy</a:t>
            </a:r>
            <a:r>
              <a:rPr lang="en-US" sz="1600" dirty="0">
                <a:ea typeface="Meiryo"/>
              </a:rPr>
              <a:t>, </a:t>
            </a:r>
            <a:r>
              <a:rPr lang="en-US" sz="1600" dirty="0" err="1">
                <a:ea typeface="Meiryo"/>
              </a:rPr>
              <a:t>posługiwanie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się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fałszywymi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dokumętami</a:t>
            </a:r>
            <a:r>
              <a:rPr lang="en-US" sz="1600" dirty="0">
                <a:ea typeface="Meiryo"/>
              </a:rPr>
              <a:t>, </a:t>
            </a:r>
            <a:r>
              <a:rPr lang="en-US" sz="1600" dirty="0" err="1">
                <a:ea typeface="Meiryo"/>
              </a:rPr>
              <a:t>posiadania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nielegalnej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broni</a:t>
            </a:r>
            <a:r>
              <a:rPr lang="en-US" sz="1600" dirty="0">
                <a:ea typeface="Meiryo"/>
              </a:rPr>
              <a:t>, </a:t>
            </a:r>
            <a:r>
              <a:rPr lang="en-US" sz="1600" dirty="0" err="1">
                <a:ea typeface="Meiryo"/>
              </a:rPr>
              <a:t>prowadzenie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działań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przeciwko</a:t>
            </a:r>
            <a:r>
              <a:rPr lang="en-US" sz="1600" dirty="0">
                <a:ea typeface="Meiryo"/>
              </a:rPr>
              <a:t> </a:t>
            </a:r>
            <a:r>
              <a:rPr lang="en-US" sz="1600" dirty="0" err="1">
                <a:ea typeface="Meiryo"/>
              </a:rPr>
              <a:t>władzy</a:t>
            </a:r>
            <a:r>
              <a:rPr lang="en-US" sz="1600" dirty="0">
                <a:ea typeface="Meiryo"/>
              </a:rPr>
              <a:t>. </a:t>
            </a:r>
            <a:endParaRPr lang="en-US" dirty="0">
              <a:ea typeface="Meiryo"/>
            </a:endParaRPr>
          </a:p>
          <a:p>
            <a:pPr marL="285750" indent="-285750">
              <a:buFont typeface="Arial" panose="020B0503020204020204" pitchFamily="34" charset="0"/>
              <a:buChar char="•"/>
            </a:pPr>
            <a:endParaRPr lang="en-US" sz="1600" dirty="0">
              <a:ea typeface="+mn-lt"/>
              <a:cs typeface="+mn-lt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B791336-FCAA-4174-9303-B3F3748611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94069" y="6167615"/>
            <a:ext cx="77948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A212158-300D-44D0-9CCE-472C3F669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09423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88521F4-D44A-42C5-9BDB-5CA255540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4070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0AF609-53AC-42DC-A00F-3027DAFDC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8800" dirty="0">
                <a:ea typeface="Meiryo"/>
              </a:rPr>
              <a:t>Koniec</a:t>
            </a:r>
            <a:endParaRPr lang="pl-PL" sz="8800" dirty="0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DFC6987-C042-4A2C-AE0B-C7E01779E3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>
                <a:ea typeface="Meiryo"/>
              </a:rPr>
              <a:t>Dziękuję za uwagę!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211143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300</Words>
  <Application>Microsoft Office PowerPoint</Application>
  <PresentationFormat>Panoramiczny</PresentationFormat>
  <Paragraphs>17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Meiryo</vt:lpstr>
      <vt:lpstr>Arial</vt:lpstr>
      <vt:lpstr>Corbel</vt:lpstr>
      <vt:lpstr>ShojiVTI</vt:lpstr>
      <vt:lpstr>Żołnierze wyklęci </vt:lpstr>
      <vt:lpstr>Kim byli żołnierze wyklęci?</vt:lpstr>
      <vt:lpstr>Prezentacja programu PowerPoint</vt:lpstr>
      <vt:lpstr>Prezentacja programu PowerPoint</vt:lpstr>
      <vt:lpstr>Danuta Siedzikówna ps. „Inka”</vt:lpstr>
      <vt:lpstr>Witold Pilecki ps.'' Witold''</vt:lpstr>
      <vt:lpstr>Koniec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Rafał</dc:creator>
  <cp:lastModifiedBy>Joanna Chlewińska</cp:lastModifiedBy>
  <cp:revision>232</cp:revision>
  <dcterms:created xsi:type="dcterms:W3CDTF">2021-02-23T16:22:32Z</dcterms:created>
  <dcterms:modified xsi:type="dcterms:W3CDTF">2021-03-01T06:59:38Z</dcterms:modified>
</cp:coreProperties>
</file>