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7" r:id="rId3"/>
    <p:sldId id="274" r:id="rId4"/>
    <p:sldId id="279" r:id="rId5"/>
    <p:sldId id="266" r:id="rId6"/>
    <p:sldId id="267" r:id="rId7"/>
    <p:sldId id="269" r:id="rId8"/>
    <p:sldId id="268" r:id="rId9"/>
    <p:sldId id="283" r:id="rId10"/>
    <p:sldId id="278" r:id="rId11"/>
    <p:sldId id="257" r:id="rId12"/>
    <p:sldId id="258" r:id="rId13"/>
    <p:sldId id="265" r:id="rId14"/>
    <p:sldId id="259" r:id="rId15"/>
    <p:sldId id="261" r:id="rId16"/>
    <p:sldId id="260" r:id="rId17"/>
    <p:sldId id="282" r:id="rId18"/>
    <p:sldId id="280" r:id="rId19"/>
    <p:sldId id="281" r:id="rId20"/>
    <p:sldId id="284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7AFFB9B-9FB8-469E-96F9-4D32314110B6}" type="datetimeFigureOut">
              <a:rPr lang="en-US" dirty="0"/>
              <a:pPr/>
              <a:t>11/12/2020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D2AC3-6A0B-4169-B1EA-E3AE8B351BDD}" type="datetimeFigureOut">
              <a:rPr lang="en-US" dirty="0"/>
              <a:pPr/>
              <a:t>11/12/2020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B9363-8B87-41B7-9F8E-64519CBB8F34}" type="datetimeFigureOut">
              <a:rPr lang="en-US" dirty="0"/>
              <a:pPr/>
              <a:t>11/12/2020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F5746-5284-4951-9F37-7AE924EDBCB7}" type="datetimeFigureOut">
              <a:rPr lang="en-US" dirty="0"/>
              <a:pPr/>
              <a:t>11/12/2020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98B29-7265-4A65-A2A4-6703C057B7C1}" type="datetimeFigureOut">
              <a:rPr lang="en-US" dirty="0"/>
              <a:pPr/>
              <a:t>11/12/2020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A082-94DF-4C4B-A041-6624924AB0A8}" type="datetimeFigureOut">
              <a:rPr lang="en-US" dirty="0"/>
              <a:pPr/>
              <a:t>11/12/2020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686C4-3AB5-4E0C-86CA-FB108C350AA9}" type="datetimeFigureOut">
              <a:rPr lang="en-US" dirty="0"/>
              <a:pPr/>
              <a:t>11/12/2020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1211-4E0C-4AB3-B04F-585959BDAFE8}" type="datetimeFigureOut">
              <a:rPr lang="en-US" dirty="0"/>
              <a:pPr/>
              <a:t>11/12/2020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ECAF-D3BE-4069-9C78-642ECCD01477}" type="datetimeFigureOut">
              <a:rPr lang="en-US" dirty="0"/>
              <a:pPr/>
              <a:t>11/12/2020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DC27-E420-4878-9EE6-7B9656D6442A}" type="datetimeFigureOut">
              <a:rPr lang="en-US" dirty="0"/>
              <a:pPr/>
              <a:t>11/12/2020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47CF-67C9-420C-80A5-E2069FF0C2DF}" type="datetimeFigureOut">
              <a:rPr lang="en-US" dirty="0"/>
              <a:pPr/>
              <a:t>11/12/2020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DC73-F065-42F5-A9F2-D90B2E42A0B3}" type="datetimeFigureOut">
              <a:rPr lang="en-US" dirty="0"/>
              <a:pPr/>
              <a:t>11/12/2020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EA702-9B29-41CC-9BCC-3DF8A0D379FE}" type="datetimeFigureOut">
              <a:rPr lang="en-US" dirty="0"/>
              <a:pPr/>
              <a:t>11/12/2020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49AC-CB8F-4FF1-9A34-5861C74DD0A7}" type="datetimeFigureOut">
              <a:rPr lang="en-US" dirty="0"/>
              <a:pPr/>
              <a:t>11/12/2020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CECA-2D3A-4680-9B49-752200DE467C}" type="datetimeFigureOut">
              <a:rPr lang="en-US" dirty="0"/>
              <a:pPr/>
              <a:t>11/12/2020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BFE2-83B7-4B0A-B9D3-AB28331082B3}" type="datetimeFigureOut">
              <a:rPr lang="en-US" dirty="0"/>
              <a:pPr/>
              <a:t>11/12/2020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78E3-FDA3-4D28-AAA2-0B81F349A39D}" type="datetimeFigureOut">
              <a:rPr lang="en-US" dirty="0"/>
              <a:pPr/>
              <a:t>11/12/2020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35BB1C6-BF8F-4481-8AB2-603A1C8A906A}" type="datetimeFigureOut">
              <a:rPr lang="en-US" dirty="0"/>
              <a:pPr/>
              <a:t>11/12/2020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11 listopada – dzień niepodległości polski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427836">
            <a:off x="3340358" y="4401394"/>
            <a:ext cx="3673694" cy="1590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7463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2119" y="831274"/>
            <a:ext cx="10396882" cy="1151965"/>
          </a:xfrm>
        </p:spPr>
        <p:txBody>
          <a:bodyPr>
            <a:noAutofit/>
          </a:bodyPr>
          <a:lstStyle/>
          <a:p>
            <a:pPr algn="ctr"/>
            <a:r>
              <a:rPr lang="pl-PL" sz="8000" dirty="0"/>
              <a:t>Ojcowie niepodległości polski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109" y="2715273"/>
            <a:ext cx="2244437" cy="31022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3756" y="2715273"/>
            <a:ext cx="4156460" cy="26713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7972" y="2503933"/>
            <a:ext cx="2200229" cy="30940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Józef Piłsudski 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685801" y="1943100"/>
            <a:ext cx="892579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/>
              <a:t>Urodził się 5 grudnia 1867 r. w guberni wileńskiej, a zmarł 12 maja 1935 roku</a:t>
            </a:r>
            <a:br>
              <a:rPr lang="pl-PL" sz="2000" dirty="0"/>
            </a:br>
            <a:r>
              <a:rPr lang="pl-PL" sz="2000" dirty="0"/>
              <a:t> w Warszawie</a:t>
            </a:r>
          </a:p>
          <a:p>
            <a:r>
              <a:rPr lang="pl-PL" sz="2000" dirty="0"/>
              <a:t>Był polskim działaczem społecznym, jednym z ojców niepodległości</a:t>
            </a:r>
          </a:p>
          <a:p>
            <a:r>
              <a:rPr lang="pl-PL" sz="2000" dirty="0"/>
              <a:t>Po odzyskaniu naszej wolności został marszałkiem państwa polskiego</a:t>
            </a:r>
          </a:p>
          <a:p>
            <a:r>
              <a:rPr lang="pl-PL" sz="2000" dirty="0"/>
              <a:t>Obejmował takie stanowiska jak: premier, dowódca wojska polskiego, marszałek Polski, czy naczelnik państwa</a:t>
            </a:r>
          </a:p>
          <a:p>
            <a:r>
              <a:rPr lang="pl-PL" sz="2000" dirty="0"/>
              <a:t>U boku Austro-Węgier stworzył legiony polskie, które miały być częścią przyszłego wojska polskiego</a:t>
            </a:r>
          </a:p>
          <a:p>
            <a:r>
              <a:rPr lang="pl-PL" sz="2000" dirty="0"/>
              <a:t>Wywarł decydujący wpływ na kształt granic II RP</a:t>
            </a:r>
          </a:p>
          <a:p>
            <a:endParaRPr lang="pl-PL" sz="20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6903" y="0"/>
            <a:ext cx="3255097" cy="3975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378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1" y="665018"/>
            <a:ext cx="10396882" cy="1151965"/>
          </a:xfrm>
        </p:spPr>
        <p:txBody>
          <a:bodyPr/>
          <a:lstStyle/>
          <a:p>
            <a:r>
              <a:rPr lang="pl-PL" dirty="0"/>
              <a:t>Ignacy Jan Paderewski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685801" y="2213264"/>
            <a:ext cx="813608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/>
              <a:t>Urodził się 18 listopada 1860 roku w guberni podolskiej</a:t>
            </a:r>
          </a:p>
          <a:p>
            <a:r>
              <a:rPr lang="pl-PL" sz="2000" dirty="0"/>
              <a:t>Był polskim pianistą znanym na całym świecie</a:t>
            </a:r>
          </a:p>
          <a:p>
            <a:r>
              <a:rPr lang="pl-PL" sz="2000" dirty="0"/>
              <a:t>Pod jego wpływem prezydent USA </a:t>
            </a:r>
            <a:r>
              <a:rPr lang="pl-PL" sz="2000" dirty="0" err="1"/>
              <a:t>Woodrow</a:t>
            </a:r>
            <a:r>
              <a:rPr lang="pl-PL" sz="2000" dirty="0"/>
              <a:t> Wilson umieścił w swoim planie pokojowym utworzenie niepodległego państwa polskiego</a:t>
            </a:r>
          </a:p>
          <a:p>
            <a:r>
              <a:rPr lang="pl-PL" sz="2000" dirty="0"/>
              <a:t>Po jego przyjeździe do Poznania 26 grudnia 1918 roku spowodowało rozpoczęcie powstania wielkopolskiego</a:t>
            </a:r>
          </a:p>
          <a:p>
            <a:r>
              <a:rPr lang="pl-PL" sz="2000" dirty="0"/>
              <a:t>Wraz z Romanem Dmowskim reprezentował Polskę w Wersalu, podczas podpisania traktatu kończącego I wojnę światową</a:t>
            </a:r>
          </a:p>
          <a:p>
            <a:r>
              <a:rPr lang="pl-PL" sz="2000" dirty="0"/>
              <a:t>Zmarł 29 czerwca 1941 roku w Nowym Jorku</a:t>
            </a:r>
          </a:p>
          <a:p>
            <a:endParaRPr lang="pl-PL" sz="2000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3221FD2C-04AA-4E08-9945-CFB7D5B4A2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1883" y="294616"/>
            <a:ext cx="2885281" cy="35879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46714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Roman </a:t>
            </a:r>
            <a:r>
              <a:rPr lang="pl-PL" dirty="0" err="1"/>
              <a:t>dmowski</a:t>
            </a:r>
            <a:endParaRPr lang="pl-PL" dirty="0"/>
          </a:p>
        </p:txBody>
      </p:sp>
      <p:sp>
        <p:nvSpPr>
          <p:cNvPr id="3" name="pole tekstowe 2"/>
          <p:cNvSpPr txBox="1"/>
          <p:nvPr/>
        </p:nvSpPr>
        <p:spPr>
          <a:xfrm>
            <a:off x="685801" y="2150918"/>
            <a:ext cx="841663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Urodził się 9 sierpnia 1864 r. w Kamionku</a:t>
            </a:r>
          </a:p>
          <a:p>
            <a:r>
              <a:rPr lang="pl-PL" dirty="0"/>
              <a:t>Polski działacz niepodległościowy, postulujący o uzyskanie autonomii w ramach Imperium Rosyjskiego, a później odzyskanie niepodległości w oparciu o sojusz z Rosją </a:t>
            </a:r>
            <a:br>
              <a:rPr lang="pl-PL" dirty="0"/>
            </a:br>
            <a:r>
              <a:rPr lang="pl-PL" dirty="0"/>
              <a:t>i ententą, zaś w opozycji do państw centralnych</a:t>
            </a:r>
          </a:p>
          <a:p>
            <a:r>
              <a:rPr lang="pl-PL" dirty="0"/>
              <a:t>Delegat Polski na konferencję paryską w 1919 r. i sygnatariusz traktatu pokojowego </a:t>
            </a:r>
            <a:br>
              <a:rPr lang="pl-PL" dirty="0"/>
            </a:br>
            <a:r>
              <a:rPr lang="pl-PL" dirty="0"/>
              <a:t>w Wersalu</a:t>
            </a:r>
          </a:p>
          <a:p>
            <a:r>
              <a:rPr lang="pl-PL" dirty="0"/>
              <a:t>Zagorzały przeciwnik polityczny Józefa Piłsudskiego i jego projektu tworzenia państwa federacyjnego</a:t>
            </a:r>
          </a:p>
          <a:p>
            <a:r>
              <a:rPr lang="pl-PL" dirty="0"/>
              <a:t>Jeden z ojców niepodległej Polski</a:t>
            </a:r>
          </a:p>
          <a:p>
            <a:r>
              <a:rPr lang="pl-PL" dirty="0"/>
              <a:t>Zmarł 2 stycznia 1939 r. w Drozdowie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2438" y="379856"/>
            <a:ext cx="2621331" cy="34792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764489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cs typeface="Calibri Light"/>
              </a:rPr>
              <a:t>Napaść</a:t>
            </a:r>
            <a:r>
              <a:rPr lang="en-US" dirty="0">
                <a:cs typeface="Calibri Light"/>
              </a:rPr>
              <a:t> </a:t>
            </a:r>
            <a:r>
              <a:rPr lang="en-US" dirty="0" err="1">
                <a:cs typeface="Calibri Light"/>
              </a:rPr>
              <a:t>na</a:t>
            </a:r>
            <a:r>
              <a:rPr lang="en-US" dirty="0">
                <a:cs typeface="Calibri Light"/>
              </a:rPr>
              <a:t> </a:t>
            </a:r>
            <a:r>
              <a:rPr lang="en-US" dirty="0" err="1">
                <a:cs typeface="Calibri Light"/>
              </a:rPr>
              <a:t>Polskę</a:t>
            </a:r>
            <a:endParaRPr lang="pl-PL" dirty="0"/>
          </a:p>
        </p:txBody>
      </p:sp>
      <p:sp>
        <p:nvSpPr>
          <p:cNvPr id="3" name="pole tekstowe 2"/>
          <p:cNvSpPr txBox="1"/>
          <p:nvPr/>
        </p:nvSpPr>
        <p:spPr>
          <a:xfrm>
            <a:off x="685801" y="2228849"/>
            <a:ext cx="4343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cs typeface="Calibri"/>
              </a:rPr>
              <a:t>Daty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związane</a:t>
            </a:r>
            <a:r>
              <a:rPr lang="en-US" dirty="0">
                <a:cs typeface="Calibri"/>
              </a:rPr>
              <a:t> z </a:t>
            </a:r>
            <a:r>
              <a:rPr lang="en-US" dirty="0" err="1">
                <a:cs typeface="Calibri"/>
              </a:rPr>
              <a:t>kampanią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wrześniow</a:t>
            </a:r>
            <a:r>
              <a:rPr lang="pl-PL" dirty="0">
                <a:cs typeface="Calibri"/>
              </a:rPr>
              <a:t>ą</a:t>
            </a:r>
            <a:endParaRPr lang="en-US" dirty="0">
              <a:cs typeface="Calibri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862445" y="2888673"/>
            <a:ext cx="3366655" cy="1610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/>
          </a:p>
        </p:txBody>
      </p:sp>
      <p:sp>
        <p:nvSpPr>
          <p:cNvPr id="5" name="pole tekstowe 4"/>
          <p:cNvSpPr txBox="1"/>
          <p:nvPr/>
        </p:nvSpPr>
        <p:spPr>
          <a:xfrm>
            <a:off x="1174172" y="3564024"/>
            <a:ext cx="3366655" cy="1610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/>
          </a:p>
        </p:txBody>
      </p:sp>
      <p:sp>
        <p:nvSpPr>
          <p:cNvPr id="6" name="pole tekstowe 5"/>
          <p:cNvSpPr txBox="1"/>
          <p:nvPr/>
        </p:nvSpPr>
        <p:spPr>
          <a:xfrm>
            <a:off x="862445" y="3030435"/>
            <a:ext cx="37892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cs typeface="Calibri"/>
              </a:rPr>
              <a:t>1.09.1939- </a:t>
            </a:r>
            <a:r>
              <a:rPr lang="en-US" sz="2000" dirty="0" err="1">
                <a:cs typeface="Calibri"/>
              </a:rPr>
              <a:t>Polska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zostaje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zaatakowana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przez</a:t>
            </a:r>
            <a:r>
              <a:rPr lang="en-US" sz="2000" dirty="0">
                <a:cs typeface="Calibri"/>
              </a:rPr>
              <a:t> III </a:t>
            </a:r>
            <a:r>
              <a:rPr lang="en-US" sz="2000" dirty="0" err="1">
                <a:cs typeface="Calibri"/>
              </a:rPr>
              <a:t>Rzeszę</a:t>
            </a:r>
            <a:endParaRPr lang="en-US" sz="2000" dirty="0">
              <a:cs typeface="Calibri"/>
            </a:endParaRPr>
          </a:p>
          <a:p>
            <a:r>
              <a:rPr lang="en-US" sz="2000" dirty="0">
                <a:cs typeface="Calibri"/>
              </a:rPr>
              <a:t>17.09.1939- </a:t>
            </a:r>
            <a:r>
              <a:rPr lang="en-US" sz="2000" dirty="0" err="1">
                <a:cs typeface="Calibri"/>
              </a:rPr>
              <a:t>Polska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zostaje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zaatakowana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przez</a:t>
            </a:r>
            <a:r>
              <a:rPr lang="en-US" sz="2000" dirty="0">
                <a:cs typeface="Calibri"/>
              </a:rPr>
              <a:t>  ZSRS</a:t>
            </a:r>
          </a:p>
          <a:p>
            <a:r>
              <a:rPr lang="en-US" sz="2000" dirty="0">
                <a:cs typeface="Calibri"/>
              </a:rPr>
              <a:t>6.10.1939- do </a:t>
            </a:r>
            <a:r>
              <a:rPr lang="en-US" sz="2000" dirty="0" err="1">
                <a:cs typeface="Calibri"/>
              </a:rPr>
              <a:t>tego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momentu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Polska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się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broni</a:t>
            </a:r>
            <a:endParaRPr lang="en-US" sz="2000" dirty="0">
              <a:cs typeface="Calibri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5884242" y="2228849"/>
            <a:ext cx="2306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cs typeface="Calibri"/>
              </a:rPr>
              <a:t>Ważne wydarzenia</a:t>
            </a:r>
            <a:endParaRPr lang="en-US" dirty="0" err="1"/>
          </a:p>
        </p:txBody>
      </p:sp>
      <p:sp>
        <p:nvSpPr>
          <p:cNvPr id="8" name="pole tekstowe 7"/>
          <p:cNvSpPr txBox="1"/>
          <p:nvPr/>
        </p:nvSpPr>
        <p:spPr>
          <a:xfrm>
            <a:off x="5884242" y="3030435"/>
            <a:ext cx="333249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cs typeface="Calibri"/>
              </a:rPr>
              <a:t>Obrona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Westerplatte</a:t>
            </a:r>
            <a:endParaRPr lang="en-US" dirty="0">
              <a:cs typeface="Calibri"/>
            </a:endParaRPr>
          </a:p>
          <a:p>
            <a:r>
              <a:rPr lang="en-US" dirty="0" err="1">
                <a:cs typeface="Calibri"/>
              </a:rPr>
              <a:t>Bitwa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nad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Bzurą</a:t>
            </a:r>
            <a:endParaRPr lang="en-US" dirty="0">
              <a:cs typeface="Calibri"/>
            </a:endParaRPr>
          </a:p>
          <a:p>
            <a:r>
              <a:rPr lang="en-US" dirty="0" err="1">
                <a:cs typeface="Calibri"/>
              </a:rPr>
              <a:t>Bitwa</a:t>
            </a:r>
            <a:r>
              <a:rPr lang="en-US" dirty="0">
                <a:cs typeface="Calibri"/>
              </a:rPr>
              <a:t> pod </a:t>
            </a:r>
            <a:r>
              <a:rPr lang="en-US" dirty="0" err="1">
                <a:cs typeface="Calibri"/>
              </a:rPr>
              <a:t>Mokrą</a:t>
            </a:r>
            <a:endParaRPr lang="en-US" dirty="0">
              <a:cs typeface="Calibri"/>
            </a:endParaRPr>
          </a:p>
          <a:p>
            <a:r>
              <a:rPr lang="en-US" dirty="0" err="1">
                <a:cs typeface="Calibri"/>
              </a:rPr>
              <a:t>Obrona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Wizny</a:t>
            </a:r>
            <a:endParaRPr lang="en-US" dirty="0">
              <a:cs typeface="Calibri"/>
            </a:endParaRPr>
          </a:p>
          <a:p>
            <a:r>
              <a:rPr lang="en-US" dirty="0" err="1">
                <a:cs typeface="Calibri"/>
              </a:rPr>
              <a:t>Obrona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Półwyspu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Helskiego</a:t>
            </a:r>
            <a:endParaRPr lang="en-US" dirty="0">
              <a:cs typeface="Calibri"/>
            </a:endParaRPr>
          </a:p>
          <a:p>
            <a:endParaRPr lang="pl-PL" dirty="0"/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425108">
            <a:off x="7968554" y="408814"/>
            <a:ext cx="3880019" cy="2524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128194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>
                <a:cs typeface="Calibri Light"/>
              </a:rPr>
              <a:t>Okupacja</a:t>
            </a:r>
            <a:r>
              <a:rPr lang="en-US" dirty="0">
                <a:cs typeface="Calibri Light"/>
              </a:rPr>
              <a:t> </a:t>
            </a:r>
            <a:r>
              <a:rPr lang="en-US" dirty="0" err="1">
                <a:cs typeface="Calibri Light"/>
              </a:rPr>
              <a:t>Polski</a:t>
            </a:r>
            <a:r>
              <a:rPr lang="en-US" dirty="0">
                <a:cs typeface="Calibri Light"/>
              </a:rPr>
              <a:t> w </a:t>
            </a:r>
            <a:r>
              <a:rPr lang="en-US" dirty="0" err="1">
                <a:cs typeface="Calibri Light"/>
              </a:rPr>
              <a:t>trakcie</a:t>
            </a:r>
            <a:r>
              <a:rPr lang="en-US" dirty="0">
                <a:cs typeface="Calibri Light"/>
              </a:rPr>
              <a:t> II </a:t>
            </a:r>
            <a:r>
              <a:rPr lang="en-US" dirty="0" err="1">
                <a:cs typeface="Calibri Light"/>
              </a:rPr>
              <a:t>wojny</a:t>
            </a:r>
            <a:r>
              <a:rPr lang="en-US" dirty="0">
                <a:cs typeface="Calibri Light"/>
              </a:rPr>
              <a:t> </a:t>
            </a:r>
            <a:r>
              <a:rPr lang="en-US" dirty="0" err="1">
                <a:cs typeface="Calibri Light"/>
              </a:rPr>
              <a:t>światowej</a:t>
            </a:r>
            <a:endParaRPr lang="pl-PL" dirty="0"/>
          </a:p>
        </p:txBody>
      </p:sp>
      <p:sp>
        <p:nvSpPr>
          <p:cNvPr id="3" name="pole tekstowe 2"/>
          <p:cNvSpPr txBox="1"/>
          <p:nvPr/>
        </p:nvSpPr>
        <p:spPr>
          <a:xfrm>
            <a:off x="685801" y="2103555"/>
            <a:ext cx="621472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cs typeface="Calibri"/>
              </a:rPr>
              <a:t>Okupacja</a:t>
            </a:r>
            <a:r>
              <a:rPr lang="en-US" sz="2400" dirty="0">
                <a:cs typeface="Calibri"/>
              </a:rPr>
              <a:t> </a:t>
            </a:r>
            <a:r>
              <a:rPr lang="en-US" sz="2400" dirty="0" err="1">
                <a:cs typeface="Calibri"/>
              </a:rPr>
              <a:t>ziem</a:t>
            </a:r>
            <a:r>
              <a:rPr lang="en-US" sz="2400" dirty="0">
                <a:cs typeface="Calibri"/>
              </a:rPr>
              <a:t> </a:t>
            </a:r>
            <a:r>
              <a:rPr lang="en-US" sz="2400" dirty="0" err="1">
                <a:cs typeface="Calibri"/>
              </a:rPr>
              <a:t>polskich</a:t>
            </a:r>
            <a:r>
              <a:rPr lang="en-US" sz="2400" dirty="0">
                <a:cs typeface="Calibri"/>
              </a:rPr>
              <a:t> </a:t>
            </a:r>
            <a:r>
              <a:rPr lang="en-US" sz="2400" dirty="0" err="1">
                <a:cs typeface="Calibri"/>
              </a:rPr>
              <a:t>zaczęła</a:t>
            </a:r>
            <a:r>
              <a:rPr lang="en-US" sz="2400" dirty="0">
                <a:cs typeface="Calibri"/>
              </a:rPr>
              <a:t> </a:t>
            </a:r>
            <a:r>
              <a:rPr lang="en-US" sz="2400" dirty="0" err="1">
                <a:cs typeface="Calibri"/>
              </a:rPr>
              <a:t>się</a:t>
            </a:r>
            <a:r>
              <a:rPr lang="en-US" sz="2400" dirty="0">
                <a:cs typeface="Calibri"/>
              </a:rPr>
              <a:t> we </a:t>
            </a:r>
            <a:r>
              <a:rPr lang="en-US" sz="2400" dirty="0" err="1">
                <a:cs typeface="Calibri"/>
              </a:rPr>
              <a:t>wrześniu</a:t>
            </a:r>
            <a:r>
              <a:rPr lang="en-US" sz="2400" dirty="0">
                <a:cs typeface="Calibri"/>
              </a:rPr>
              <a:t> 1939</a:t>
            </a:r>
            <a:r>
              <a:rPr lang="pl-PL" sz="2400" dirty="0">
                <a:cs typeface="Calibri"/>
              </a:rPr>
              <a:t> r. </a:t>
            </a:r>
            <a:r>
              <a:rPr lang="en-US" sz="2400" dirty="0">
                <a:cs typeface="Calibri"/>
              </a:rPr>
              <a:t>, a </a:t>
            </a:r>
            <a:r>
              <a:rPr lang="en-US" sz="2400" dirty="0" err="1">
                <a:cs typeface="Calibri"/>
              </a:rPr>
              <a:t>skończyła</a:t>
            </a:r>
            <a:r>
              <a:rPr lang="en-US" sz="2400" dirty="0">
                <a:cs typeface="Calibri"/>
              </a:rPr>
              <a:t> w </a:t>
            </a:r>
            <a:r>
              <a:rPr lang="en-US" sz="2400" dirty="0" err="1">
                <a:cs typeface="Calibri"/>
              </a:rPr>
              <a:t>maju</a:t>
            </a:r>
            <a:r>
              <a:rPr lang="en-US" sz="2400" dirty="0">
                <a:cs typeface="Calibri"/>
              </a:rPr>
              <a:t> 1945</a:t>
            </a:r>
            <a:r>
              <a:rPr lang="pl-PL" sz="2400" dirty="0">
                <a:cs typeface="Calibri"/>
              </a:rPr>
              <a:t> r.</a:t>
            </a:r>
            <a:endParaRPr lang="en-US" sz="2400" dirty="0">
              <a:cs typeface="Calibri"/>
            </a:endParaRPr>
          </a:p>
          <a:p>
            <a:r>
              <a:rPr lang="en-US" sz="2400" dirty="0">
                <a:ea typeface="+mn-lt"/>
                <a:cs typeface="+mn-lt"/>
              </a:rPr>
              <a:t>5 </a:t>
            </a:r>
            <a:r>
              <a:rPr lang="en-US" sz="2400" dirty="0" err="1">
                <a:ea typeface="+mn-lt"/>
                <a:cs typeface="+mn-lt"/>
              </a:rPr>
              <a:t>mln</a:t>
            </a:r>
            <a:r>
              <a:rPr lang="en-US" sz="2400" dirty="0">
                <a:ea typeface="+mn-lt"/>
                <a:cs typeface="+mn-lt"/>
              </a:rPr>
              <a:t> 380 </a:t>
            </a:r>
            <a:r>
              <a:rPr lang="en-US" sz="2400" dirty="0" err="1">
                <a:ea typeface="+mn-lt"/>
                <a:cs typeface="+mn-lt"/>
              </a:rPr>
              <a:t>tys</a:t>
            </a:r>
            <a:r>
              <a:rPr lang="en-US" sz="2400" dirty="0">
                <a:ea typeface="+mn-lt"/>
                <a:cs typeface="+mn-lt"/>
              </a:rPr>
              <a:t>. to </a:t>
            </a:r>
            <a:r>
              <a:rPr lang="en-US" sz="2400" dirty="0" err="1">
                <a:ea typeface="+mn-lt"/>
                <a:cs typeface="+mn-lt"/>
              </a:rPr>
              <a:t>ofiary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akcji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eksterminacyjnych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okupanta</a:t>
            </a:r>
            <a:r>
              <a:rPr lang="en-US" sz="2400" dirty="0">
                <a:ea typeface="+mn-lt"/>
                <a:cs typeface="+mn-lt"/>
              </a:rPr>
              <a:t>.</a:t>
            </a:r>
          </a:p>
          <a:p>
            <a:r>
              <a:rPr lang="en-US" sz="2400" dirty="0" err="1">
                <a:cs typeface="Calibri"/>
              </a:rPr>
              <a:t>Polacy</a:t>
            </a:r>
            <a:r>
              <a:rPr lang="en-US" sz="2400" dirty="0">
                <a:cs typeface="Calibri"/>
              </a:rPr>
              <a:t> </a:t>
            </a:r>
            <a:r>
              <a:rPr lang="en-US" sz="2400" dirty="0" err="1">
                <a:cs typeface="Calibri"/>
              </a:rPr>
              <a:t>byli</a:t>
            </a:r>
            <a:r>
              <a:rPr lang="en-US" sz="2400" dirty="0">
                <a:cs typeface="Calibri"/>
              </a:rPr>
              <a:t> </a:t>
            </a:r>
            <a:r>
              <a:rPr lang="en-US" sz="2400" dirty="0" err="1">
                <a:cs typeface="Calibri"/>
              </a:rPr>
              <a:t>wywożeni</a:t>
            </a:r>
            <a:r>
              <a:rPr lang="en-US" sz="2400" dirty="0">
                <a:cs typeface="Calibri"/>
              </a:rPr>
              <a:t> do </a:t>
            </a:r>
            <a:r>
              <a:rPr lang="en-US" sz="2400" dirty="0" err="1">
                <a:cs typeface="Calibri"/>
              </a:rPr>
              <a:t>obozów</a:t>
            </a:r>
            <a:r>
              <a:rPr lang="en-US" sz="2400" dirty="0">
                <a:cs typeface="Calibri"/>
              </a:rPr>
              <a:t> </a:t>
            </a:r>
            <a:r>
              <a:rPr lang="en-US" sz="2400" dirty="0" err="1">
                <a:cs typeface="Calibri"/>
              </a:rPr>
              <a:t>koncentracyj</a:t>
            </a:r>
            <a:r>
              <a:rPr lang="pl-PL" sz="2400" dirty="0">
                <a:cs typeface="Calibri"/>
              </a:rPr>
              <a:t>n</a:t>
            </a:r>
            <a:r>
              <a:rPr lang="en-US" sz="2400" dirty="0" err="1">
                <a:cs typeface="Calibri"/>
              </a:rPr>
              <a:t>ych</a:t>
            </a:r>
            <a:r>
              <a:rPr lang="en-US" sz="2400" dirty="0">
                <a:cs typeface="Calibri"/>
              </a:rPr>
              <a:t>, </a:t>
            </a:r>
            <a:r>
              <a:rPr lang="en-US" sz="2400" dirty="0" err="1">
                <a:cs typeface="Calibri"/>
              </a:rPr>
              <a:t>gdzie</a:t>
            </a:r>
            <a:r>
              <a:rPr lang="en-US" sz="2400" dirty="0">
                <a:cs typeface="Calibri"/>
              </a:rPr>
              <a:t> </a:t>
            </a:r>
            <a:r>
              <a:rPr lang="en-US" sz="2400" dirty="0" err="1">
                <a:cs typeface="Calibri"/>
              </a:rPr>
              <a:t>musieli</a:t>
            </a:r>
            <a:r>
              <a:rPr lang="en-US" sz="2400" dirty="0">
                <a:cs typeface="Calibri"/>
              </a:rPr>
              <a:t> </a:t>
            </a:r>
            <a:r>
              <a:rPr lang="en-US" sz="2400" dirty="0" err="1">
                <a:cs typeface="Calibri"/>
              </a:rPr>
              <a:t>pracowa</a:t>
            </a:r>
            <a:r>
              <a:rPr lang="pl-PL" sz="2400" dirty="0">
                <a:cs typeface="Calibri"/>
              </a:rPr>
              <a:t>ć</a:t>
            </a:r>
            <a:r>
              <a:rPr lang="en-US" sz="2400" dirty="0">
                <a:cs typeface="Calibri"/>
              </a:rPr>
              <a:t> </a:t>
            </a:r>
            <a:r>
              <a:rPr lang="en-US" sz="2400" dirty="0" err="1">
                <a:cs typeface="Calibri"/>
              </a:rPr>
              <a:t>ponad</a:t>
            </a:r>
            <a:r>
              <a:rPr lang="en-US" sz="2400" dirty="0">
                <a:cs typeface="Calibri"/>
              </a:rPr>
              <a:t> </a:t>
            </a:r>
            <a:r>
              <a:rPr lang="en-US" sz="2400" dirty="0" err="1">
                <a:cs typeface="Calibri"/>
              </a:rPr>
              <a:t>swoje</a:t>
            </a:r>
            <a:r>
              <a:rPr lang="en-US" sz="2400" dirty="0">
                <a:cs typeface="Calibri"/>
              </a:rPr>
              <a:t> </a:t>
            </a:r>
            <a:r>
              <a:rPr lang="en-US" sz="2400" dirty="0" err="1">
                <a:cs typeface="Calibri"/>
              </a:rPr>
              <a:t>siły</a:t>
            </a:r>
            <a:r>
              <a:rPr lang="en-US" sz="2400" dirty="0">
                <a:cs typeface="Calibri"/>
              </a:rPr>
              <a:t>, a </a:t>
            </a:r>
            <a:r>
              <a:rPr lang="en-US" sz="2400" dirty="0" err="1">
                <a:cs typeface="Calibri"/>
              </a:rPr>
              <a:t>poźniej</a:t>
            </a:r>
            <a:r>
              <a:rPr lang="en-US" sz="2400" dirty="0">
                <a:cs typeface="Calibri"/>
              </a:rPr>
              <a:t> </a:t>
            </a:r>
            <a:r>
              <a:rPr lang="en-US" sz="2400" dirty="0" err="1">
                <a:cs typeface="Calibri"/>
              </a:rPr>
              <a:t>byli</a:t>
            </a:r>
            <a:r>
              <a:rPr lang="en-US" sz="2400" dirty="0">
                <a:cs typeface="Calibri"/>
              </a:rPr>
              <a:t> </a:t>
            </a:r>
            <a:r>
              <a:rPr lang="en-US" sz="2400" dirty="0" err="1">
                <a:cs typeface="Calibri"/>
              </a:rPr>
              <a:t>zabijani</a:t>
            </a:r>
            <a:endParaRPr lang="en-US" sz="2400" dirty="0">
              <a:cs typeface="Calibri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6711" y="3247763"/>
            <a:ext cx="4853398" cy="25607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482276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07818" y="685800"/>
            <a:ext cx="11565082" cy="1151965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cs typeface="Calibri Light"/>
              </a:rPr>
              <a:t>Zdjęcia</a:t>
            </a:r>
            <a:r>
              <a:rPr lang="en-US" dirty="0">
                <a:cs typeface="Calibri Light"/>
              </a:rPr>
              <a:t> z </a:t>
            </a:r>
            <a:r>
              <a:rPr lang="en-US" dirty="0" err="1">
                <a:cs typeface="Calibri Light"/>
              </a:rPr>
              <a:t>kampanii</a:t>
            </a:r>
            <a:r>
              <a:rPr lang="en-US" dirty="0">
                <a:cs typeface="Calibri Light"/>
              </a:rPr>
              <a:t> </a:t>
            </a:r>
            <a:r>
              <a:rPr lang="en-US" dirty="0" err="1">
                <a:cs typeface="Calibri Light"/>
              </a:rPr>
              <a:t>wrześniowej</a:t>
            </a:r>
            <a:r>
              <a:rPr lang="en-US" dirty="0">
                <a:cs typeface="Calibri Light"/>
              </a:rPr>
              <a:t> </a:t>
            </a:r>
            <a:r>
              <a:rPr lang="en-US" dirty="0" err="1">
                <a:cs typeface="Calibri Light"/>
              </a:rPr>
              <a:t>oraz</a:t>
            </a:r>
            <a:r>
              <a:rPr lang="en-US" dirty="0">
                <a:cs typeface="Calibri Light"/>
              </a:rPr>
              <a:t> </a:t>
            </a:r>
            <a:r>
              <a:rPr lang="en-US" dirty="0" err="1">
                <a:cs typeface="Calibri Light"/>
              </a:rPr>
              <a:t>okupacji</a:t>
            </a:r>
            <a:r>
              <a:rPr lang="en-US" dirty="0">
                <a:cs typeface="Calibri Light"/>
              </a:rPr>
              <a:t> </a:t>
            </a:r>
            <a:r>
              <a:rPr lang="en-US" dirty="0" err="1">
                <a:cs typeface="Calibri Light"/>
              </a:rPr>
              <a:t>Polski</a:t>
            </a:r>
            <a:r>
              <a:rPr lang="en-US" dirty="0">
                <a:cs typeface="Calibri Light"/>
              </a:rPr>
              <a:t> w </a:t>
            </a:r>
            <a:r>
              <a:rPr lang="en-US" dirty="0" err="1">
                <a:cs typeface="Calibri Light"/>
              </a:rPr>
              <a:t>trakcie</a:t>
            </a:r>
            <a:r>
              <a:rPr lang="en-US" dirty="0">
                <a:cs typeface="Calibri Light"/>
              </a:rPr>
              <a:t> II </a:t>
            </a:r>
            <a:r>
              <a:rPr lang="en-US" dirty="0" err="1">
                <a:cs typeface="Calibri Light"/>
              </a:rPr>
              <a:t>wojny</a:t>
            </a:r>
            <a:r>
              <a:rPr lang="en-US" dirty="0">
                <a:cs typeface="Calibri Light"/>
              </a:rPr>
              <a:t> </a:t>
            </a:r>
            <a:r>
              <a:rPr lang="en-US" dirty="0" err="1">
                <a:cs typeface="Calibri Light"/>
              </a:rPr>
              <a:t>światowej</a:t>
            </a:r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0829" y="3887520"/>
            <a:ext cx="3737557" cy="23528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5452" y="3524270"/>
            <a:ext cx="3477217" cy="25950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97331">
            <a:off x="5631129" y="1987135"/>
            <a:ext cx="3933544" cy="21510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818" y="2594741"/>
            <a:ext cx="3644283" cy="22270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94560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46810" y="685800"/>
            <a:ext cx="10396882" cy="1151965"/>
          </a:xfrm>
        </p:spPr>
        <p:txBody>
          <a:bodyPr/>
          <a:lstStyle/>
          <a:p>
            <a:r>
              <a:rPr lang="pl-PL" dirty="0"/>
              <a:t>Polska po wojnie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446810" y="1837765"/>
            <a:ext cx="920634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/>
              <a:t>Zgodnie z postanowieniami konferencji jałtańskiej legitymizacja władzy </a:t>
            </a:r>
            <a:br>
              <a:rPr lang="pl-PL" sz="2000" dirty="0"/>
            </a:br>
            <a:r>
              <a:rPr lang="pl-PL" sz="2000" dirty="0"/>
              <a:t>w Polsce miała się dokonać na drodze demokratycznych wyborów w jak najkrótszym terminie. Do tego czasu rządzić miał Tymczasowy Rząd Jedności Narodowej powołany </a:t>
            </a:r>
            <a:br>
              <a:rPr lang="pl-PL" sz="2000" dirty="0"/>
            </a:br>
            <a:r>
              <a:rPr lang="pl-PL" sz="2000" dirty="0"/>
              <a:t>w trakcie konferencji moskiewskiej w czerwcu 1945.</a:t>
            </a:r>
            <a:br>
              <a:rPr lang="pl-PL" sz="2000" dirty="0"/>
            </a:br>
            <a:r>
              <a:rPr lang="pl-PL" sz="2000" dirty="0"/>
              <a:t> Na konferencji poczdamskiej Bolesław Bierut zobowiązał się na piśmie do przeprowadzenia wolnych i nieskrępowanych wyborów na początku 1946 roku, co było warunkiem poparcia Wielkiej Brytanii dla polskich roszczeń terytorialnych wobec Niemiec. Polska Rzeczpospolita Ludowa (PRL) – oficjalna nazwa państwa polskiego </a:t>
            </a:r>
            <a:br>
              <a:rPr lang="pl-PL" sz="2000" dirty="0"/>
            </a:br>
            <a:r>
              <a:rPr lang="pl-PL" sz="2000" dirty="0"/>
              <a:t>w latach 1952 r. – 1989 r. W latach 1944 r. – 1952 r. funkcjonowało jako Rzeczpospolita Polska. W okresie 1944 r. – 1989 r., propagandowo, potocznie i niekiedy w oficjalnych aktach władz nazywane było Polską Ludową. Rządy sprawowała komunistyczna Polska Partia Robotnicza, a następnie Polska Zjednoczona Partia Robotnicza.</a:t>
            </a:r>
          </a:p>
          <a:p>
            <a:endParaRPr lang="pl-PL" sz="2000" dirty="0"/>
          </a:p>
          <a:p>
            <a:endParaRPr lang="pl-PL" sz="20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3440" y="270163"/>
            <a:ext cx="2658811" cy="17248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351290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Ważne wydarzenia PRL-U 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685801" y="2597727"/>
            <a:ext cx="904009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/>
              <a:t>-W marcu 1968 r na polskich doszło do wystąpień studenckich.</a:t>
            </a:r>
          </a:p>
          <a:p>
            <a:r>
              <a:rPr lang="pl-PL" sz="2400" dirty="0"/>
              <a:t>-W grudniu 1970 r wybuchły protesty przeciwko podwyżkom cen.</a:t>
            </a:r>
          </a:p>
          <a:p>
            <a:r>
              <a:rPr lang="pl-PL" sz="2400" dirty="0"/>
              <a:t>-W 1976 r doszło do nowelizacji Konstytucji PRL, która mówiła , że  Polska jest państwem socjalistycznym.</a:t>
            </a:r>
          </a:p>
          <a:p>
            <a:pPr>
              <a:buFontTx/>
              <a:buChar char="-"/>
            </a:pPr>
            <a:r>
              <a:rPr lang="pl-PL" sz="2400" dirty="0"/>
              <a:t>Czerwiec 1979 r 1 pielgrzymka Jana Pawła II do Polski,</a:t>
            </a:r>
          </a:p>
          <a:p>
            <a:pPr>
              <a:buFontTx/>
              <a:buChar char="-"/>
            </a:pPr>
            <a:r>
              <a:rPr lang="pl-PL" sz="2400" dirty="0"/>
              <a:t>10 Listopad zarejestrowanie NSZZ ,,Solidarność’’ </a:t>
            </a:r>
          </a:p>
          <a:p>
            <a:pPr>
              <a:buFontTx/>
              <a:buChar char="-"/>
            </a:pPr>
            <a:r>
              <a:rPr lang="pl-PL" sz="2400" dirty="0"/>
              <a:t>13 Grudnia 1981r –  22 lipiec 1983r Stan wojenny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6030" y="465146"/>
            <a:ext cx="2619375" cy="1752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8097" y="3938155"/>
            <a:ext cx="3267308" cy="24504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252136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Częściowo wolne wybory 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685801" y="2254826"/>
            <a:ext cx="884266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/>
              <a:t>-Lipiec 1989 r częściowo wolne wybory parlamentarne </a:t>
            </a:r>
          </a:p>
          <a:p>
            <a:endParaRPr lang="pl-PL" sz="2400" dirty="0"/>
          </a:p>
          <a:p>
            <a:r>
              <a:rPr lang="pl-PL" sz="2400" dirty="0"/>
              <a:t>Były to pierwsze częściowo wolne wybory w historii Polski po II wojnie światowej. Przedstawiciele niedemokratycznych władz komunistycznych Polskiej Rzeczypospolitej Ludowej zagwarantowali rządzącej „koalicji”, obejmującej PZPR i jej satelitów, obsadę co najmniej 299 (65%) miejsc w Sejmie.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7973" y="481745"/>
            <a:ext cx="3191740" cy="22271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621352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trzeci rozbiór Polski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685801" y="1837765"/>
            <a:ext cx="889461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/>
              <a:t>Przebieg: Upadek powstania kościuszkowskiego zdecydował o III rozbiorze Polski </a:t>
            </a:r>
            <a:br>
              <a:rPr lang="pl-PL" sz="2000" dirty="0"/>
            </a:br>
            <a:r>
              <a:rPr lang="pl-PL" sz="2000" dirty="0"/>
              <a:t>i likwidacji państwa polskiego. Inicjatywa wyszła od Austrii. Ziemie polskie miały być dla niej rekompensatą za straty poniesione w wojnach z rewolucyjną Francją. Porozumienie rozbiorowe podpisano jesienią 1795 r przez Austrię, Prusy i Rosję Ziemie zajęte przez Austrię: reszta Małopolski z Krakowem, część Podlasia </a:t>
            </a:r>
            <a:br>
              <a:rPr lang="pl-PL" sz="2000" dirty="0"/>
            </a:br>
            <a:r>
              <a:rPr lang="pl-PL" sz="2000" dirty="0"/>
              <a:t>i Mazowsza, Lubelszczyznę</a:t>
            </a:r>
            <a:br>
              <a:rPr lang="pl-PL" sz="2000" dirty="0"/>
            </a:br>
            <a:r>
              <a:rPr lang="pl-PL" sz="2000" dirty="0"/>
              <a:t>Rosja otrzymała resztę ziem litewsko-ruskich.</a:t>
            </a:r>
            <a:br>
              <a:rPr lang="pl-PL" sz="2000" dirty="0"/>
            </a:br>
            <a:r>
              <a:rPr lang="pl-PL" sz="2000" dirty="0"/>
              <a:t>Prusy: pozostałą część Podlasia i Mazowsza z Warszawą i tereny litewskie po Narew.</a:t>
            </a:r>
            <a:br>
              <a:rPr lang="pl-PL" sz="2000" dirty="0"/>
            </a:br>
            <a:r>
              <a:rPr lang="pl-PL" sz="2000" dirty="0"/>
              <a:t>25 listopada 1795 roku polski król oficjalnie abdykował ,czyli zrzekł się tronu,</a:t>
            </a:r>
            <a:br>
              <a:rPr lang="pl-PL" sz="2000" dirty="0"/>
            </a:br>
            <a:r>
              <a:rPr lang="pl-PL" sz="2000" dirty="0"/>
              <a:t>a później na życzenie nowego cara wyjechał do Petersburga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6228" y="4769428"/>
            <a:ext cx="3449549" cy="16660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234900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C0FC0C4-493E-47FC-87F0-CC8D9AB48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Dziękuję za uwagę.</a:t>
            </a:r>
          </a:p>
        </p:txBody>
      </p:sp>
    </p:spTree>
    <p:extLst>
      <p:ext uri="{BB962C8B-B14F-4D97-AF65-F5344CB8AC3E}">
        <p14:creationId xmlns:p14="http://schemas.microsoft.com/office/powerpoint/2010/main" val="791825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flipH="1">
            <a:off x="-4380613" y="685800"/>
            <a:ext cx="1065914" cy="1151965"/>
          </a:xfrm>
        </p:spPr>
        <p:txBody>
          <a:bodyPr/>
          <a:lstStyle/>
          <a:p>
            <a:endParaRPr lang="pl-PL" dirty="0"/>
          </a:p>
        </p:txBody>
      </p:sp>
      <p:sp>
        <p:nvSpPr>
          <p:cNvPr id="3" name="pole tekstowe 2"/>
          <p:cNvSpPr txBox="1"/>
          <p:nvPr/>
        </p:nvSpPr>
        <p:spPr>
          <a:xfrm>
            <a:off x="505288" y="255423"/>
            <a:ext cx="810708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Przyczyny:</a:t>
            </a:r>
          </a:p>
          <a:p>
            <a:r>
              <a:rPr lang="pl-PL" dirty="0"/>
              <a:t>-klęska powstania kościuszkowskiego z 1794 r.</a:t>
            </a:r>
          </a:p>
          <a:p>
            <a:r>
              <a:rPr lang="pl-PL" dirty="0"/>
              <a:t>-nieudzielona pomoc przez Francję</a:t>
            </a:r>
            <a:br>
              <a:rPr lang="pl-PL" dirty="0"/>
            </a:br>
            <a:r>
              <a:rPr lang="pl-PL" dirty="0"/>
              <a:t>-działanie Katarzyny II, która w lipcu 1794 r. zdecydowała się na ostateczny podział</a:t>
            </a:r>
          </a:p>
          <a:p>
            <a:r>
              <a:rPr lang="pl-PL" dirty="0"/>
              <a:t>-Rzeczpospolitej, poinformowała o tym Prusy i Austrię</a:t>
            </a:r>
          </a:p>
          <a:p>
            <a:r>
              <a:rPr lang="pl-PL" dirty="0"/>
              <a:t>-w styczniu 1795 r. Rosja i Austria podpisały wstępny układ zapowiadający rozbiór</a:t>
            </a:r>
            <a:br>
              <a:rPr lang="pl-PL" dirty="0"/>
            </a:br>
            <a:br>
              <a:rPr lang="pl-PL" dirty="0"/>
            </a:br>
            <a:r>
              <a:rPr lang="pl-PL" dirty="0"/>
              <a:t>Skutki:</a:t>
            </a:r>
          </a:p>
          <a:p>
            <a:r>
              <a:rPr lang="pl-PL" dirty="0"/>
              <a:t>-likwidacja Rzeczpospolitej- obce mocarstwa zagarnęły poszczególne ziemie:</a:t>
            </a:r>
          </a:p>
          <a:p>
            <a:r>
              <a:rPr lang="pl-PL" dirty="0"/>
              <a:t>-AUSTRIA - reszta woj. krakowskiego z Krakowem, tereny Małopolski, Lubelszczyznę, tereny Podlasia oraz część woj. Mazowieckiego</a:t>
            </a:r>
          </a:p>
          <a:p>
            <a:r>
              <a:rPr lang="pl-PL" dirty="0"/>
              <a:t>-ROSJA - Żmudź, Kurlandia, reszta woj. wileńskiego czy wołyńskiego, tereny Polesia</a:t>
            </a:r>
          </a:p>
          <a:p>
            <a:r>
              <a:rPr lang="pl-PL" dirty="0"/>
              <a:t>-PRUSY - część woj. mazowieckiego z Warszawą, tereny Wielkiego Księstwa Litewskiego aż po rzeką Niemen</a:t>
            </a:r>
          </a:p>
          <a:p>
            <a:r>
              <a:rPr lang="pl-PL" dirty="0"/>
              <a:t>-król Stanisław August Poniatowski abdykował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0066" y="4646023"/>
            <a:ext cx="3552158" cy="18695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9991" y="3641379"/>
            <a:ext cx="3720628" cy="27997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98984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Insurekcja Kościuszkowska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685801" y="1995054"/>
            <a:ext cx="4665518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/>
              <a:t>Insurekcja kościuszkowska, powstanie kościuszkowskie, dawna rewolucja polska 1794 roku</a:t>
            </a:r>
            <a:r>
              <a:rPr lang="pl-PL" sz="2000" baseline="30000" dirty="0"/>
              <a:t> </a:t>
            </a:r>
            <a:r>
              <a:rPr lang="pl-PL" sz="2000" dirty="0"/>
              <a:t> – polskie powstanie narodowe przeciw Rosji i Prusom w 1794 roku.</a:t>
            </a:r>
          </a:p>
          <a:p>
            <a:r>
              <a:rPr lang="pl-PL" sz="2000" dirty="0"/>
              <a:t>Prowadzone przez Gen. Kościuszko</a:t>
            </a:r>
          </a:p>
          <a:p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6531465" y="4122903"/>
            <a:ext cx="45512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/>
              <a:t>Kosynierzy – żołnierze pieszych formacji ochotniczych i milicyjnych tworzonych na zasadzie pospolitego ruszenia, którzy uzbrojeni byli w kosy bojowe.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5360" y="1837765"/>
            <a:ext cx="1709205" cy="20951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683" y="4197710"/>
            <a:ext cx="5198441" cy="16926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26704" y="248489"/>
            <a:ext cx="855979" cy="36844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162224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Powstanie listopadowe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685801" y="2098963"/>
            <a:ext cx="606829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W nocy z 29 na 30 listopada 1830 r. w Warszawie rozpoczęło się Powstanie Listopadowe - zryw niepodległościowy skierowany przeciwko rosyjskiemu zaborcy. </a:t>
            </a:r>
          </a:p>
          <a:p>
            <a:r>
              <a:rPr lang="pl-PL" dirty="0"/>
              <a:t>Zasięgiem swoim objęło Królestwo Polskie, Litwę, Żmudź </a:t>
            </a:r>
            <a:br>
              <a:rPr lang="pl-PL" dirty="0"/>
            </a:br>
            <a:r>
              <a:rPr lang="pl-PL" dirty="0"/>
              <a:t>i Wołyń.</a:t>
            </a:r>
          </a:p>
          <a:p>
            <a:r>
              <a:rPr lang="pl-PL" dirty="0"/>
              <a:t>Przez 10 miesięcy 140 tys. ludzi prowadziło walkę z największą potęgą militarną Europy, odnosząc w niej poważne, lecz przejściowe sukcesy. </a:t>
            </a:r>
          </a:p>
          <a:p>
            <a:r>
              <a:rPr lang="pl-PL" dirty="0"/>
              <a:t>Rozpoczęte w listopadową noc powstanie narodowe było największym wysiłkiem zbrojnym w polskich walkach wyzwoleńczych XIX wieku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8609" y="3138053"/>
            <a:ext cx="4461164" cy="28678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811733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3518" y="470728"/>
            <a:ext cx="11461173" cy="1367037"/>
          </a:xfrm>
        </p:spPr>
        <p:txBody>
          <a:bodyPr>
            <a:normAutofit fontScale="90000"/>
          </a:bodyPr>
          <a:lstStyle/>
          <a:p>
            <a:r>
              <a:rPr lang="pl-PL" dirty="0"/>
              <a:t>Obrazy i zdjęcia przedmiotów o powstaniu listopadowym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981" y="2119745"/>
            <a:ext cx="4038135" cy="29427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7907" y="3535071"/>
            <a:ext cx="4143849" cy="26494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9134" y="4258666"/>
            <a:ext cx="2371725" cy="21717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82966" y="5173246"/>
            <a:ext cx="2371725" cy="11811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12067" y="1262431"/>
            <a:ext cx="4286250" cy="28479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634529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91" y="280554"/>
            <a:ext cx="10396882" cy="1151965"/>
          </a:xfrm>
        </p:spPr>
        <p:txBody>
          <a:bodyPr>
            <a:normAutofit fontScale="90000"/>
          </a:bodyPr>
          <a:lstStyle/>
          <a:p>
            <a:r>
              <a:rPr lang="pl-PL" b="1" dirty="0">
                <a:ea typeface="+mj-lt"/>
                <a:cs typeface="+mj-lt"/>
              </a:rPr>
              <a:t>Przyczyny wybuchu powstania styczniowego</a:t>
            </a:r>
            <a:endParaRPr lang="pl-PL" dirty="0"/>
          </a:p>
        </p:txBody>
      </p:sp>
      <p:sp>
        <p:nvSpPr>
          <p:cNvPr id="3" name="pole tekstowe 2"/>
          <p:cNvSpPr txBox="1"/>
          <p:nvPr/>
        </p:nvSpPr>
        <p:spPr>
          <a:xfrm>
            <a:off x="467591" y="1589809"/>
            <a:ext cx="976745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ea typeface="+mn-lt"/>
                <a:cs typeface="+mn-lt"/>
              </a:rPr>
              <a:t>Kilka lat wcześniej, w 1856 roku zakończyła się wielka wojna krymska, w której Rosja została pobita przez Francuzów, Brytyjczyków i Turków. Narastało więc przekonanie, że oto nadeszła chwila, w której można podjąć się działań na rzecz odzyskania niepodległości. Organizatorzy powstania wierzyli w to, że państwa zachodnie staną po polskiej stronie, chociażby naciskając mocno dyplomatycznie na Rosję.</a:t>
            </a:r>
          </a:p>
          <a:p>
            <a:r>
              <a:rPr lang="pl-PL" sz="2000" dirty="0">
                <a:ea typeface="+mn-lt"/>
                <a:cs typeface="+mn-lt"/>
              </a:rPr>
              <a:t>Bardzo zła sytuacja gospodarcza na wsi polskiej, brak uwłaszczenia chłopów oraz niedokończona zamiana pańszczyzny na czynsz.</a:t>
            </a:r>
          </a:p>
          <a:p>
            <a:r>
              <a:rPr lang="pl-PL" sz="2000" dirty="0">
                <a:ea typeface="+mn-lt"/>
                <a:cs typeface="+mn-lt"/>
              </a:rPr>
              <a:t>Zgoda Rosji na podjęcie bardzo skromnych reform w Królestwie Polskim np. amnestia, otwarcie polskich szkół wyższych: Akademii Sztuk Pięknych, Akademii Medyko-Chirurgicznej i Towarzystwa Rolniczego.</a:t>
            </a:r>
            <a:endParaRPr lang="pl-PL" sz="2000" dirty="0">
              <a:cs typeface="Calibri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4044" y="4504701"/>
            <a:ext cx="3646663" cy="20651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8239" y="280554"/>
            <a:ext cx="1772468" cy="11519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453808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Powstanie styczniowe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685800" y="2078182"/>
            <a:ext cx="801139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ea typeface="+mn-lt"/>
                <a:cs typeface="+mn-lt"/>
              </a:rPr>
              <a:t>To polskie powstanie narodowe przeciwko Imperium Rosyjskiemu, ogłoszone Manifestem 22 stycznia wydanym w Warszawie przez Tymczasowy Rząd Narodowy. Wybuchło 22 stycznia 1863 r. w Królestwie Polskim i 1 lutego 1863 r. na Litwie, trwało do jesieni 1864 r., zasięgiem objęło ziemie zaboru rosyjskiego, tj. Królestwo Polskie i ziemie zabrane.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6157437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11 listopada – dzień niepodległości polski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427836">
            <a:off x="3340358" y="4401394"/>
            <a:ext cx="3673694" cy="1590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41456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ydarzenie główne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TM04033927[[fn=Wydarzenie główne]]</Template>
  <TotalTime>235</TotalTime>
  <Words>1205</Words>
  <Application>Microsoft Office PowerPoint</Application>
  <PresentationFormat>Panoramiczny</PresentationFormat>
  <Paragraphs>82</Paragraphs>
  <Slides>20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20</vt:i4>
      </vt:variant>
    </vt:vector>
  </HeadingPairs>
  <TitlesOfParts>
    <vt:vector size="23" baseType="lpstr">
      <vt:lpstr>Arial</vt:lpstr>
      <vt:lpstr>Impact</vt:lpstr>
      <vt:lpstr>Wydarzenie główne</vt:lpstr>
      <vt:lpstr>11 listopada – dzień niepodległości polski</vt:lpstr>
      <vt:lpstr>trzeci rozbiór Polski</vt:lpstr>
      <vt:lpstr>Prezentacja programu PowerPoint</vt:lpstr>
      <vt:lpstr>Insurekcja Kościuszkowska</vt:lpstr>
      <vt:lpstr>Powstanie listopadowe</vt:lpstr>
      <vt:lpstr>Obrazy i zdjęcia przedmiotów o powstaniu listopadowym</vt:lpstr>
      <vt:lpstr>Przyczyny wybuchu powstania styczniowego</vt:lpstr>
      <vt:lpstr>Powstanie styczniowe</vt:lpstr>
      <vt:lpstr>11 listopada – dzień niepodległości polski</vt:lpstr>
      <vt:lpstr>Ojcowie niepodległości polski</vt:lpstr>
      <vt:lpstr>Józef Piłsudski </vt:lpstr>
      <vt:lpstr>Ignacy Jan Paderewski</vt:lpstr>
      <vt:lpstr>Roman dmowski</vt:lpstr>
      <vt:lpstr>Napaść na Polskę</vt:lpstr>
      <vt:lpstr>Okupacja Polski w trakcie II wojny światowej</vt:lpstr>
      <vt:lpstr>Zdjęcia z kampanii wrześniowej oraz okupacji Polski w trakcie II wojny światowej</vt:lpstr>
      <vt:lpstr>Polska po wojnie</vt:lpstr>
      <vt:lpstr>Ważne wydarzenia PRL-U </vt:lpstr>
      <vt:lpstr>Częściowo wolne wybory </vt:lpstr>
      <vt:lpstr>Dziękuję za uwagę.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11 listopada – dzień niepodległości polski</dc:title>
  <dc:creator>a</dc:creator>
  <cp:lastModifiedBy>Joanna Chlewińska</cp:lastModifiedBy>
  <cp:revision>22</cp:revision>
  <dcterms:created xsi:type="dcterms:W3CDTF">2020-10-18T18:30:37Z</dcterms:created>
  <dcterms:modified xsi:type="dcterms:W3CDTF">2020-11-12T10:49:14Z</dcterms:modified>
</cp:coreProperties>
</file>