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D7727C-9793-9CDC-0091-9AFBA2303B28}" v="261" dt="2020-11-01T18:26:02.575"/>
    <p1510:client id="{D484B465-B7A7-2E26-662C-33601F75C939}" v="914" dt="2020-11-01T19:40:48.0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gsYNokUKCgU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fice.com/?omkt=pl-p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14972"/>
            <a:ext cx="7766936" cy="2303918"/>
          </a:xfrm>
        </p:spPr>
        <p:txBody>
          <a:bodyPr/>
          <a:lstStyle/>
          <a:p>
            <a:pPr algn="l"/>
            <a:br>
              <a:rPr lang="en-US" sz="3600" b="1">
                <a:ea typeface="+mj-lt"/>
                <a:cs typeface="+mj-lt"/>
              </a:rPr>
            </a:br>
            <a:br>
              <a:rPr lang="en-US" sz="3600" b="1">
                <a:ea typeface="+mj-lt"/>
                <a:cs typeface="+mj-lt"/>
              </a:rPr>
            </a:br>
            <a:br>
              <a:rPr lang="en-US" sz="3600" b="1">
                <a:ea typeface="+mj-lt"/>
                <a:cs typeface="+mj-lt"/>
              </a:rPr>
            </a:br>
            <a:br>
              <a:rPr lang="en-US" sz="3600" b="1">
                <a:ea typeface="+mj-lt"/>
                <a:cs typeface="+mj-lt"/>
              </a:rPr>
            </a:br>
            <a:r>
              <a:rPr lang="en-US" sz="3600" b="1">
                <a:ea typeface="+mj-lt"/>
                <a:cs typeface="+mj-lt"/>
              </a:rPr>
              <a:t>INSTRUKCJA DLA UCZNIA I RODZICA - PLATFORMA MICROSOFT TEAMS</a:t>
            </a:r>
            <a:endParaRPr lang="en-US" sz="3600">
              <a:ea typeface="+mj-lt"/>
              <a:cs typeface="+mj-lt"/>
            </a:endParaRPr>
          </a:p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363983"/>
            <a:ext cx="7766936" cy="783749"/>
          </a:xfrm>
        </p:spPr>
        <p:txBody>
          <a:bodyPr>
            <a:normAutofit fontScale="62500" lnSpcReduction="20000"/>
          </a:bodyPr>
          <a:lstStyle/>
          <a:p>
            <a:endParaRPr lang="en-US"/>
          </a:p>
          <a:p>
            <a:r>
              <a:rPr lang="en-US" err="1"/>
              <a:t>Wspomaganie</a:t>
            </a:r>
            <a:r>
              <a:rPr lang="en-US"/>
              <a:t> </a:t>
            </a:r>
            <a:r>
              <a:rPr lang="en-US" err="1"/>
              <a:t>szkół</a:t>
            </a:r>
            <a:r>
              <a:rPr lang="en-US"/>
              <a:t> 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przedszkoli</a:t>
            </a:r>
            <a:endParaRPr lang="en-US"/>
          </a:p>
          <a:p>
            <a:r>
              <a:rPr lang="en-US"/>
              <a:t>Marta </a:t>
            </a:r>
            <a:r>
              <a:rPr lang="en-US" err="1"/>
              <a:t>Kragiel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059D59B-D9CE-4B30-9EDB-A2DC5CEA0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93" y="152167"/>
            <a:ext cx="4778679" cy="105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9C4DD0-5D9E-4884-8712-BC443C86E7AB}"/>
              </a:ext>
            </a:extLst>
          </p:cNvPr>
          <p:cNvSpPr txBox="1"/>
          <p:nvPr/>
        </p:nvSpPr>
        <p:spPr>
          <a:xfrm>
            <a:off x="716071" y="549058"/>
            <a:ext cx="10613720" cy="22397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err="1">
                <a:latin typeface="Cambria"/>
              </a:rPr>
              <a:t>Klikając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na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ogłoszenia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zobaczymy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konwersację</a:t>
            </a:r>
            <a:r>
              <a:rPr lang="en-US" sz="2400">
                <a:latin typeface="Cambria"/>
              </a:rPr>
              <a:t> w </a:t>
            </a:r>
            <a:r>
              <a:rPr lang="en-US" sz="2400" err="1">
                <a:latin typeface="Cambria"/>
              </a:rPr>
              <a:t>której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nauczyciele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będą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zamieszczać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polecenia</a:t>
            </a:r>
            <a:r>
              <a:rPr lang="en-US" sz="2400">
                <a:latin typeface="Cambria"/>
              </a:rPr>
              <a:t> do </a:t>
            </a:r>
            <a:r>
              <a:rPr lang="en-US" sz="2400" err="1">
                <a:latin typeface="Cambria"/>
              </a:rPr>
              <a:t>wykonania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dla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uczniów</a:t>
            </a:r>
            <a:r>
              <a:rPr lang="en-US" sz="2400">
                <a:latin typeface="Cambria"/>
              </a:rPr>
              <a:t>. </a:t>
            </a:r>
            <a:r>
              <a:rPr lang="en-US" sz="2400" err="1">
                <a:latin typeface="Cambria"/>
              </a:rPr>
              <a:t>Uczniowie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mogą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zamieszczać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też</a:t>
            </a:r>
            <a:r>
              <a:rPr lang="en-US" sz="2400">
                <a:latin typeface="Cambria"/>
              </a:rPr>
              <a:t> tam </a:t>
            </a:r>
            <a:r>
              <a:rPr lang="en-US" sz="2400" err="1">
                <a:latin typeface="Cambria"/>
              </a:rPr>
              <a:t>swoje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pytania</a:t>
            </a:r>
            <a:r>
              <a:rPr lang="en-US" sz="2400">
                <a:latin typeface="Cambria"/>
              </a:rPr>
              <a:t> do </a:t>
            </a:r>
            <a:r>
              <a:rPr lang="en-US" sz="2400" err="1">
                <a:latin typeface="Cambria"/>
              </a:rPr>
              <a:t>nauczycieli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lub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rozmawiać</a:t>
            </a:r>
            <a:r>
              <a:rPr lang="en-US" sz="2400">
                <a:latin typeface="Cambria"/>
              </a:rPr>
              <a:t> w </a:t>
            </a:r>
            <a:r>
              <a:rPr lang="en-US" sz="2400" err="1">
                <a:latin typeface="Cambria"/>
              </a:rPr>
              <a:t>obrębie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swojej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klasy</a:t>
            </a:r>
            <a:endParaRPr lang="en-US" err="1"/>
          </a:p>
          <a:p>
            <a:pPr>
              <a:lnSpc>
                <a:spcPct val="150000"/>
              </a:lnSpc>
            </a:pPr>
            <a:r>
              <a:rPr lang="en-US" sz="2400">
                <a:latin typeface="Cambria"/>
              </a:rPr>
              <a:t>z </a:t>
            </a:r>
            <a:r>
              <a:rPr lang="en-US" sz="2400" err="1">
                <a:latin typeface="Cambria"/>
              </a:rPr>
              <a:t>uczniami</a:t>
            </a:r>
            <a:r>
              <a:rPr lang="en-US" sz="2400">
                <a:latin typeface="Cambria"/>
              </a:rPr>
              <a:t>. </a:t>
            </a:r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688A7B8-7D78-4DE2-8652-0D8F4BEE2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523" y="2972102"/>
            <a:ext cx="9830843" cy="15400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D94257-1FE9-4EAB-889A-56B142217ECA}"/>
              </a:ext>
            </a:extLst>
          </p:cNvPr>
          <p:cNvSpPr txBox="1"/>
          <p:nvPr/>
        </p:nvSpPr>
        <p:spPr>
          <a:xfrm>
            <a:off x="768263" y="4620016"/>
            <a:ext cx="971602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mbria"/>
              </a:rPr>
              <a:t>W </a:t>
            </a:r>
            <a:r>
              <a:rPr lang="en-US" sz="2400" err="1">
                <a:latin typeface="Cambria"/>
              </a:rPr>
              <a:t>poniższe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okienko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wpisujemy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zapytania</a:t>
            </a:r>
            <a:r>
              <a:rPr lang="en-US" sz="2400">
                <a:latin typeface="Cambria"/>
              </a:rPr>
              <a:t>, </a:t>
            </a:r>
            <a:r>
              <a:rPr lang="en-US" sz="2400" err="1">
                <a:latin typeface="Cambria"/>
              </a:rPr>
              <a:t>powitania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i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rozmowy</a:t>
            </a:r>
            <a:endParaRPr lang="en-US" sz="2400">
              <a:latin typeface="Cambria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29D217F-BC73-45A4-A2E4-A1FD3C94F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50" y="5265712"/>
            <a:ext cx="9235856" cy="114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54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DC55177-45BB-4007-A7B1-B0F456A5C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938468" cy="54317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ZADANIA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A37B3B-2338-4BE2-BCE6-C583EF3A61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46889" y="609602"/>
            <a:ext cx="5424112" cy="320833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>
                <a:latin typeface="Cambria"/>
              </a:rPr>
              <a:t>W </a:t>
            </a:r>
            <a:r>
              <a:rPr lang="en-US" sz="2400" err="1">
                <a:latin typeface="Cambria"/>
              </a:rPr>
              <a:t>sekcji</a:t>
            </a:r>
            <a:r>
              <a:rPr lang="en-US" sz="2400">
                <a:latin typeface="Cambria"/>
              </a:rPr>
              <a:t> </a:t>
            </a:r>
            <a:r>
              <a:rPr lang="en-US" sz="2400" err="1">
                <a:latin typeface="Cambria"/>
              </a:rPr>
              <a:t>zadania</a:t>
            </a:r>
            <a:r>
              <a:rPr lang="en-US" sz="2400">
                <a:latin typeface="Cambria"/>
              </a:rPr>
              <a:t> </a:t>
            </a:r>
            <a:r>
              <a:rPr lang="en-US" sz="2400" err="1">
                <a:latin typeface="Cambria"/>
              </a:rPr>
              <a:t>nauczyciele</a:t>
            </a:r>
            <a:r>
              <a:rPr lang="en-US" sz="2400">
                <a:latin typeface="Cambria"/>
              </a:rPr>
              <a:t> </a:t>
            </a:r>
            <a:r>
              <a:rPr lang="en-US" sz="2400" err="1">
                <a:latin typeface="Cambria"/>
              </a:rPr>
              <a:t>będą</a:t>
            </a:r>
            <a:r>
              <a:rPr lang="en-US" sz="2400">
                <a:latin typeface="Cambria"/>
              </a:rPr>
              <a:t> </a:t>
            </a:r>
            <a:r>
              <a:rPr lang="en-US" sz="2400" err="1">
                <a:latin typeface="Cambria"/>
              </a:rPr>
              <a:t>zamieszczać</a:t>
            </a:r>
            <a:r>
              <a:rPr lang="en-US" sz="2400">
                <a:latin typeface="Cambria"/>
              </a:rPr>
              <a:t> </a:t>
            </a:r>
            <a:r>
              <a:rPr lang="en-US" sz="2400" err="1">
                <a:latin typeface="Cambria"/>
              </a:rPr>
              <a:t>indywidualne</a:t>
            </a:r>
            <a:r>
              <a:rPr lang="en-US" sz="2400">
                <a:latin typeface="Cambria"/>
              </a:rPr>
              <a:t> </a:t>
            </a:r>
            <a:r>
              <a:rPr lang="en-US" sz="2400" err="1">
                <a:latin typeface="Cambria"/>
              </a:rPr>
              <a:t>zadania</a:t>
            </a:r>
            <a:r>
              <a:rPr lang="en-US" sz="2400">
                <a:latin typeface="Cambria"/>
              </a:rPr>
              <a:t> </a:t>
            </a:r>
            <a:r>
              <a:rPr lang="en-US" sz="2400" err="1">
                <a:latin typeface="Cambria"/>
              </a:rPr>
              <a:t>dla</a:t>
            </a:r>
            <a:r>
              <a:rPr lang="en-US" sz="2400">
                <a:latin typeface="Cambria"/>
              </a:rPr>
              <a:t> </a:t>
            </a:r>
            <a:r>
              <a:rPr lang="en-US" sz="2400" err="1">
                <a:latin typeface="Cambria"/>
              </a:rPr>
              <a:t>uczniów</a:t>
            </a:r>
            <a:r>
              <a:rPr lang="en-US" sz="2400">
                <a:latin typeface="Cambria"/>
              </a:rPr>
              <a:t>. </a:t>
            </a:r>
            <a:endParaRPr lang="en-US"/>
          </a:p>
          <a:p>
            <a:pPr marL="0" indent="0">
              <a:spcBef>
                <a:spcPts val="0"/>
              </a:spcBef>
              <a:buNone/>
            </a:pPr>
            <a:endParaRPr lang="en-US" sz="2400">
              <a:latin typeface="Cambria"/>
            </a:endParaRPr>
          </a:p>
          <a:p>
            <a:pPr>
              <a:spcBef>
                <a:spcPts val="0"/>
              </a:spcBef>
            </a:pPr>
            <a:r>
              <a:rPr lang="en-US" sz="2400" err="1">
                <a:latin typeface="Cambria"/>
              </a:rPr>
              <a:t>Zadania</a:t>
            </a:r>
            <a:r>
              <a:rPr lang="en-US" sz="2400">
                <a:latin typeface="Cambria"/>
              </a:rPr>
              <a:t> </a:t>
            </a:r>
            <a:r>
              <a:rPr lang="en-US" sz="2400" err="1">
                <a:latin typeface="Cambria"/>
              </a:rPr>
              <a:t>te</a:t>
            </a:r>
            <a:r>
              <a:rPr lang="en-US" sz="2400">
                <a:latin typeface="Cambria"/>
              </a:rPr>
              <a:t> </a:t>
            </a:r>
            <a:r>
              <a:rPr lang="en-US" sz="2400" err="1">
                <a:latin typeface="Cambria"/>
              </a:rPr>
              <a:t>uczeń</a:t>
            </a:r>
            <a:r>
              <a:rPr lang="en-US" sz="2400">
                <a:latin typeface="Cambria"/>
              </a:rPr>
              <a:t> </a:t>
            </a:r>
            <a:r>
              <a:rPr lang="en-US" sz="2400" err="1">
                <a:latin typeface="Cambria"/>
              </a:rPr>
              <a:t>rozwiązuje</a:t>
            </a:r>
            <a:endParaRPr lang="en-US" sz="2400">
              <a:latin typeface="Cambri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>
                <a:latin typeface="Cambria"/>
              </a:rPr>
              <a:t> </a:t>
            </a:r>
            <a:r>
              <a:rPr lang="en-US" sz="2400" err="1">
                <a:latin typeface="Cambria"/>
              </a:rPr>
              <a:t>i</a:t>
            </a:r>
            <a:r>
              <a:rPr lang="en-US" sz="2400">
                <a:latin typeface="Cambria"/>
              </a:rPr>
              <a:t> </a:t>
            </a:r>
            <a:r>
              <a:rPr lang="en-US" sz="2400" err="1">
                <a:latin typeface="Cambria"/>
              </a:rPr>
              <a:t>przesyła</a:t>
            </a:r>
            <a:r>
              <a:rPr lang="en-US" sz="2400">
                <a:latin typeface="Cambria"/>
              </a:rPr>
              <a:t> z </a:t>
            </a:r>
            <a:r>
              <a:rPr lang="en-US" sz="2400" err="1">
                <a:latin typeface="Cambria"/>
              </a:rPr>
              <a:t>powrotem</a:t>
            </a:r>
            <a:r>
              <a:rPr lang="en-US" sz="2400">
                <a:latin typeface="Cambria"/>
              </a:rPr>
              <a:t> </a:t>
            </a:r>
            <a:r>
              <a:rPr lang="en-US" sz="2400" err="1">
                <a:latin typeface="Cambria"/>
              </a:rPr>
              <a:t>nauczycielowi</a:t>
            </a:r>
            <a:r>
              <a:rPr lang="en-US" sz="2400">
                <a:latin typeface="Cambria"/>
              </a:rPr>
              <a:t> – </a:t>
            </a:r>
            <a:r>
              <a:rPr lang="en-US" sz="2400" err="1">
                <a:latin typeface="Cambria"/>
              </a:rPr>
              <a:t>wszystko</a:t>
            </a:r>
            <a:r>
              <a:rPr lang="en-US" sz="2400">
                <a:latin typeface="Cambria"/>
              </a:rPr>
              <a:t> w </a:t>
            </a:r>
            <a:r>
              <a:rPr lang="en-US" sz="2400" err="1">
                <a:latin typeface="Cambria"/>
              </a:rPr>
              <a:t>aplikacji</a:t>
            </a:r>
            <a:r>
              <a:rPr lang="en-US" sz="2400">
                <a:latin typeface="Cambria"/>
              </a:rPr>
              <a:t> </a:t>
            </a:r>
            <a:r>
              <a:rPr lang="en-US" sz="2400" err="1">
                <a:latin typeface="Cambria"/>
              </a:rPr>
              <a:t>M.Teams</a:t>
            </a:r>
            <a:r>
              <a:rPr lang="en-US" sz="2400">
                <a:latin typeface="Cambria"/>
              </a:rPr>
              <a:t>.</a:t>
            </a:r>
          </a:p>
          <a:p>
            <a:pPr>
              <a:spcBef>
                <a:spcPts val="0"/>
              </a:spcBef>
            </a:pPr>
            <a:endParaRPr lang="en-US" sz="2400">
              <a:latin typeface="Cambria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6A4EFBA-D093-457C-B15A-406A231722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46889" y="4048918"/>
            <a:ext cx="6457509" cy="191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87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9DDEB-2324-47EF-8160-C87925DE3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ea typeface="+mj-lt"/>
                <a:cs typeface="+mj-lt"/>
              </a:rPr>
              <a:t>JAK ROZWIĄZAĆ ZADANIA I PRZESŁAĆ JE NAUCZYCIELOWI?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6D397-805C-4481-A414-A7D7CF76D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0037161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err="1">
                <a:latin typeface="Cambria"/>
                <a:ea typeface="+mn-lt"/>
                <a:cs typeface="+mn-lt"/>
              </a:rPr>
              <a:t>Wchodzimy</a:t>
            </a:r>
            <a:r>
              <a:rPr lang="en-US" sz="2000">
                <a:latin typeface="Cambria"/>
                <a:ea typeface="+mn-lt"/>
                <a:cs typeface="+mn-lt"/>
              </a:rPr>
              <a:t> do </a:t>
            </a:r>
            <a:r>
              <a:rPr lang="en-US" sz="2000" err="1">
                <a:latin typeface="Cambria"/>
                <a:ea typeface="+mn-lt"/>
                <a:cs typeface="+mn-lt"/>
              </a:rPr>
              <a:t>zakładki</a:t>
            </a:r>
            <a:r>
              <a:rPr lang="en-US" sz="2000">
                <a:latin typeface="Cambria"/>
                <a:ea typeface="+mn-lt"/>
                <a:cs typeface="+mn-lt"/>
              </a:rPr>
              <a:t> </a:t>
            </a:r>
            <a:r>
              <a:rPr lang="en-US" sz="2000" err="1">
                <a:latin typeface="Cambria"/>
                <a:ea typeface="+mn-lt"/>
                <a:cs typeface="+mn-lt"/>
              </a:rPr>
              <a:t>Zadania</a:t>
            </a:r>
            <a:r>
              <a:rPr lang="en-US" sz="2000">
                <a:latin typeface="Cambria"/>
                <a:ea typeface="+mn-lt"/>
                <a:cs typeface="+mn-lt"/>
              </a:rPr>
              <a:t> (</a:t>
            </a:r>
            <a:r>
              <a:rPr lang="en-US" sz="2000" err="1">
                <a:latin typeface="Cambria"/>
                <a:ea typeface="+mn-lt"/>
                <a:cs typeface="+mn-lt"/>
              </a:rPr>
              <a:t>zadane</a:t>
            </a:r>
            <a:r>
              <a:rPr lang="en-US" sz="2000">
                <a:latin typeface="Cambria"/>
                <a:ea typeface="+mn-lt"/>
                <a:cs typeface="+mn-lt"/>
              </a:rPr>
              <a:t> </a:t>
            </a:r>
            <a:r>
              <a:rPr lang="en-US" sz="2000" err="1">
                <a:latin typeface="Cambria"/>
                <a:ea typeface="+mn-lt"/>
                <a:cs typeface="+mn-lt"/>
              </a:rPr>
              <a:t>zadanie</a:t>
            </a:r>
            <a:r>
              <a:rPr lang="en-US" sz="2000">
                <a:latin typeface="Cambria"/>
                <a:ea typeface="+mn-lt"/>
                <a:cs typeface="+mn-lt"/>
              </a:rPr>
              <a:t> </a:t>
            </a:r>
            <a:r>
              <a:rPr lang="en-US" sz="2000" err="1">
                <a:latin typeface="Cambria"/>
                <a:ea typeface="+mn-lt"/>
                <a:cs typeface="+mn-lt"/>
              </a:rPr>
              <a:t>zobaczymy</a:t>
            </a:r>
            <a:r>
              <a:rPr lang="en-US" sz="2000">
                <a:latin typeface="Cambria"/>
                <a:ea typeface="+mn-lt"/>
                <a:cs typeface="+mn-lt"/>
              </a:rPr>
              <a:t> </a:t>
            </a:r>
            <a:r>
              <a:rPr lang="en-US" sz="2000" err="1">
                <a:latin typeface="Cambria"/>
                <a:ea typeface="+mn-lt"/>
                <a:cs typeface="+mn-lt"/>
              </a:rPr>
              <a:t>też</a:t>
            </a:r>
            <a:r>
              <a:rPr lang="en-US" sz="2000">
                <a:latin typeface="Cambria"/>
                <a:ea typeface="+mn-lt"/>
                <a:cs typeface="+mn-lt"/>
              </a:rPr>
              <a:t> w </a:t>
            </a:r>
            <a:r>
              <a:rPr lang="en-US" sz="2000" err="1">
                <a:latin typeface="Cambria"/>
                <a:ea typeface="+mn-lt"/>
                <a:cs typeface="+mn-lt"/>
              </a:rPr>
              <a:t>Ogłoszeniach</a:t>
            </a:r>
            <a:r>
              <a:rPr lang="en-US" sz="2000">
                <a:latin typeface="Cambria"/>
                <a:ea typeface="+mn-lt"/>
                <a:cs typeface="+mn-lt"/>
              </a:rPr>
              <a:t>).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BFF9F9E-A43A-4827-BBFE-C36838B86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56" y="2560958"/>
            <a:ext cx="5018761" cy="15377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925972-253C-4368-8820-84AAD378213C}"/>
              </a:ext>
            </a:extLst>
          </p:cNvPr>
          <p:cNvSpPr txBox="1"/>
          <p:nvPr/>
        </p:nvSpPr>
        <p:spPr>
          <a:xfrm>
            <a:off x="674318" y="4171167"/>
            <a:ext cx="882876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err="1">
                <a:latin typeface="Cambria"/>
              </a:rPr>
              <a:t>Zobaczymy</a:t>
            </a:r>
            <a:r>
              <a:rPr lang="en-US" sz="2000">
                <a:latin typeface="Cambria"/>
              </a:rPr>
              <a:t> </a:t>
            </a:r>
            <a:r>
              <a:rPr lang="en-US" sz="2000" err="1">
                <a:latin typeface="Cambria"/>
              </a:rPr>
              <a:t>wszystkie</a:t>
            </a:r>
            <a:r>
              <a:rPr lang="en-US" sz="2000">
                <a:latin typeface="Cambria"/>
              </a:rPr>
              <a:t> </a:t>
            </a:r>
            <a:r>
              <a:rPr lang="en-US" sz="2000" err="1">
                <a:latin typeface="Cambria"/>
              </a:rPr>
              <a:t>zadane</a:t>
            </a:r>
            <a:r>
              <a:rPr lang="en-US" sz="2000">
                <a:latin typeface="Cambria"/>
              </a:rPr>
              <a:t> </a:t>
            </a:r>
            <a:r>
              <a:rPr lang="en-US" sz="2000" err="1">
                <a:latin typeface="Cambria"/>
              </a:rPr>
              <a:t>zadania</a:t>
            </a:r>
            <a:r>
              <a:rPr lang="en-US" sz="2000">
                <a:latin typeface="Cambria"/>
              </a:rPr>
              <a:t> do </a:t>
            </a:r>
            <a:r>
              <a:rPr lang="en-US" sz="2000" err="1">
                <a:latin typeface="Cambria"/>
              </a:rPr>
              <a:t>wykonania</a:t>
            </a:r>
            <a:r>
              <a:rPr lang="en-US" sz="2000">
                <a:latin typeface="Cambria"/>
              </a:rPr>
              <a:t>, z </a:t>
            </a:r>
            <a:r>
              <a:rPr lang="en-US" sz="2000" err="1">
                <a:latin typeface="Cambria"/>
              </a:rPr>
              <a:t>terminami</a:t>
            </a:r>
            <a:r>
              <a:rPr lang="en-US" sz="2000">
                <a:latin typeface="Cambria"/>
              </a:rPr>
              <a:t> </a:t>
            </a:r>
            <a:r>
              <a:rPr lang="en-US" sz="2000" err="1">
                <a:latin typeface="Cambria"/>
              </a:rPr>
              <a:t>i</a:t>
            </a:r>
            <a:r>
              <a:rPr lang="en-US" sz="2000">
                <a:latin typeface="Cambria"/>
              </a:rPr>
              <a:t> </a:t>
            </a:r>
            <a:r>
              <a:rPr lang="en-US" sz="2000" err="1">
                <a:latin typeface="Cambria"/>
              </a:rPr>
              <a:t>punktacją</a:t>
            </a:r>
            <a:r>
              <a:rPr lang="en-US" sz="2000">
                <a:latin typeface="Cambria"/>
              </a:rPr>
              <a:t>, </a:t>
            </a:r>
            <a:r>
              <a:rPr lang="en-US" sz="2000" err="1">
                <a:latin typeface="Cambria"/>
              </a:rPr>
              <a:t>którą</a:t>
            </a:r>
            <a:r>
              <a:rPr lang="en-US" sz="2000">
                <a:latin typeface="Cambria"/>
              </a:rPr>
              <a:t> </a:t>
            </a:r>
            <a:r>
              <a:rPr lang="en-US" sz="2000" err="1">
                <a:latin typeface="Cambria"/>
              </a:rPr>
              <a:t>otrzymamy</a:t>
            </a:r>
            <a:r>
              <a:rPr lang="en-US" sz="2000">
                <a:latin typeface="Cambria"/>
              </a:rPr>
              <a:t> za </a:t>
            </a:r>
            <a:r>
              <a:rPr lang="en-US" sz="2000" err="1">
                <a:latin typeface="Cambria"/>
              </a:rPr>
              <a:t>jego</a:t>
            </a:r>
            <a:r>
              <a:rPr lang="en-US" sz="2000">
                <a:latin typeface="Cambria"/>
              </a:rPr>
              <a:t> </a:t>
            </a:r>
            <a:r>
              <a:rPr lang="en-US" sz="2000" err="1">
                <a:latin typeface="Cambria"/>
              </a:rPr>
              <a:t>wykonanie</a:t>
            </a:r>
            <a:r>
              <a:rPr lang="en-US" sz="2000">
                <a:latin typeface="Cambria"/>
              </a:rPr>
              <a:t>.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8F7F585-F11B-4A58-A849-BBAF9E900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386" y="4577101"/>
            <a:ext cx="6114788" cy="205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48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8DCCBF-701C-41A8-97C6-7C4A2C576FBB}"/>
              </a:ext>
            </a:extLst>
          </p:cNvPr>
          <p:cNvSpPr txBox="1"/>
          <p:nvPr/>
        </p:nvSpPr>
        <p:spPr>
          <a:xfrm>
            <a:off x="1029222" y="329852"/>
            <a:ext cx="10112679" cy="16857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err="1">
                <a:latin typeface="Cambria"/>
              </a:rPr>
              <a:t>Klikamy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na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wybrane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zadanie</a:t>
            </a:r>
            <a:r>
              <a:rPr lang="en-US" sz="2400">
                <a:latin typeface="Cambria"/>
              </a:rPr>
              <a:t> – </a:t>
            </a:r>
            <a:r>
              <a:rPr lang="en-US" sz="2400" err="1">
                <a:latin typeface="Cambria"/>
              </a:rPr>
              <a:t>widzimy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szczegóły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zadania</a:t>
            </a:r>
            <a:r>
              <a:rPr lang="en-US" sz="2400">
                <a:latin typeface="Cambria"/>
              </a:rPr>
              <a:t>. Pod </a:t>
            </a:r>
            <a:r>
              <a:rPr lang="en-US" sz="2400" err="1">
                <a:latin typeface="Cambria"/>
              </a:rPr>
              <a:t>napisem</a:t>
            </a:r>
            <a:r>
              <a:rPr lang="en-US" sz="2400">
                <a:latin typeface="Cambria"/>
              </a:rPr>
              <a:t> Moja </a:t>
            </a:r>
            <a:r>
              <a:rPr lang="en-US" sz="2400" err="1">
                <a:latin typeface="Cambria"/>
              </a:rPr>
              <a:t>praca</a:t>
            </a:r>
            <a:r>
              <a:rPr lang="en-US" sz="2400">
                <a:latin typeface="Cambria"/>
              </a:rPr>
              <a:t> jest </a:t>
            </a:r>
            <a:r>
              <a:rPr lang="en-US" sz="2400" err="1">
                <a:latin typeface="Cambria"/>
              </a:rPr>
              <a:t>zadanie</a:t>
            </a:r>
            <a:r>
              <a:rPr lang="en-US" sz="2400">
                <a:latin typeface="Cambria"/>
              </a:rPr>
              <a:t> do </a:t>
            </a:r>
            <a:r>
              <a:rPr lang="en-US" sz="2400" err="1">
                <a:latin typeface="Cambria"/>
              </a:rPr>
              <a:t>pobrania</a:t>
            </a:r>
            <a:r>
              <a:rPr lang="en-US" sz="2400">
                <a:latin typeface="Cambria"/>
              </a:rPr>
              <a:t> - </a:t>
            </a:r>
            <a:r>
              <a:rPr lang="en-US" sz="2400" err="1">
                <a:latin typeface="Cambria"/>
              </a:rPr>
              <a:t>może</a:t>
            </a:r>
            <a:r>
              <a:rPr lang="en-US" sz="2400">
                <a:latin typeface="Cambria"/>
              </a:rPr>
              <a:t> to </a:t>
            </a:r>
            <a:r>
              <a:rPr lang="en-US" sz="2400" err="1">
                <a:latin typeface="Cambria"/>
              </a:rPr>
              <a:t>być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plik</a:t>
            </a:r>
            <a:r>
              <a:rPr lang="en-US" sz="2400">
                <a:latin typeface="Cambria"/>
              </a:rPr>
              <a:t> w Word/Excel/Power Point – w </a:t>
            </a:r>
            <a:r>
              <a:rPr lang="en-US" sz="2400" err="1">
                <a:latin typeface="Cambria"/>
              </a:rPr>
              <a:t>zależności</a:t>
            </a:r>
            <a:r>
              <a:rPr lang="en-US" sz="2400">
                <a:latin typeface="Cambria"/>
              </a:rPr>
              <a:t> od </a:t>
            </a:r>
            <a:r>
              <a:rPr lang="en-US" sz="2400" err="1">
                <a:latin typeface="Cambria"/>
              </a:rPr>
              <a:t>wyboru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nauczyciela</a:t>
            </a:r>
            <a:endParaRPr lang="en-US" sz="2400">
              <a:latin typeface="Cambria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347FE9B-0B0F-45C1-8C8A-C159BE393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715" y="2313583"/>
            <a:ext cx="9361117" cy="325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6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935B0-ABFB-494C-BF71-8EC9B3E63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89" y="338203"/>
            <a:ext cx="10684339" cy="1320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err="1">
                <a:solidFill>
                  <a:schemeClr val="tx1"/>
                </a:solidFill>
                <a:latin typeface="Cambria"/>
              </a:rPr>
              <a:t>Klikamy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 </a:t>
            </a:r>
            <a:r>
              <a:rPr lang="en-US" sz="2200" err="1">
                <a:solidFill>
                  <a:schemeClr val="tx1"/>
                </a:solidFill>
                <a:latin typeface="Cambria"/>
              </a:rPr>
              <a:t>na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 </a:t>
            </a:r>
            <a:r>
              <a:rPr lang="en-US" sz="2200" err="1">
                <a:solidFill>
                  <a:schemeClr val="tx1"/>
                </a:solidFill>
                <a:latin typeface="Cambria"/>
              </a:rPr>
              <a:t>plik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 pod </a:t>
            </a:r>
            <a:r>
              <a:rPr lang="en-US" sz="2200" err="1">
                <a:solidFill>
                  <a:schemeClr val="tx1"/>
                </a:solidFill>
                <a:latin typeface="Cambria"/>
              </a:rPr>
              <a:t>napisem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 Moja </a:t>
            </a:r>
            <a:r>
              <a:rPr lang="en-US" sz="2200" err="1">
                <a:solidFill>
                  <a:schemeClr val="tx1"/>
                </a:solidFill>
                <a:latin typeface="Cambria"/>
              </a:rPr>
              <a:t>praca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. </a:t>
            </a:r>
            <a:r>
              <a:rPr lang="en-US" sz="2200" err="1">
                <a:solidFill>
                  <a:schemeClr val="tx1"/>
                </a:solidFill>
                <a:latin typeface="Cambria"/>
              </a:rPr>
              <a:t>Zadanie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 do </a:t>
            </a:r>
            <a:r>
              <a:rPr lang="en-US" sz="2200" err="1">
                <a:solidFill>
                  <a:schemeClr val="tx1"/>
                </a:solidFill>
                <a:latin typeface="Cambria"/>
              </a:rPr>
              <a:t>wykonania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 </a:t>
            </a:r>
            <a:r>
              <a:rPr lang="en-US" sz="2200" err="1">
                <a:solidFill>
                  <a:schemeClr val="tx1"/>
                </a:solidFill>
                <a:latin typeface="Cambria"/>
              </a:rPr>
              <a:t>otworzy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 </a:t>
            </a:r>
            <a:r>
              <a:rPr lang="en-US" sz="2200" err="1">
                <a:solidFill>
                  <a:schemeClr val="tx1"/>
                </a:solidFill>
                <a:latin typeface="Cambria"/>
              </a:rPr>
              <a:t>się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 w </a:t>
            </a:r>
            <a:r>
              <a:rPr lang="en-US" sz="2200" err="1">
                <a:solidFill>
                  <a:schemeClr val="tx1"/>
                </a:solidFill>
                <a:latin typeface="Cambria"/>
              </a:rPr>
              <a:t>aplikacji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 </a:t>
            </a:r>
            <a:r>
              <a:rPr lang="en-US" sz="2200" err="1">
                <a:solidFill>
                  <a:schemeClr val="tx1"/>
                </a:solidFill>
                <a:latin typeface="Cambria"/>
              </a:rPr>
              <a:t>M.Teams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. </a:t>
            </a:r>
            <a:r>
              <a:rPr lang="en-US" sz="2200" err="1">
                <a:solidFill>
                  <a:schemeClr val="tx1"/>
                </a:solidFill>
                <a:latin typeface="Cambria"/>
              </a:rPr>
              <a:t>Zobaczymy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 </a:t>
            </a:r>
            <a:r>
              <a:rPr lang="en-US" sz="2200" err="1">
                <a:solidFill>
                  <a:schemeClr val="tx1"/>
                </a:solidFill>
                <a:latin typeface="Cambria"/>
              </a:rPr>
              <a:t>też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 tam </a:t>
            </a:r>
            <a:r>
              <a:rPr lang="en-US" sz="2200" err="1">
                <a:solidFill>
                  <a:schemeClr val="tx1"/>
                </a:solidFill>
                <a:latin typeface="Cambria"/>
              </a:rPr>
              <a:t>narzędzia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 z Word/Power Point </a:t>
            </a:r>
            <a:r>
              <a:rPr lang="en-US" sz="2200" err="1">
                <a:solidFill>
                  <a:schemeClr val="tx1"/>
                </a:solidFill>
                <a:latin typeface="Cambria"/>
              </a:rPr>
              <a:t>czy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 Excel –w </a:t>
            </a:r>
            <a:r>
              <a:rPr lang="en-US" sz="2200" err="1">
                <a:solidFill>
                  <a:schemeClr val="tx1"/>
                </a:solidFill>
                <a:latin typeface="Cambria"/>
              </a:rPr>
              <a:t>zależności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 w </a:t>
            </a:r>
            <a:r>
              <a:rPr lang="en-US" sz="2200" err="1">
                <a:solidFill>
                  <a:schemeClr val="tx1"/>
                </a:solidFill>
                <a:latin typeface="Cambria"/>
              </a:rPr>
              <a:t>jakim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 </a:t>
            </a:r>
            <a:r>
              <a:rPr lang="en-US" sz="2200" err="1">
                <a:solidFill>
                  <a:schemeClr val="tx1"/>
                </a:solidFill>
                <a:latin typeface="Cambria"/>
              </a:rPr>
              <a:t>programie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 </a:t>
            </a:r>
            <a:r>
              <a:rPr lang="en-US" sz="2200" err="1">
                <a:solidFill>
                  <a:schemeClr val="tx1"/>
                </a:solidFill>
                <a:latin typeface="Cambria"/>
              </a:rPr>
              <a:t>zadanie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 </a:t>
            </a:r>
            <a:r>
              <a:rPr lang="en-US" sz="2200" err="1">
                <a:solidFill>
                  <a:schemeClr val="tx1"/>
                </a:solidFill>
                <a:latin typeface="Cambria"/>
              </a:rPr>
              <a:t>zostało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 </a:t>
            </a:r>
            <a:r>
              <a:rPr lang="en-US" sz="2200" err="1">
                <a:solidFill>
                  <a:schemeClr val="tx1"/>
                </a:solidFill>
                <a:latin typeface="Cambria"/>
              </a:rPr>
              <a:t>przez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 </a:t>
            </a:r>
            <a:r>
              <a:rPr lang="en-US" sz="2200" err="1">
                <a:solidFill>
                  <a:schemeClr val="tx1"/>
                </a:solidFill>
                <a:latin typeface="Cambria"/>
              </a:rPr>
              <a:t>nauczyciela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 </a:t>
            </a:r>
            <a:r>
              <a:rPr lang="en-US" sz="2200" err="1">
                <a:solidFill>
                  <a:schemeClr val="tx1"/>
                </a:solidFill>
                <a:latin typeface="Cambria"/>
              </a:rPr>
              <a:t>przygotowane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.</a:t>
            </a:r>
            <a:endParaRPr lang="en-US" sz="2200">
              <a:solidFill>
                <a:schemeClr val="tx1"/>
              </a:solidFill>
              <a:latin typeface="Cambria"/>
              <a:ea typeface="+mj-lt"/>
              <a:cs typeface="+mj-lt"/>
            </a:endParaRPr>
          </a:p>
          <a:p>
            <a:endParaRPr lang="en-US" sz="22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9E1EDBE-DC18-4E2F-97D3-82534DCB4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236" y="1753493"/>
            <a:ext cx="9188234" cy="4882855"/>
          </a:xfrm>
        </p:spPr>
      </p:pic>
    </p:spTree>
    <p:extLst>
      <p:ext uri="{BB962C8B-B14F-4D97-AF65-F5344CB8AC3E}">
        <p14:creationId xmlns:p14="http://schemas.microsoft.com/office/powerpoint/2010/main" val="3396368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62A20-EB5F-4A7F-9DC2-237C2A58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579955" cy="13208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err="1">
                <a:solidFill>
                  <a:schemeClr val="tx1"/>
                </a:solidFill>
                <a:latin typeface="Cambria"/>
              </a:rPr>
              <a:t>Praca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 </a:t>
            </a:r>
            <a:r>
              <a:rPr lang="en-US" sz="2200" err="1">
                <a:solidFill>
                  <a:schemeClr val="tx1"/>
                </a:solidFill>
                <a:latin typeface="Cambria"/>
              </a:rPr>
              <a:t>zostaje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 </a:t>
            </a:r>
            <a:r>
              <a:rPr lang="en-US" sz="2200" err="1">
                <a:solidFill>
                  <a:schemeClr val="tx1"/>
                </a:solidFill>
                <a:latin typeface="Cambria"/>
              </a:rPr>
              <a:t>automatycznie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 </a:t>
            </a:r>
            <a:r>
              <a:rPr lang="en-US" sz="2200" err="1">
                <a:solidFill>
                  <a:schemeClr val="tx1"/>
                </a:solidFill>
                <a:latin typeface="Cambria"/>
              </a:rPr>
              <a:t>zapisana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 </a:t>
            </a:r>
            <a:r>
              <a:rPr lang="en-US" sz="2200" err="1">
                <a:solidFill>
                  <a:schemeClr val="tx1"/>
                </a:solidFill>
                <a:latin typeface="Cambria"/>
              </a:rPr>
              <a:t>i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 po </a:t>
            </a:r>
            <a:r>
              <a:rPr lang="en-US" sz="2200" err="1">
                <a:solidFill>
                  <a:schemeClr val="tx1"/>
                </a:solidFill>
                <a:latin typeface="Cambria"/>
              </a:rPr>
              <a:t>kliknięciu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 </a:t>
            </a:r>
            <a:r>
              <a:rPr lang="en-US" sz="2200" err="1">
                <a:solidFill>
                  <a:schemeClr val="tx1"/>
                </a:solidFill>
                <a:latin typeface="Cambria"/>
              </a:rPr>
              <a:t>Zamknij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 </a:t>
            </a:r>
            <a:r>
              <a:rPr lang="en-US" sz="2200" err="1">
                <a:solidFill>
                  <a:schemeClr val="tx1"/>
                </a:solidFill>
                <a:latin typeface="Cambria"/>
              </a:rPr>
              <a:t>zobaczymy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 </a:t>
            </a:r>
            <a:r>
              <a:rPr lang="en-US" sz="2200" err="1">
                <a:solidFill>
                  <a:schemeClr val="tx1"/>
                </a:solidFill>
                <a:latin typeface="Cambria"/>
              </a:rPr>
              <a:t>okno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 </a:t>
            </a:r>
            <a:r>
              <a:rPr lang="en-US" sz="2200" err="1">
                <a:solidFill>
                  <a:schemeClr val="tx1"/>
                </a:solidFill>
                <a:latin typeface="Cambria"/>
              </a:rPr>
              <a:t>dialogowe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 w </a:t>
            </a:r>
            <a:r>
              <a:rPr lang="en-US" sz="2200" err="1">
                <a:solidFill>
                  <a:schemeClr val="tx1"/>
                </a:solidFill>
                <a:latin typeface="Cambria"/>
              </a:rPr>
              <a:t>którym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 </a:t>
            </a:r>
            <a:r>
              <a:rPr lang="en-US" sz="2200" err="1">
                <a:solidFill>
                  <a:schemeClr val="tx1"/>
                </a:solidFill>
                <a:latin typeface="Cambria"/>
              </a:rPr>
              <a:t>możemy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 </a:t>
            </a:r>
            <a:r>
              <a:rPr lang="en-US" sz="2200" err="1">
                <a:solidFill>
                  <a:schemeClr val="tx1"/>
                </a:solidFill>
                <a:latin typeface="Cambria"/>
              </a:rPr>
              <a:t>dokonać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 </a:t>
            </a:r>
            <a:r>
              <a:rPr lang="en-US" sz="2200" err="1">
                <a:solidFill>
                  <a:schemeClr val="tx1"/>
                </a:solidFill>
                <a:latin typeface="Cambria"/>
              </a:rPr>
              <a:t>wysłania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 </a:t>
            </a:r>
            <a:r>
              <a:rPr lang="en-US" sz="2200" err="1">
                <a:solidFill>
                  <a:schemeClr val="tx1"/>
                </a:solidFill>
                <a:latin typeface="Cambria"/>
              </a:rPr>
              <a:t>pracy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 do </a:t>
            </a:r>
            <a:r>
              <a:rPr lang="en-US" sz="2200" err="1">
                <a:solidFill>
                  <a:schemeClr val="tx1"/>
                </a:solidFill>
                <a:latin typeface="Cambria"/>
              </a:rPr>
              <a:t>nauczyciela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. W </a:t>
            </a:r>
            <a:r>
              <a:rPr lang="en-US" sz="2200" err="1">
                <a:solidFill>
                  <a:schemeClr val="tx1"/>
                </a:solidFill>
                <a:latin typeface="Cambria"/>
              </a:rPr>
              <a:t>tym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 </a:t>
            </a:r>
            <a:r>
              <a:rPr lang="en-US" sz="2200" err="1">
                <a:solidFill>
                  <a:schemeClr val="tx1"/>
                </a:solidFill>
                <a:latin typeface="Cambria"/>
              </a:rPr>
              <a:t>celu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 </a:t>
            </a:r>
            <a:r>
              <a:rPr lang="en-US" sz="2200" err="1">
                <a:solidFill>
                  <a:schemeClr val="tx1"/>
                </a:solidFill>
                <a:latin typeface="Cambria"/>
              </a:rPr>
              <a:t>klikamy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 </a:t>
            </a:r>
            <a:r>
              <a:rPr lang="en-US" sz="2200" err="1">
                <a:solidFill>
                  <a:schemeClr val="tx1"/>
                </a:solidFill>
                <a:latin typeface="Cambria"/>
              </a:rPr>
              <a:t>na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 </a:t>
            </a:r>
            <a:r>
              <a:rPr lang="en-US" sz="2200" err="1">
                <a:solidFill>
                  <a:schemeClr val="tx1"/>
                </a:solidFill>
                <a:latin typeface="Cambria"/>
              </a:rPr>
              <a:t>Prześlij</a:t>
            </a:r>
            <a:r>
              <a:rPr lang="en-US" sz="2200">
                <a:solidFill>
                  <a:schemeClr val="tx1"/>
                </a:solidFill>
                <a:latin typeface="Cambria"/>
              </a:rPr>
              <a:t>.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3C5D23E-988A-4ABF-83F9-D1DED9E5F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825735"/>
            <a:ext cx="10705215" cy="3176782"/>
          </a:xfrm>
        </p:spPr>
      </p:pic>
    </p:spTree>
    <p:extLst>
      <p:ext uri="{BB962C8B-B14F-4D97-AF65-F5344CB8AC3E}">
        <p14:creationId xmlns:p14="http://schemas.microsoft.com/office/powerpoint/2010/main" val="3075671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EF252-0457-4E86-A6DA-BC9396CA3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err="1">
                <a:solidFill>
                  <a:schemeClr val="tx1"/>
                </a:solidFill>
                <a:latin typeface="Cambria"/>
                <a:ea typeface="+mj-lt"/>
                <a:cs typeface="+mj-lt"/>
              </a:rPr>
              <a:t>Praca</a:t>
            </a:r>
            <a:r>
              <a:rPr lang="en-US" sz="2400" b="1">
                <a:solidFill>
                  <a:schemeClr val="tx1"/>
                </a:solidFill>
                <a:latin typeface="Cambria"/>
                <a:ea typeface="+mj-lt"/>
                <a:cs typeface="+mj-lt"/>
              </a:rPr>
              <a:t> </a:t>
            </a:r>
            <a:r>
              <a:rPr lang="en-US" sz="2400" b="1" err="1">
                <a:solidFill>
                  <a:schemeClr val="tx1"/>
                </a:solidFill>
                <a:latin typeface="Cambria"/>
                <a:ea typeface="+mj-lt"/>
                <a:cs typeface="+mj-lt"/>
              </a:rPr>
              <a:t>zostanie</a:t>
            </a:r>
            <a:r>
              <a:rPr lang="en-US" sz="2400" b="1">
                <a:solidFill>
                  <a:schemeClr val="tx1"/>
                </a:solidFill>
                <a:latin typeface="Cambria"/>
                <a:ea typeface="+mj-lt"/>
                <a:cs typeface="+mj-lt"/>
              </a:rPr>
              <a:t> </a:t>
            </a:r>
            <a:r>
              <a:rPr lang="en-US" sz="2400" b="1" err="1">
                <a:solidFill>
                  <a:schemeClr val="tx1"/>
                </a:solidFill>
                <a:latin typeface="Cambria"/>
                <a:ea typeface="+mj-lt"/>
                <a:cs typeface="+mj-lt"/>
              </a:rPr>
              <a:t>dostarczona</a:t>
            </a:r>
            <a:r>
              <a:rPr lang="en-US" sz="2400" b="1">
                <a:solidFill>
                  <a:schemeClr val="tx1"/>
                </a:solidFill>
                <a:latin typeface="Cambria"/>
                <a:ea typeface="+mj-lt"/>
                <a:cs typeface="+mj-lt"/>
              </a:rPr>
              <a:t> do </a:t>
            </a:r>
            <a:r>
              <a:rPr lang="en-US" sz="2400" b="1" err="1">
                <a:solidFill>
                  <a:schemeClr val="tx1"/>
                </a:solidFill>
                <a:latin typeface="Cambria"/>
                <a:ea typeface="+mj-lt"/>
                <a:cs typeface="+mj-lt"/>
              </a:rPr>
              <a:t>nauczyciela</a:t>
            </a:r>
            <a:r>
              <a:rPr lang="en-US" sz="2400" b="1">
                <a:solidFill>
                  <a:schemeClr val="tx1"/>
                </a:solidFill>
                <a:latin typeface="Cambria"/>
                <a:ea typeface="+mj-lt"/>
                <a:cs typeface="+mj-lt"/>
              </a:rPr>
              <a:t>. W </a:t>
            </a:r>
            <a:r>
              <a:rPr lang="en-US" sz="2400" b="1" err="1">
                <a:solidFill>
                  <a:schemeClr val="tx1"/>
                </a:solidFill>
                <a:latin typeface="Cambria"/>
                <a:ea typeface="+mj-lt"/>
                <a:cs typeface="+mj-lt"/>
              </a:rPr>
              <a:t>zakładce</a:t>
            </a:r>
            <a:r>
              <a:rPr lang="en-US" sz="2400" b="1">
                <a:solidFill>
                  <a:schemeClr val="tx1"/>
                </a:solidFill>
                <a:latin typeface="Cambria"/>
                <a:ea typeface="+mj-lt"/>
                <a:cs typeface="+mj-lt"/>
              </a:rPr>
              <a:t> </a:t>
            </a:r>
            <a:r>
              <a:rPr lang="en-US" sz="2400" b="1" err="1">
                <a:solidFill>
                  <a:schemeClr val="tx1"/>
                </a:solidFill>
                <a:latin typeface="Cambria"/>
                <a:ea typeface="+mj-lt"/>
                <a:cs typeface="+mj-lt"/>
              </a:rPr>
              <a:t>Oceny</a:t>
            </a:r>
            <a:r>
              <a:rPr lang="en-US" sz="2400" b="1">
                <a:solidFill>
                  <a:schemeClr val="tx1"/>
                </a:solidFill>
                <a:latin typeface="Cambria"/>
                <a:ea typeface="+mj-lt"/>
                <a:cs typeface="+mj-lt"/>
              </a:rPr>
              <a:t> </a:t>
            </a:r>
            <a:r>
              <a:rPr lang="en-US" sz="2400" b="1" err="1">
                <a:solidFill>
                  <a:schemeClr val="tx1"/>
                </a:solidFill>
                <a:latin typeface="Cambria"/>
                <a:ea typeface="+mj-lt"/>
                <a:cs typeface="+mj-lt"/>
              </a:rPr>
              <a:t>zobaczymy</a:t>
            </a:r>
            <a:r>
              <a:rPr lang="en-US" sz="2400" b="1">
                <a:solidFill>
                  <a:schemeClr val="tx1"/>
                </a:solidFill>
                <a:latin typeface="Cambria"/>
                <a:ea typeface="+mj-lt"/>
                <a:cs typeface="+mj-lt"/>
              </a:rPr>
              <a:t> </a:t>
            </a:r>
            <a:r>
              <a:rPr lang="en-US" sz="2400" b="1" err="1">
                <a:solidFill>
                  <a:schemeClr val="tx1"/>
                </a:solidFill>
                <a:latin typeface="Cambria"/>
                <a:ea typeface="+mj-lt"/>
                <a:cs typeface="+mj-lt"/>
              </a:rPr>
              <a:t>wszystkie</a:t>
            </a:r>
            <a:r>
              <a:rPr lang="en-US" sz="2400" b="1">
                <a:solidFill>
                  <a:schemeClr val="tx1"/>
                </a:solidFill>
                <a:latin typeface="Cambria"/>
                <a:ea typeface="+mj-lt"/>
                <a:cs typeface="+mj-lt"/>
              </a:rPr>
              <a:t> </a:t>
            </a:r>
            <a:r>
              <a:rPr lang="en-US" sz="2400" b="1" err="1">
                <a:solidFill>
                  <a:schemeClr val="tx1"/>
                </a:solidFill>
                <a:latin typeface="Cambria"/>
                <a:ea typeface="+mj-lt"/>
                <a:cs typeface="+mj-lt"/>
              </a:rPr>
              <a:t>nasze</a:t>
            </a:r>
            <a:r>
              <a:rPr lang="en-US" sz="2400" b="1">
                <a:solidFill>
                  <a:schemeClr val="tx1"/>
                </a:solidFill>
                <a:latin typeface="Cambria"/>
                <a:ea typeface="+mj-lt"/>
                <a:cs typeface="+mj-lt"/>
              </a:rPr>
              <a:t> </a:t>
            </a:r>
            <a:r>
              <a:rPr lang="en-US" sz="2400" b="1" err="1">
                <a:solidFill>
                  <a:schemeClr val="tx1"/>
                </a:solidFill>
                <a:latin typeface="Cambria"/>
                <a:ea typeface="+mj-lt"/>
                <a:cs typeface="+mj-lt"/>
              </a:rPr>
              <a:t>przesłane</a:t>
            </a:r>
            <a:r>
              <a:rPr lang="en-US" sz="2400" b="1">
                <a:solidFill>
                  <a:schemeClr val="tx1"/>
                </a:solidFill>
                <a:latin typeface="Cambria"/>
                <a:ea typeface="+mj-lt"/>
                <a:cs typeface="+mj-lt"/>
              </a:rPr>
              <a:t> </a:t>
            </a:r>
            <a:r>
              <a:rPr lang="en-US" sz="2400" b="1" err="1">
                <a:solidFill>
                  <a:schemeClr val="tx1"/>
                </a:solidFill>
                <a:latin typeface="Cambria"/>
                <a:ea typeface="+mj-lt"/>
                <a:cs typeface="+mj-lt"/>
              </a:rPr>
              <a:t>zadania</a:t>
            </a:r>
            <a:r>
              <a:rPr lang="en-US" sz="2400" b="1">
                <a:solidFill>
                  <a:schemeClr val="tx1"/>
                </a:solidFill>
                <a:latin typeface="Cambria"/>
                <a:ea typeface="+mj-lt"/>
                <a:cs typeface="+mj-lt"/>
              </a:rPr>
              <a:t>.</a:t>
            </a:r>
            <a:endParaRPr lang="en-US" sz="2400" b="1">
              <a:solidFill>
                <a:schemeClr val="tx1"/>
              </a:solidFill>
              <a:latin typeface="Cambria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9ED613E-B5FF-4223-9A3E-3E7745FDA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909" y="2005939"/>
            <a:ext cx="9838832" cy="4106565"/>
          </a:xfrm>
        </p:spPr>
      </p:pic>
    </p:spTree>
    <p:extLst>
      <p:ext uri="{BB962C8B-B14F-4D97-AF65-F5344CB8AC3E}">
        <p14:creationId xmlns:p14="http://schemas.microsoft.com/office/powerpoint/2010/main" val="2055017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0B3C5-3EF7-4E10-8ED8-ACFC0DCBD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err="1">
                <a:solidFill>
                  <a:schemeClr val="tx1"/>
                </a:solidFill>
                <a:latin typeface="Cambria"/>
                <a:ea typeface="+mj-lt"/>
                <a:cs typeface="+mj-lt"/>
              </a:rPr>
              <a:t>Wykonane</a:t>
            </a:r>
            <a:r>
              <a:rPr lang="en-US" sz="2400">
                <a:solidFill>
                  <a:schemeClr val="tx1"/>
                </a:solidFill>
                <a:latin typeface="Cambria"/>
                <a:ea typeface="+mj-lt"/>
                <a:cs typeface="+mj-l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mbria"/>
                <a:ea typeface="+mj-lt"/>
                <a:cs typeface="+mj-lt"/>
              </a:rPr>
              <a:t>i</a:t>
            </a:r>
            <a:r>
              <a:rPr lang="en-US" sz="2400">
                <a:solidFill>
                  <a:schemeClr val="tx1"/>
                </a:solidFill>
                <a:latin typeface="Cambria"/>
                <a:ea typeface="+mj-lt"/>
                <a:cs typeface="+mj-l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mbria"/>
                <a:ea typeface="+mj-lt"/>
                <a:cs typeface="+mj-lt"/>
              </a:rPr>
              <a:t>ocenione</a:t>
            </a:r>
            <a:r>
              <a:rPr lang="en-US" sz="2400">
                <a:solidFill>
                  <a:schemeClr val="tx1"/>
                </a:solidFill>
                <a:latin typeface="Cambria"/>
                <a:ea typeface="+mj-lt"/>
                <a:cs typeface="+mj-l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mbria"/>
                <a:ea typeface="+mj-lt"/>
                <a:cs typeface="+mj-lt"/>
              </a:rPr>
              <a:t>zadania</a:t>
            </a:r>
            <a:r>
              <a:rPr lang="en-US" sz="2400">
                <a:solidFill>
                  <a:schemeClr val="tx1"/>
                </a:solidFill>
                <a:latin typeface="Cambria"/>
                <a:ea typeface="+mj-lt"/>
                <a:cs typeface="+mj-l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mbria"/>
                <a:ea typeface="+mj-lt"/>
                <a:cs typeface="+mj-lt"/>
              </a:rPr>
              <a:t>zobaczymy</a:t>
            </a:r>
            <a:r>
              <a:rPr lang="en-US" sz="2400">
                <a:solidFill>
                  <a:schemeClr val="tx1"/>
                </a:solidFill>
                <a:latin typeface="Cambria"/>
                <a:ea typeface="+mj-lt"/>
                <a:cs typeface="+mj-lt"/>
              </a:rPr>
              <a:t> w </a:t>
            </a:r>
            <a:r>
              <a:rPr lang="en-US" sz="2400" err="1">
                <a:solidFill>
                  <a:schemeClr val="tx1"/>
                </a:solidFill>
                <a:latin typeface="Cambria"/>
                <a:ea typeface="+mj-lt"/>
                <a:cs typeface="+mj-lt"/>
              </a:rPr>
              <a:t>Ukończonych</a:t>
            </a:r>
            <a:r>
              <a:rPr lang="en-US" sz="2400">
                <a:solidFill>
                  <a:schemeClr val="tx1"/>
                </a:solidFill>
                <a:latin typeface="Cambria"/>
                <a:ea typeface="+mj-lt"/>
                <a:cs typeface="+mj-lt"/>
              </a:rPr>
              <a:t>:</a:t>
            </a:r>
            <a:endParaRPr lang="en-US" sz="2400">
              <a:solidFill>
                <a:schemeClr val="tx1"/>
              </a:solidFill>
              <a:latin typeface="Cambria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5E548D5-CA10-4F56-B209-E28262FF8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935769"/>
            <a:ext cx="11394147" cy="3484906"/>
          </a:xfrm>
        </p:spPr>
      </p:pic>
    </p:spTree>
    <p:extLst>
      <p:ext uri="{BB962C8B-B14F-4D97-AF65-F5344CB8AC3E}">
        <p14:creationId xmlns:p14="http://schemas.microsoft.com/office/powerpoint/2010/main" val="3592787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ABBA3-2DD5-4F77-8D2A-58D14B883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Cambria"/>
                <a:ea typeface="+mj-lt"/>
                <a:cs typeface="+mj-lt"/>
              </a:rPr>
              <a:t>WYLOGOWYWANIE Z PLATFORMY</a:t>
            </a:r>
            <a:endParaRPr lang="en-US">
              <a:latin typeface="Cambri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67189-D327-4108-89A4-433FA293F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/>
                <a:ea typeface="+mn-lt"/>
                <a:cs typeface="+mn-lt"/>
              </a:rPr>
              <a:t>Aby </a:t>
            </a:r>
            <a:r>
              <a:rPr lang="en-US" sz="2400" err="1">
                <a:latin typeface="Cambria"/>
                <a:ea typeface="+mn-lt"/>
                <a:cs typeface="+mn-lt"/>
              </a:rPr>
              <a:t>wylogować</a:t>
            </a:r>
            <a:r>
              <a:rPr lang="en-US" sz="2400">
                <a:latin typeface="Cambria"/>
                <a:ea typeface="+mn-lt"/>
                <a:cs typeface="+mn-lt"/>
              </a:rPr>
              <a:t> </a:t>
            </a:r>
            <a:r>
              <a:rPr lang="en-US" sz="2400" err="1">
                <a:latin typeface="Cambria"/>
                <a:ea typeface="+mn-lt"/>
                <a:cs typeface="+mn-lt"/>
              </a:rPr>
              <a:t>się</a:t>
            </a:r>
            <a:r>
              <a:rPr lang="en-US" sz="2400">
                <a:latin typeface="Cambria"/>
                <a:ea typeface="+mn-lt"/>
                <a:cs typeface="+mn-lt"/>
              </a:rPr>
              <a:t> z platformy </a:t>
            </a:r>
            <a:r>
              <a:rPr lang="en-US" sz="2400" err="1">
                <a:latin typeface="Cambria"/>
                <a:ea typeface="+mn-lt"/>
                <a:cs typeface="+mn-lt"/>
              </a:rPr>
              <a:t>wystarczy</a:t>
            </a:r>
            <a:r>
              <a:rPr lang="en-US" sz="2400">
                <a:latin typeface="Cambria"/>
                <a:ea typeface="+mn-lt"/>
                <a:cs typeface="+mn-lt"/>
              </a:rPr>
              <a:t> </a:t>
            </a:r>
            <a:r>
              <a:rPr lang="en-US" sz="2400" err="1">
                <a:latin typeface="Cambria"/>
                <a:ea typeface="+mn-lt"/>
                <a:cs typeface="+mn-lt"/>
              </a:rPr>
              <a:t>kliknąć</a:t>
            </a:r>
            <a:r>
              <a:rPr lang="en-US" sz="2400">
                <a:latin typeface="Cambria"/>
                <a:ea typeface="+mn-lt"/>
                <a:cs typeface="+mn-lt"/>
              </a:rPr>
              <a:t> </a:t>
            </a:r>
            <a:r>
              <a:rPr lang="en-US" sz="2400" err="1">
                <a:latin typeface="Cambria"/>
                <a:ea typeface="+mn-lt"/>
                <a:cs typeface="+mn-lt"/>
              </a:rPr>
              <a:t>na</a:t>
            </a:r>
            <a:r>
              <a:rPr lang="en-US" sz="2400">
                <a:latin typeface="Cambria"/>
                <a:ea typeface="+mn-lt"/>
                <a:cs typeface="+mn-lt"/>
              </a:rPr>
              <a:t> </a:t>
            </a:r>
            <a:r>
              <a:rPr lang="en-US" sz="2400" err="1">
                <a:latin typeface="Cambria"/>
                <a:ea typeface="+mn-lt"/>
                <a:cs typeface="+mn-lt"/>
              </a:rPr>
              <a:t>ikonę</a:t>
            </a:r>
            <a:r>
              <a:rPr lang="en-US" sz="2400">
                <a:latin typeface="Cambria"/>
                <a:ea typeface="+mn-lt"/>
                <a:cs typeface="+mn-lt"/>
              </a:rPr>
              <a:t> w </a:t>
            </a:r>
            <a:r>
              <a:rPr lang="en-US" sz="2400" err="1">
                <a:latin typeface="Cambria"/>
                <a:ea typeface="+mn-lt"/>
                <a:cs typeface="+mn-lt"/>
              </a:rPr>
              <a:t>prawym</a:t>
            </a:r>
            <a:r>
              <a:rPr lang="en-US" sz="2400">
                <a:latin typeface="Cambria"/>
                <a:ea typeface="+mn-lt"/>
                <a:cs typeface="+mn-lt"/>
              </a:rPr>
              <a:t>, </a:t>
            </a:r>
            <a:r>
              <a:rPr lang="en-US" sz="2400" err="1">
                <a:latin typeface="Cambria"/>
                <a:ea typeface="+mn-lt"/>
                <a:cs typeface="+mn-lt"/>
              </a:rPr>
              <a:t>górnym</a:t>
            </a:r>
            <a:r>
              <a:rPr lang="en-US" sz="2400">
                <a:latin typeface="Cambria"/>
                <a:ea typeface="+mn-lt"/>
                <a:cs typeface="+mn-lt"/>
              </a:rPr>
              <a:t> </a:t>
            </a:r>
            <a:r>
              <a:rPr lang="en-US" sz="2400" err="1">
                <a:latin typeface="Cambria"/>
                <a:ea typeface="+mn-lt"/>
                <a:cs typeface="+mn-lt"/>
              </a:rPr>
              <a:t>rogu</a:t>
            </a:r>
            <a:r>
              <a:rPr lang="en-US" sz="2400">
                <a:latin typeface="Cambria"/>
                <a:ea typeface="+mn-lt"/>
                <a:cs typeface="+mn-lt"/>
              </a:rPr>
              <a:t> z </a:t>
            </a:r>
            <a:r>
              <a:rPr lang="en-US" sz="2400" err="1">
                <a:latin typeface="Cambria"/>
                <a:ea typeface="+mn-lt"/>
                <a:cs typeface="+mn-lt"/>
              </a:rPr>
              <a:t>inicjałami</a:t>
            </a:r>
            <a:r>
              <a:rPr lang="en-US" sz="2400">
                <a:latin typeface="Cambria"/>
                <a:ea typeface="+mn-lt"/>
                <a:cs typeface="+mn-lt"/>
              </a:rPr>
              <a:t>.</a:t>
            </a:r>
            <a:endParaRPr lang="en-US"/>
          </a:p>
          <a:p>
            <a:pPr>
              <a:lnSpc>
                <a:spcPct val="150000"/>
              </a:lnSpc>
            </a:pPr>
            <a:endParaRPr lang="en-US" sz="2400">
              <a:latin typeface="Cambria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1C5ABCB-5C53-4938-B144-3EF6C295B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73" y="3695914"/>
            <a:ext cx="8693064" cy="10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96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539DDC-8AAF-4899-B5B7-3CE647C4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chemeClr val="bg1"/>
                </a:solidFill>
              </a:rPr>
              <a:t>Na zakończenie - </a:t>
            </a:r>
            <a:br>
              <a:rPr lang="en-US" sz="3100">
                <a:solidFill>
                  <a:schemeClr val="bg1"/>
                </a:solidFill>
              </a:rPr>
            </a:br>
            <a:r>
              <a:rPr lang="en-US" sz="3100">
                <a:solidFill>
                  <a:schemeClr val="bg1"/>
                </a:solidFill>
              </a:rPr>
              <a:t>kilka rad od Pana Belfra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BFC69-58D0-45EB-97FE-BB9F956AA3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754" y="2160590"/>
            <a:ext cx="3973943" cy="344011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endParaRPr lang="en-US">
              <a:solidFill>
                <a:schemeClr val="bg1"/>
              </a:solidFill>
            </a:endParaRPr>
          </a:p>
          <a:p>
            <a:pPr marL="0" indent="0"/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4F94EB26-1700-41B8-B401-15EF9FB3449C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1" y="1493930"/>
            <a:ext cx="5143500" cy="3857625"/>
          </a:xfrm>
          <a:prstGeom prst="rect">
            <a:avLst/>
          </a:prstGeom>
        </p:spPr>
      </p:pic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23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ACEC6-0F80-4561-BF56-3E9B78345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err="1"/>
              <a:t>Aplikacja</a:t>
            </a:r>
            <a:r>
              <a:rPr lang="en-US"/>
              <a:t> Microsoft Teams jest </a:t>
            </a:r>
            <a:r>
              <a:rPr lang="en-US" err="1"/>
              <a:t>częścią</a:t>
            </a:r>
            <a:r>
              <a:rPr lang="en-US"/>
              <a:t> </a:t>
            </a:r>
            <a:r>
              <a:rPr lang="en-US" err="1"/>
              <a:t>usługi</a:t>
            </a:r>
            <a:r>
              <a:rPr lang="en-US"/>
              <a:t> </a:t>
            </a:r>
            <a:r>
              <a:rPr lang="en-US" err="1"/>
              <a:t>pakietu</a:t>
            </a:r>
            <a:r>
              <a:rPr lang="en-US"/>
              <a:t> Microsoft Office 365 </a:t>
            </a:r>
            <a:r>
              <a:rPr lang="en-US" err="1"/>
              <a:t>dla</a:t>
            </a:r>
            <a:r>
              <a:rPr lang="en-US"/>
              <a:t> </a:t>
            </a:r>
            <a:r>
              <a:rPr lang="en-US" err="1"/>
              <a:t>Edukacji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E909D-D959-4FB1-903E-B36C33A8C0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538938" cy="38807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5080" indent="0">
              <a:spcBef>
                <a:spcPts val="0"/>
              </a:spcBef>
            </a:pPr>
            <a:r>
              <a:rPr lang="pl-PL" sz="2000">
                <a:latin typeface="Cambria"/>
                <a:ea typeface="+mn-lt"/>
                <a:cs typeface="+mn-lt"/>
              </a:rPr>
              <a:t>Aby  móc korzystać z Microsoft </a:t>
            </a:r>
            <a:r>
              <a:rPr lang="pl-PL" sz="2000" err="1">
                <a:latin typeface="Cambria"/>
                <a:ea typeface="+mn-lt"/>
                <a:cs typeface="+mn-lt"/>
              </a:rPr>
              <a:t>Teams</a:t>
            </a:r>
            <a:r>
              <a:rPr lang="pl-PL" sz="2000">
                <a:latin typeface="Cambria"/>
                <a:ea typeface="+mn-lt"/>
                <a:cs typeface="+mn-lt"/>
              </a:rPr>
              <a:t> uczeń musi posiadać konto w Office 365. Takie bezpłatne konta  uczniowskie, zostały założone każdemu uczniowi klas od I do VIII.</a:t>
            </a:r>
            <a:endParaRPr lang="pl-PL" sz="2000"/>
          </a:p>
          <a:p>
            <a:pPr marL="0" marR="10160" indent="0">
              <a:spcBef>
                <a:spcPts val="0"/>
              </a:spcBef>
            </a:pPr>
            <a:r>
              <a:rPr lang="pl-PL" sz="2000">
                <a:latin typeface="Cambria"/>
                <a:ea typeface="+mn-lt"/>
                <a:cs typeface="+mn-lt"/>
              </a:rPr>
              <a:t>Loginy i hasła do kont uczniowskich, do logowania się do Office 365, zostały wysłane Państwu na e- </a:t>
            </a:r>
            <a:r>
              <a:rPr lang="pl-PL" sz="2000" err="1">
                <a:latin typeface="Cambria"/>
                <a:ea typeface="+mn-lt"/>
                <a:cs typeface="+mn-lt"/>
              </a:rPr>
              <a:t>dziennnik</a:t>
            </a:r>
            <a:r>
              <a:rPr lang="pl-PL" sz="2000">
                <a:latin typeface="Cambria"/>
                <a:ea typeface="+mn-lt"/>
                <a:cs typeface="+mn-lt"/>
              </a:rPr>
              <a:t>.</a:t>
            </a:r>
          </a:p>
          <a:p>
            <a:pPr marL="0" indent="0">
              <a:spcBef>
                <a:spcPts val="0"/>
              </a:spcBef>
            </a:pPr>
            <a:r>
              <a:rPr lang="pl-PL" sz="2000">
                <a:latin typeface="Cambria"/>
                <a:ea typeface="+mn-lt"/>
                <a:cs typeface="+mn-lt"/>
              </a:rPr>
              <a:t>W ramach konta w Office 365 każdy</a:t>
            </a:r>
          </a:p>
          <a:p>
            <a:pPr marL="0" indent="0">
              <a:spcBef>
                <a:spcPts val="0"/>
              </a:spcBef>
            </a:pPr>
            <a:r>
              <a:rPr lang="pl-PL" sz="2000">
                <a:latin typeface="Cambria"/>
                <a:ea typeface="+mn-lt"/>
                <a:cs typeface="+mn-lt"/>
              </a:rPr>
              <a:t> uczeń otrzymuje:</a:t>
            </a: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3670C0-76CF-4620-ACC4-D3D094563503}"/>
              </a:ext>
            </a:extLst>
          </p:cNvPr>
          <p:cNvSpPr txBox="1"/>
          <p:nvPr/>
        </p:nvSpPr>
        <p:spPr>
          <a:xfrm>
            <a:off x="6759879" y="2302701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0492F95-2881-45E9-A224-7746EEC80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578" y="2430049"/>
            <a:ext cx="5509364" cy="302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72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1FD0515E-628C-4DD4-8A51-46CBA0D56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413" y="-534"/>
            <a:ext cx="7534404" cy="6859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1B2192-E3F1-41BD-B8B2-B254413C939F}"/>
              </a:ext>
            </a:extLst>
          </p:cNvPr>
          <p:cNvSpPr txBox="1"/>
          <p:nvPr/>
        </p:nvSpPr>
        <p:spPr>
          <a:xfrm>
            <a:off x="4317303" y="590811"/>
            <a:ext cx="376615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i="1" err="1">
                <a:solidFill>
                  <a:srgbClr val="0070C0"/>
                </a:solidFill>
                <a:latin typeface="Cambria"/>
              </a:rPr>
              <a:t>Dziękuję</a:t>
            </a:r>
            <a:r>
              <a:rPr lang="en-US" sz="3200" i="1">
                <a:solidFill>
                  <a:srgbClr val="0070C0"/>
                </a:solidFill>
                <a:latin typeface="Cambria"/>
              </a:rPr>
              <a:t> za </a:t>
            </a:r>
            <a:r>
              <a:rPr lang="en-US" sz="3200" i="1" err="1">
                <a:solidFill>
                  <a:srgbClr val="0070C0"/>
                </a:solidFill>
                <a:latin typeface="Cambria"/>
              </a:rPr>
              <a:t>uwagę</a:t>
            </a:r>
            <a:endParaRPr lang="en-US" sz="3200" i="1">
              <a:solidFill>
                <a:srgbClr val="0070C0"/>
              </a:solidFill>
              <a:latin typeface="Cambri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30B5B2-B6F5-4F60-8D18-C341A3C6BD2F}"/>
              </a:ext>
            </a:extLst>
          </p:cNvPr>
          <p:cNvSpPr txBox="1"/>
          <p:nvPr/>
        </p:nvSpPr>
        <p:spPr>
          <a:xfrm>
            <a:off x="5152372" y="2480154"/>
            <a:ext cx="388097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www.podn.starostwo.ketrzyn.pl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C6E8CE-5798-4659-BD93-7DD5D123C7C2}"/>
              </a:ext>
            </a:extLst>
          </p:cNvPr>
          <p:cNvSpPr txBox="1"/>
          <p:nvPr/>
        </p:nvSpPr>
        <p:spPr>
          <a:xfrm rot="-10980000" flipV="1">
            <a:off x="3782403" y="4779345"/>
            <a:ext cx="483086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err="1">
                <a:solidFill>
                  <a:schemeClr val="bg1"/>
                </a:solidFill>
              </a:rPr>
              <a:t>e-mail:kontakt@powreketrzyn.pl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6B7F64-A3C0-4974-B439-8E683A165BA7}"/>
              </a:ext>
            </a:extLst>
          </p:cNvPr>
          <p:cNvSpPr txBox="1"/>
          <p:nvPr/>
        </p:nvSpPr>
        <p:spPr>
          <a:xfrm rot="-300000">
            <a:off x="3785964" y="3106785"/>
            <a:ext cx="5070951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FFFF00"/>
                </a:solidFill>
                <a:ea typeface="+mn-lt"/>
                <a:cs typeface="+mn-lt"/>
              </a:rPr>
              <a:t>ul. </a:t>
            </a:r>
            <a:r>
              <a:rPr lang="en-US" sz="2800" err="1">
                <a:solidFill>
                  <a:srgbClr val="FFFF00"/>
                </a:solidFill>
                <a:ea typeface="+mn-lt"/>
                <a:cs typeface="+mn-lt"/>
              </a:rPr>
              <a:t>Pocztowa</a:t>
            </a:r>
            <a:r>
              <a:rPr lang="en-US" sz="2800">
                <a:solidFill>
                  <a:srgbClr val="FFFF00"/>
                </a:solidFill>
                <a:ea typeface="+mn-lt"/>
                <a:cs typeface="+mn-lt"/>
              </a:rPr>
              <a:t> 11, </a:t>
            </a:r>
            <a:r>
              <a:rPr lang="en-US" sz="2800" err="1">
                <a:solidFill>
                  <a:srgbClr val="FFFF00"/>
                </a:solidFill>
                <a:ea typeface="+mn-lt"/>
                <a:cs typeface="+mn-lt"/>
              </a:rPr>
              <a:t>Kętrzyn</a:t>
            </a:r>
            <a:r>
              <a:rPr lang="en-US" sz="2800">
                <a:solidFill>
                  <a:srgbClr val="FFFF00"/>
                </a:solidFill>
                <a:ea typeface="+mn-lt"/>
                <a:cs typeface="+mn-lt"/>
              </a:rPr>
              <a:t>,</a:t>
            </a:r>
            <a:endParaRPr lang="en-US" sz="2800">
              <a:solidFill>
                <a:srgbClr val="FFFF00"/>
              </a:solidFill>
            </a:endParaRPr>
          </a:p>
          <a:p>
            <a:pPr algn="ctr"/>
            <a:endParaRPr lang="en-US" sz="2800">
              <a:solidFill>
                <a:srgbClr val="FFFF00"/>
              </a:solidFill>
              <a:ea typeface="+mn-lt"/>
              <a:cs typeface="+mn-lt"/>
            </a:endParaRPr>
          </a:p>
          <a:p>
            <a:pPr algn="ctr"/>
            <a:r>
              <a:rPr lang="en-US" sz="2800">
                <a:solidFill>
                  <a:srgbClr val="FFFF00"/>
                </a:solidFill>
                <a:ea typeface="+mn-lt"/>
                <a:cs typeface="+mn-lt"/>
              </a:rPr>
              <a:t>tel. 538 325 395,</a:t>
            </a:r>
            <a:endParaRPr lang="en-US" sz="2800">
              <a:solidFill>
                <a:srgbClr val="FFFF00"/>
              </a:solidFill>
            </a:endParaRPr>
          </a:p>
          <a:p>
            <a:endParaRPr lang="en-US" sz="2800">
              <a:solidFill>
                <a:srgbClr val="FFFF00"/>
              </a:solidFill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CFA60DF6-9738-4495-ADBC-A6595EAE7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496" y="5809756"/>
            <a:ext cx="4778679" cy="105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50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728BE-0F29-463D-9ADF-8B65EC3FD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982915" cy="1320800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4E642-6F11-43FB-A435-CAFDE458F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100965">
              <a:lnSpc>
                <a:spcPct val="110000"/>
              </a:lnSpc>
              <a:spcBef>
                <a:spcPts val="100"/>
              </a:spcBef>
            </a:pPr>
            <a:r>
              <a:rPr lang="pl-PL" sz="2400">
                <a:latin typeface="Cambria"/>
                <a:ea typeface="+mn-lt"/>
                <a:cs typeface="+mn-lt"/>
              </a:rPr>
              <a:t>Wszystkie powyższe aplikacje działają w przeglądarce internetowej (dowolnej) – nie pobiera  się i nie instaluje się na komputerze żadnego oprogramowania.</a:t>
            </a:r>
          </a:p>
          <a:p>
            <a:pPr marR="114935">
              <a:lnSpc>
                <a:spcPct val="110000"/>
              </a:lnSpc>
              <a:spcBef>
                <a:spcPts val="790"/>
              </a:spcBef>
            </a:pPr>
            <a:r>
              <a:rPr lang="pl-PL" sz="2800" b="1">
                <a:solidFill>
                  <a:srgbClr val="00B050"/>
                </a:solidFill>
                <a:latin typeface="Cambria"/>
                <a:ea typeface="+mn-lt"/>
                <a:cs typeface="+mn-lt"/>
              </a:rPr>
              <a:t>Aplikacja Microsoft </a:t>
            </a:r>
            <a:r>
              <a:rPr lang="pl-PL" sz="2800" b="1" err="1">
                <a:solidFill>
                  <a:srgbClr val="00B050"/>
                </a:solidFill>
                <a:latin typeface="Cambria"/>
                <a:ea typeface="+mn-lt"/>
                <a:cs typeface="+mn-lt"/>
              </a:rPr>
              <a:t>Teams</a:t>
            </a:r>
            <a:r>
              <a:rPr lang="pl-PL" sz="2000">
                <a:latin typeface="Cambria"/>
                <a:ea typeface="+mn-lt"/>
                <a:cs typeface="+mn-lt"/>
              </a:rPr>
              <a:t> – z której będziemy korzystać w nauczaniu poprzez e-learning, to  cyfrowe centrum pozwalające na konwersację (czat indywidualny lub w całej klasie - również z nauczycielem), zamieszczanie materiałów lekcyjnych czy wysyłanie zadań do poszczególnych uczniów  i sprawdzanie ich oraz odsyłanie z informacją zwrotną.</a:t>
            </a:r>
          </a:p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798E92E-7150-45A4-81CD-69FD7A341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578" y="635347"/>
            <a:ext cx="3578269" cy="128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75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BEFAB1C7-AF6F-4C13-9D44-1B4012EBE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65" y="3074748"/>
            <a:ext cx="4131502" cy="1929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EA7193-EAA7-4D4F-A6C0-9BD2155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01" y="1248083"/>
            <a:ext cx="5221952" cy="1278466"/>
          </a:xfrm>
        </p:spPr>
        <p:txBody>
          <a:bodyPr/>
          <a:lstStyle/>
          <a:p>
            <a:r>
              <a:rPr lang="en-US" sz="3200" b="1">
                <a:latin typeface="Calibri"/>
                <a:cs typeface="Calibri"/>
              </a:rPr>
              <a:t>LOGOWANIE NA PLATFORMĘ OFFICE 365</a:t>
            </a:r>
            <a:endParaRPr lang="en-US" sz="3200">
              <a:ea typeface="+mj-lt"/>
              <a:cs typeface="+mj-lt"/>
            </a:endParaRPr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74BC1-AC86-41AE-A5D9-D3E8CB3B8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3420" y="984650"/>
            <a:ext cx="6288061" cy="55264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83565">
              <a:lnSpc>
                <a:spcPct val="150000"/>
              </a:lnSpc>
              <a:spcBef>
                <a:spcPts val="0"/>
              </a:spcBef>
            </a:pPr>
            <a:r>
              <a:rPr lang="pl-PL" sz="2000">
                <a:latin typeface="Cambria"/>
                <a:cs typeface="Calibri"/>
              </a:rPr>
              <a:t>Wchodzimy na stronę:</a:t>
            </a:r>
            <a:r>
              <a:rPr lang="pl-PL" sz="2000">
                <a:solidFill>
                  <a:srgbClr val="0000FF"/>
                </a:solidFill>
                <a:latin typeface="Cambria"/>
                <a:cs typeface="Calibri"/>
              </a:rPr>
              <a:t> </a:t>
            </a:r>
            <a:r>
              <a:rPr lang="pl-PL" sz="2000" u="sng">
                <a:solidFill>
                  <a:srgbClr val="0000FF"/>
                </a:solidFill>
                <a:latin typeface="Cambria"/>
                <a:cs typeface="Calibri"/>
                <a:hlinkClick r:id="rId3"/>
              </a:rPr>
              <a:t>https://www.office.com/?omkt=pl-pl</a:t>
            </a:r>
            <a:endParaRPr lang="pl-PL" sz="2000">
              <a:latin typeface="Cambria"/>
              <a:ea typeface="+mn-lt"/>
              <a:cs typeface="+mn-lt"/>
            </a:endParaRPr>
          </a:p>
          <a:p>
            <a:pPr marL="583565">
              <a:lnSpc>
                <a:spcPct val="150000"/>
              </a:lnSpc>
              <a:spcBef>
                <a:spcPts val="180"/>
              </a:spcBef>
            </a:pPr>
            <a:r>
              <a:rPr lang="pl-PL" sz="2000">
                <a:latin typeface="Cambria"/>
                <a:cs typeface="Calibri"/>
              </a:rPr>
              <a:t>Uzupełniamy okno: loginem i hasłem otrzymanym ze szkoły na e-dziennik.</a:t>
            </a:r>
            <a:endParaRPr lang="pl-PL" sz="2000">
              <a:latin typeface="Cambria"/>
              <a:ea typeface="+mn-lt"/>
              <a:cs typeface="+mn-lt"/>
            </a:endParaRPr>
          </a:p>
          <a:p>
            <a:pPr marL="354965" marR="5080">
              <a:lnSpc>
                <a:spcPct val="150000"/>
              </a:lnSpc>
              <a:spcBef>
                <a:spcPts val="95"/>
              </a:spcBef>
            </a:pPr>
            <a:r>
              <a:rPr lang="pl-PL" sz="2000">
                <a:latin typeface="Cambria"/>
                <a:cs typeface="Calibri"/>
              </a:rPr>
              <a:t>Po zalogowaniu zostaniemy poproszeni o ustawienie nowego hasła - to które otrzymaliście  jest jednorazowe.</a:t>
            </a:r>
            <a:endParaRPr lang="pl-PL" sz="2000">
              <a:latin typeface="Cambria"/>
              <a:ea typeface="+mn-lt"/>
              <a:cs typeface="+mn-lt"/>
            </a:endParaRPr>
          </a:p>
          <a:p>
            <a:pPr marL="354965">
              <a:lnSpc>
                <a:spcPct val="150000"/>
              </a:lnSpc>
              <a:spcBef>
                <a:spcPts val="195"/>
              </a:spcBef>
            </a:pPr>
            <a:r>
              <a:rPr lang="pl-PL" sz="2000">
                <a:latin typeface="Cambria"/>
                <a:cs typeface="Calibri"/>
              </a:rPr>
              <a:t>Zamykamy je i widzimy pulpit nawigacyjny pakietu Office 365. </a:t>
            </a:r>
            <a:endParaRPr lang="pl-PL" sz="2000">
              <a:latin typeface="Cambria"/>
              <a:ea typeface="+mn-lt"/>
              <a:cs typeface="+mn-lt"/>
            </a:endParaRPr>
          </a:p>
          <a:p>
            <a:pPr marL="354965">
              <a:lnSpc>
                <a:spcPct val="150000"/>
              </a:lnSpc>
              <a:spcBef>
                <a:spcPts val="195"/>
              </a:spcBef>
            </a:pPr>
            <a:endParaRPr lang="pl-PL" sz="2000">
              <a:latin typeface="Cambria"/>
              <a:cs typeface="Calibri"/>
            </a:endParaRPr>
          </a:p>
          <a:p>
            <a:endParaRPr lang="pl-PL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C70CFA-A5EE-4BB2-9796-19E317D41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28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4F170-3F1F-4EF9-BE8E-DCAFD8929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984969" cy="13208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40665" indent="-228600">
              <a:spcBef>
                <a:spcPts val="5"/>
              </a:spcBef>
              <a:buFont typeface="Symbol,Sans-Serif"/>
              <a:buChar char=""/>
            </a:pPr>
            <a:r>
              <a:rPr lang="pl-PL" sz="2000">
                <a:solidFill>
                  <a:schemeClr val="tx1"/>
                </a:solidFill>
                <a:ea typeface="+mj-lt"/>
                <a:cs typeface="+mj-lt"/>
              </a:rPr>
              <a:t>Klikamy na ikonę </a:t>
            </a:r>
            <a:r>
              <a:rPr lang="pl-PL" sz="2000" err="1">
                <a:solidFill>
                  <a:schemeClr val="tx1"/>
                </a:solidFill>
                <a:ea typeface="+mj-lt"/>
                <a:cs typeface="+mj-lt"/>
              </a:rPr>
              <a:t>Teams</a:t>
            </a:r>
            <a:r>
              <a:rPr lang="pl-PL" sz="2000">
                <a:solidFill>
                  <a:schemeClr val="tx1"/>
                </a:solidFill>
                <a:ea typeface="+mj-lt"/>
                <a:cs typeface="+mj-lt"/>
              </a:rPr>
              <a:t> i w nowej karcie otwiera się aplikacja M. </a:t>
            </a:r>
            <a:r>
              <a:rPr lang="pl-PL" sz="2000" err="1">
                <a:solidFill>
                  <a:schemeClr val="tx1"/>
                </a:solidFill>
                <a:ea typeface="+mj-lt"/>
                <a:cs typeface="+mj-lt"/>
              </a:rPr>
              <a:t>Teams</a:t>
            </a:r>
            <a:r>
              <a:rPr lang="pl-PL" sz="2000">
                <a:solidFill>
                  <a:schemeClr val="tx1"/>
                </a:solidFill>
                <a:ea typeface="+mj-lt"/>
                <a:cs typeface="+mj-lt"/>
              </a:rPr>
              <a:t>.</a:t>
            </a:r>
          </a:p>
          <a:p>
            <a:pPr marL="240665" marR="5080" indent="-228600">
              <a:lnSpc>
                <a:spcPct val="109100"/>
              </a:lnSpc>
              <a:spcBef>
                <a:spcPts val="70"/>
              </a:spcBef>
              <a:buFont typeface="Symbol,Sans-Serif"/>
              <a:buChar char=""/>
            </a:pPr>
            <a:r>
              <a:rPr lang="pl-PL" sz="2000">
                <a:solidFill>
                  <a:schemeClr val="tx1"/>
                </a:solidFill>
                <a:ea typeface="+mj-lt"/>
                <a:cs typeface="+mj-lt"/>
              </a:rPr>
              <a:t>Pojawi się ekran MS </a:t>
            </a:r>
            <a:r>
              <a:rPr lang="pl-PL" sz="2000" err="1">
                <a:solidFill>
                  <a:schemeClr val="tx1"/>
                </a:solidFill>
                <a:ea typeface="+mj-lt"/>
                <a:cs typeface="+mj-lt"/>
              </a:rPr>
              <a:t>Teams</a:t>
            </a:r>
            <a:r>
              <a:rPr lang="pl-PL" sz="2000">
                <a:solidFill>
                  <a:schemeClr val="tx1"/>
                </a:solidFill>
                <a:ea typeface="+mj-lt"/>
                <a:cs typeface="+mj-lt"/>
              </a:rPr>
              <a:t> jak poniżej z możliwością wyboru pracy za pomocą aplikacji MS  </a:t>
            </a:r>
            <a:r>
              <a:rPr lang="pl-PL" sz="2000" err="1">
                <a:solidFill>
                  <a:schemeClr val="tx1"/>
                </a:solidFill>
                <a:ea typeface="+mj-lt"/>
                <a:cs typeface="+mj-lt"/>
              </a:rPr>
              <a:t>Teams</a:t>
            </a:r>
            <a:r>
              <a:rPr lang="pl-PL" sz="2000">
                <a:solidFill>
                  <a:schemeClr val="tx1"/>
                </a:solidFill>
                <a:ea typeface="+mj-lt"/>
                <a:cs typeface="+mj-lt"/>
              </a:rPr>
              <a:t> lub wersji web (przeglądarka).</a:t>
            </a:r>
          </a:p>
          <a:p>
            <a:endParaRPr lang="pl-PL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E21DF60-BB3E-4B1B-84BD-41F8A6669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2310" y="1555165"/>
            <a:ext cx="7528029" cy="4694963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022640E-70C5-4582-A24D-BE7DDACF2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976" y="5850868"/>
            <a:ext cx="4611665" cy="59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6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67684-5805-4FFD-B9B7-1D3E88376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err="1"/>
              <a:t>Dołączanie</a:t>
            </a:r>
            <a:r>
              <a:rPr lang="en-US"/>
              <a:t> do </a:t>
            </a:r>
            <a:r>
              <a:rPr lang="en-US" err="1"/>
              <a:t>zespołu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41C15F-1BCB-45D4-8A21-87B376CC9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581" y="1409027"/>
            <a:ext cx="8231326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>
                <a:latin typeface="Cambria"/>
                <a:ea typeface="+mn-lt"/>
                <a:cs typeface="+mn-lt"/>
              </a:rPr>
              <a:t>Widzimy pulpit nawigacyjny </a:t>
            </a:r>
            <a:r>
              <a:rPr lang="pl-PL" sz="2400" err="1">
                <a:latin typeface="Cambria"/>
                <a:ea typeface="+mn-lt"/>
                <a:cs typeface="+mn-lt"/>
              </a:rPr>
              <a:t>M.Teams</a:t>
            </a:r>
            <a:r>
              <a:rPr lang="pl-PL" sz="2400">
                <a:latin typeface="Cambria"/>
                <a:ea typeface="+mn-lt"/>
                <a:cs typeface="+mn-lt"/>
              </a:rPr>
              <a:t>. Następnie klikamy          w zakładkę </a:t>
            </a:r>
            <a:endParaRPr lang="pl-PL" sz="2400">
              <a:latin typeface="Cambria"/>
            </a:endParaRPr>
          </a:p>
          <a:p>
            <a:endParaRPr lang="pl-PL" sz="2400">
              <a:latin typeface="Cambria"/>
              <a:ea typeface="+mn-lt"/>
              <a:cs typeface="+mn-lt"/>
            </a:endParaRPr>
          </a:p>
          <a:p>
            <a:r>
              <a:rPr lang="pl-PL" sz="2400">
                <a:latin typeface="Cambria"/>
                <a:ea typeface="+mn-lt"/>
                <a:cs typeface="+mn-lt"/>
              </a:rPr>
              <a:t>i wybieramy opcję DOŁĄCZ DO ZESPOŁU WPISUJĄC KOD.</a:t>
            </a:r>
            <a:endParaRPr lang="pl-PL" sz="2400">
              <a:latin typeface="Cambria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0A021FD-2F84-45A4-9C9C-EBBEB231E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862" y="1831864"/>
            <a:ext cx="927317" cy="897829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0A9DEB9-D294-4323-8044-9F5D6138E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660" y="3353533"/>
            <a:ext cx="5571994" cy="29484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5ABCA5-9DF1-479C-BB73-80F2DCB31847}"/>
              </a:ext>
            </a:extLst>
          </p:cNvPr>
          <p:cNvSpPr txBox="1"/>
          <p:nvPr/>
        </p:nvSpPr>
        <p:spPr>
          <a:xfrm>
            <a:off x="7281797" y="4453003"/>
            <a:ext cx="4089746" cy="147732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ea typeface="+mn-lt"/>
                <a:cs typeface="+mn-lt"/>
              </a:rPr>
              <a:t>UWAGA</a:t>
            </a:r>
            <a:endParaRPr lang="en-US"/>
          </a:p>
          <a:p>
            <a:r>
              <a:rPr lang="en-US" b="1">
                <a:solidFill>
                  <a:srgbClr val="FF0000"/>
                </a:solidFill>
                <a:ea typeface="+mn-lt"/>
                <a:cs typeface="+mn-lt"/>
              </a:rPr>
              <a:t>Kody do </a:t>
            </a:r>
            <a:r>
              <a:rPr lang="en-US" b="1" err="1">
                <a:solidFill>
                  <a:srgbClr val="FF0000"/>
                </a:solidFill>
                <a:ea typeface="+mn-lt"/>
                <a:cs typeface="+mn-lt"/>
              </a:rPr>
              <a:t>zespołów</a:t>
            </a:r>
            <a:r>
              <a:rPr lang="en-US" b="1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rgbClr val="FF0000"/>
                </a:solidFill>
                <a:ea typeface="+mn-lt"/>
                <a:cs typeface="+mn-lt"/>
              </a:rPr>
              <a:t>każdy</a:t>
            </a:r>
            <a:r>
              <a:rPr lang="en-US" b="1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rgbClr val="FF0000"/>
                </a:solidFill>
                <a:ea typeface="+mn-lt"/>
                <a:cs typeface="+mn-lt"/>
              </a:rPr>
              <a:t>uczeń</a:t>
            </a:r>
            <a:r>
              <a:rPr lang="en-US" b="1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rgbClr val="FF0000"/>
                </a:solidFill>
                <a:ea typeface="+mn-lt"/>
                <a:cs typeface="+mn-lt"/>
              </a:rPr>
              <a:t>otrzyma</a:t>
            </a:r>
            <a:r>
              <a:rPr lang="en-US" b="1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rgbClr val="FF0000"/>
                </a:solidFill>
                <a:ea typeface="+mn-lt"/>
                <a:cs typeface="+mn-lt"/>
              </a:rPr>
              <a:t>na</a:t>
            </a:r>
            <a:r>
              <a:rPr lang="en-US" b="1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rgbClr val="FF0000"/>
                </a:solidFill>
                <a:ea typeface="+mn-lt"/>
                <a:cs typeface="+mn-lt"/>
              </a:rPr>
              <a:t>swoja</a:t>
            </a:r>
            <a:r>
              <a:rPr lang="en-US" b="1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rgbClr val="FF0000"/>
                </a:solidFill>
                <a:ea typeface="+mn-lt"/>
                <a:cs typeface="+mn-lt"/>
              </a:rPr>
              <a:t>skrzynkę</a:t>
            </a:r>
            <a:r>
              <a:rPr lang="en-US" b="1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rgbClr val="FF0000"/>
                </a:solidFill>
                <a:ea typeface="+mn-lt"/>
                <a:cs typeface="+mn-lt"/>
              </a:rPr>
              <a:t>pocztową</a:t>
            </a:r>
            <a:r>
              <a:rPr lang="en-US" b="1">
                <a:solidFill>
                  <a:srgbClr val="FF0000"/>
                </a:solidFill>
                <a:ea typeface="+mn-lt"/>
                <a:cs typeface="+mn-lt"/>
              </a:rPr>
              <a:t> od </a:t>
            </a:r>
            <a:r>
              <a:rPr lang="en-US" b="1" err="1">
                <a:solidFill>
                  <a:srgbClr val="FF0000"/>
                </a:solidFill>
                <a:ea typeface="+mn-lt"/>
                <a:cs typeface="+mn-lt"/>
              </a:rPr>
              <a:t>nauczyciela</a:t>
            </a:r>
            <a:r>
              <a:rPr lang="en-US" b="1">
                <a:solidFill>
                  <a:srgbClr val="FF0000"/>
                </a:solidFill>
                <a:ea typeface="+mn-lt"/>
                <a:cs typeface="+mn-lt"/>
              </a:rPr>
              <a:t>, </a:t>
            </a:r>
            <a:r>
              <a:rPr lang="en-US" b="1" err="1">
                <a:solidFill>
                  <a:srgbClr val="FF0000"/>
                </a:solidFill>
                <a:ea typeface="+mn-lt"/>
                <a:cs typeface="+mn-lt"/>
              </a:rPr>
              <a:t>który</a:t>
            </a:r>
            <a:r>
              <a:rPr lang="en-US" b="1">
                <a:solidFill>
                  <a:srgbClr val="FF0000"/>
                </a:solidFill>
                <a:ea typeface="+mn-lt"/>
                <a:cs typeface="+mn-lt"/>
              </a:rPr>
              <a:t> </a:t>
            </a:r>
          </a:p>
          <a:p>
            <a:r>
              <a:rPr lang="en-US" b="1">
                <a:solidFill>
                  <a:srgbClr val="FF0000"/>
                </a:solidFill>
                <a:ea typeface="+mn-lt"/>
                <a:cs typeface="+mn-lt"/>
              </a:rPr>
              <a:t>w </a:t>
            </a:r>
            <a:r>
              <a:rPr lang="en-US" b="1" err="1">
                <a:solidFill>
                  <a:srgbClr val="FF0000"/>
                </a:solidFill>
                <a:ea typeface="+mn-lt"/>
                <a:cs typeface="+mn-lt"/>
              </a:rPr>
              <a:t>danej</a:t>
            </a:r>
            <a:r>
              <a:rPr lang="en-US" b="1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rgbClr val="FF0000"/>
                </a:solidFill>
                <a:ea typeface="+mn-lt"/>
                <a:cs typeface="+mn-lt"/>
              </a:rPr>
              <a:t>klasie</a:t>
            </a:r>
            <a:r>
              <a:rPr lang="en-US" b="1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rgbClr val="FF0000"/>
                </a:solidFill>
                <a:ea typeface="+mn-lt"/>
                <a:cs typeface="+mn-lt"/>
              </a:rPr>
              <a:t>prowadzi</a:t>
            </a:r>
            <a:r>
              <a:rPr lang="en-US" b="1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rgbClr val="FF0000"/>
                </a:solidFill>
                <a:ea typeface="+mn-lt"/>
                <a:cs typeface="+mn-lt"/>
              </a:rPr>
              <a:t>zajęcia</a:t>
            </a:r>
            <a:r>
              <a:rPr lang="en-US" b="1">
                <a:solidFill>
                  <a:srgbClr val="FF0000"/>
                </a:solidFill>
                <a:ea typeface="+mn-lt"/>
                <a:cs typeface="+mn-lt"/>
              </a:rPr>
              <a:t>.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5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1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Isosceles Triangle 1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4BC575-ECDB-4CE3-8894-ED9E96FDB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</a:pPr>
            <a:br>
              <a:rPr lang="en-US" sz="2000" b="1">
                <a:solidFill>
                  <a:schemeClr val="bg1"/>
                </a:solidFill>
                <a:latin typeface="Cambria"/>
                <a:ea typeface="+mj-lt"/>
                <a:cs typeface="+mj-lt"/>
              </a:rPr>
            </a:br>
            <a:br>
              <a:rPr lang="en-US" sz="2000" b="1">
                <a:latin typeface="Cambria"/>
                <a:ea typeface="+mj-lt"/>
                <a:cs typeface="+mj-lt"/>
              </a:rPr>
            </a:br>
            <a:r>
              <a:rPr lang="en-US" sz="2000" b="1">
                <a:solidFill>
                  <a:schemeClr val="bg1"/>
                </a:solidFill>
                <a:latin typeface="Cambria"/>
                <a:ea typeface="+mj-lt"/>
                <a:cs typeface="+mj-lt"/>
              </a:rPr>
              <a:t>Po </a:t>
            </a:r>
            <a:r>
              <a:rPr lang="en-US" sz="2000" b="1" err="1">
                <a:solidFill>
                  <a:schemeClr val="bg1"/>
                </a:solidFill>
                <a:latin typeface="Cambria"/>
                <a:ea typeface="+mj-lt"/>
                <a:cs typeface="+mj-lt"/>
              </a:rPr>
              <a:t>wpisaniu</a:t>
            </a:r>
            <a:r>
              <a:rPr lang="en-US" sz="2000" b="1">
                <a:solidFill>
                  <a:schemeClr val="bg1"/>
                </a:solidFill>
                <a:latin typeface="Cambria"/>
                <a:ea typeface="+mj-lt"/>
                <a:cs typeface="+mj-lt"/>
              </a:rPr>
              <a:t> </a:t>
            </a:r>
            <a:r>
              <a:rPr lang="en-US" sz="2000" b="1" err="1">
                <a:solidFill>
                  <a:schemeClr val="bg1"/>
                </a:solidFill>
                <a:latin typeface="Cambria"/>
                <a:ea typeface="+mj-lt"/>
                <a:cs typeface="+mj-lt"/>
              </a:rPr>
              <a:t>i</a:t>
            </a:r>
            <a:r>
              <a:rPr lang="en-US" sz="2000" b="1">
                <a:solidFill>
                  <a:schemeClr val="bg1"/>
                </a:solidFill>
                <a:latin typeface="Cambria"/>
                <a:ea typeface="+mj-lt"/>
                <a:cs typeface="+mj-lt"/>
              </a:rPr>
              <a:t> </a:t>
            </a:r>
            <a:r>
              <a:rPr lang="en-US" sz="2000" b="1" err="1">
                <a:solidFill>
                  <a:schemeClr val="bg1"/>
                </a:solidFill>
                <a:latin typeface="Cambria"/>
                <a:ea typeface="+mj-lt"/>
                <a:cs typeface="+mj-lt"/>
              </a:rPr>
              <a:t>zatwierdzeniu</a:t>
            </a:r>
            <a:r>
              <a:rPr lang="en-US" sz="2000" b="1">
                <a:solidFill>
                  <a:schemeClr val="bg1"/>
                </a:solidFill>
                <a:latin typeface="Cambria"/>
                <a:ea typeface="+mj-lt"/>
                <a:cs typeface="+mj-lt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Cambria"/>
                <a:ea typeface="+mj-lt"/>
                <a:cs typeface="+mj-lt"/>
              </a:rPr>
              <a:t>kodu</a:t>
            </a:r>
            <a:r>
              <a:rPr lang="en-US" sz="2000" b="1">
                <a:solidFill>
                  <a:schemeClr val="bg1"/>
                </a:solidFill>
                <a:latin typeface="Cambria"/>
                <a:ea typeface="+mj-lt"/>
                <a:cs typeface="+mj-lt"/>
              </a:rPr>
              <a:t> </a:t>
            </a:r>
            <a:r>
              <a:rPr lang="en-US" sz="2000" b="1" err="1">
                <a:solidFill>
                  <a:schemeClr val="bg1"/>
                </a:solidFill>
                <a:latin typeface="Cambria"/>
                <a:ea typeface="+mj-lt"/>
                <a:cs typeface="+mj-lt"/>
              </a:rPr>
              <a:t>ukaże</a:t>
            </a:r>
            <a:r>
              <a:rPr lang="en-US" sz="2000" b="1">
                <a:solidFill>
                  <a:schemeClr val="bg1"/>
                </a:solidFill>
                <a:latin typeface="Cambria"/>
                <a:ea typeface="+mj-lt"/>
                <a:cs typeface="+mj-lt"/>
              </a:rPr>
              <a:t> </a:t>
            </a:r>
            <a:r>
              <a:rPr lang="en-US" sz="2000" b="1" err="1">
                <a:solidFill>
                  <a:schemeClr val="bg1"/>
                </a:solidFill>
                <a:latin typeface="Cambria"/>
                <a:ea typeface="+mj-lt"/>
                <a:cs typeface="+mj-lt"/>
              </a:rPr>
              <a:t>się</a:t>
            </a:r>
            <a:r>
              <a:rPr lang="en-US" sz="2000" b="1">
                <a:solidFill>
                  <a:schemeClr val="bg1"/>
                </a:solidFill>
                <a:latin typeface="Cambria"/>
                <a:ea typeface="+mj-lt"/>
                <a:cs typeface="+mj-lt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Cambria"/>
                <a:ea typeface="+mj-lt"/>
                <a:cs typeface="+mj-lt"/>
              </a:rPr>
              <a:t>ekran</a:t>
            </a:r>
            <a:r>
              <a:rPr lang="en-US" sz="2000" b="1">
                <a:solidFill>
                  <a:schemeClr val="bg1"/>
                </a:solidFill>
                <a:latin typeface="Cambria"/>
                <a:ea typeface="+mj-lt"/>
                <a:cs typeface="+mj-lt"/>
              </a:rPr>
              <a:t> jak </a:t>
            </a:r>
            <a:r>
              <a:rPr lang="en-US" sz="2000" b="1" err="1">
                <a:solidFill>
                  <a:schemeClr val="bg1"/>
                </a:solidFill>
                <a:latin typeface="Cambria"/>
                <a:ea typeface="+mj-lt"/>
                <a:cs typeface="+mj-lt"/>
              </a:rPr>
              <a:t>poniżej</a:t>
            </a:r>
            <a:r>
              <a:rPr lang="en-US" sz="2000" b="1">
                <a:solidFill>
                  <a:schemeClr val="bg1"/>
                </a:solidFill>
                <a:latin typeface="Cambria"/>
                <a:ea typeface="+mj-lt"/>
                <a:cs typeface="+mj-lt"/>
              </a:rPr>
              <a:t> z </a:t>
            </a:r>
            <a:r>
              <a:rPr lang="en-US" sz="2000" b="1" err="1">
                <a:solidFill>
                  <a:schemeClr val="bg1"/>
                </a:solidFill>
                <a:latin typeface="Cambria"/>
                <a:ea typeface="+mj-lt"/>
                <a:cs typeface="+mj-lt"/>
              </a:rPr>
              <a:t>wszystkimi</a:t>
            </a:r>
            <a:r>
              <a:rPr lang="en-US" sz="2000" b="1">
                <a:solidFill>
                  <a:schemeClr val="bg1"/>
                </a:solidFill>
                <a:latin typeface="Cambria"/>
                <a:ea typeface="+mj-lt"/>
                <a:cs typeface="+mj-lt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Cambria"/>
                <a:ea typeface="+mj-lt"/>
                <a:cs typeface="+mj-lt"/>
              </a:rPr>
              <a:t>grupami</a:t>
            </a:r>
            <a:r>
              <a:rPr lang="en-US" sz="2000" b="1">
                <a:solidFill>
                  <a:schemeClr val="bg1"/>
                </a:solidFill>
                <a:latin typeface="Cambria"/>
                <a:ea typeface="+mj-lt"/>
                <a:cs typeface="+mj-lt"/>
              </a:rPr>
              <a:t>, do  </a:t>
            </a:r>
            <a:r>
              <a:rPr lang="en-US" sz="2000" b="1" err="1">
                <a:solidFill>
                  <a:schemeClr val="bg1"/>
                </a:solidFill>
                <a:latin typeface="Cambria"/>
                <a:ea typeface="+mj-lt"/>
                <a:cs typeface="+mj-lt"/>
              </a:rPr>
              <a:t>których</a:t>
            </a:r>
            <a:r>
              <a:rPr lang="en-US" sz="2000" b="1">
                <a:solidFill>
                  <a:schemeClr val="bg1"/>
                </a:solidFill>
                <a:latin typeface="Cambria"/>
                <a:ea typeface="+mj-lt"/>
                <a:cs typeface="+mj-lt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Cambria"/>
                <a:ea typeface="+mj-lt"/>
                <a:cs typeface="+mj-lt"/>
              </a:rPr>
              <a:t>uczeń</a:t>
            </a:r>
            <a:r>
              <a:rPr lang="en-US" sz="2000" b="1">
                <a:solidFill>
                  <a:schemeClr val="bg1"/>
                </a:solidFill>
                <a:latin typeface="Cambria"/>
                <a:ea typeface="+mj-lt"/>
                <a:cs typeface="+mj-lt"/>
              </a:rPr>
              <a:t> ma </a:t>
            </a:r>
            <a:r>
              <a:rPr lang="en-US" sz="2000" b="1" err="1">
                <a:solidFill>
                  <a:schemeClr val="bg1"/>
                </a:solidFill>
                <a:latin typeface="Cambria"/>
                <a:ea typeface="+mj-lt"/>
                <a:cs typeface="+mj-lt"/>
              </a:rPr>
              <a:t>dostęp</a:t>
            </a:r>
            <a:r>
              <a:rPr lang="en-US" sz="2000" b="1">
                <a:solidFill>
                  <a:schemeClr val="bg1"/>
                </a:solidFill>
                <a:latin typeface="Cambria"/>
                <a:ea typeface="+mj-lt"/>
                <a:cs typeface="+mj-lt"/>
              </a:rPr>
              <a:t>.</a:t>
            </a:r>
            <a:endParaRPr lang="en-US" sz="2000">
              <a:solidFill>
                <a:schemeClr val="bg1"/>
              </a:solidFill>
              <a:latin typeface="Cambria"/>
              <a:ea typeface="+mj-lt"/>
              <a:cs typeface="+mj-lt"/>
            </a:endParaRPr>
          </a:p>
          <a:p>
            <a:pPr>
              <a:lnSpc>
                <a:spcPct val="90000"/>
              </a:lnSpc>
            </a:pPr>
            <a:endParaRPr lang="en-US" sz="1700">
              <a:solidFill>
                <a:schemeClr val="bg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9E5C51A-EF1C-4A4C-BCA4-CAE6490A1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757535"/>
            <a:ext cx="5143500" cy="3330415"/>
          </a:xfrm>
          <a:prstGeom prst="rect">
            <a:avLst/>
          </a:prstGeom>
        </p:spPr>
      </p:pic>
      <p:sp>
        <p:nvSpPr>
          <p:cNvPr id="12" name="Isosceles Triangle 1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14C311-08C2-463A-841B-1E2BDD5A0887}"/>
              </a:ext>
            </a:extLst>
          </p:cNvPr>
          <p:cNvSpPr txBox="1"/>
          <p:nvPr/>
        </p:nvSpPr>
        <p:spPr>
          <a:xfrm>
            <a:off x="611688" y="3722318"/>
            <a:ext cx="3442568" cy="18825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err="1">
                <a:solidFill>
                  <a:srgbClr val="FF0000"/>
                </a:solidFill>
                <a:ea typeface="+mn-lt"/>
                <a:cs typeface="+mn-lt"/>
              </a:rPr>
              <a:t>Wpisywanie</a:t>
            </a:r>
            <a:r>
              <a:rPr lang="en-US" sz="2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0000"/>
                </a:solidFill>
                <a:ea typeface="+mn-lt"/>
                <a:cs typeface="+mn-lt"/>
              </a:rPr>
              <a:t>kodu</a:t>
            </a:r>
            <a:r>
              <a:rPr lang="en-US" sz="2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0000"/>
                </a:solidFill>
                <a:ea typeface="+mn-lt"/>
                <a:cs typeface="+mn-lt"/>
              </a:rPr>
              <a:t>dołączenia</a:t>
            </a:r>
            <a:r>
              <a:rPr lang="en-US" sz="2000">
                <a:solidFill>
                  <a:srgbClr val="FF0000"/>
                </a:solidFill>
                <a:ea typeface="+mn-lt"/>
                <a:cs typeface="+mn-lt"/>
              </a:rPr>
              <a:t> do </a:t>
            </a:r>
            <a:r>
              <a:rPr lang="en-US" sz="2000" err="1">
                <a:solidFill>
                  <a:srgbClr val="FF0000"/>
                </a:solidFill>
                <a:ea typeface="+mn-lt"/>
                <a:cs typeface="+mn-lt"/>
              </a:rPr>
              <a:t>zespołu</a:t>
            </a:r>
            <a:r>
              <a:rPr lang="en-US" sz="2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0000"/>
                </a:solidFill>
                <a:ea typeface="+mn-lt"/>
                <a:cs typeface="+mn-lt"/>
              </a:rPr>
              <a:t>wykonujemy</a:t>
            </a:r>
            <a:r>
              <a:rPr lang="en-US" sz="2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0000"/>
                </a:solidFill>
                <a:ea typeface="+mn-lt"/>
                <a:cs typeface="+mn-lt"/>
              </a:rPr>
              <a:t>raz</a:t>
            </a:r>
            <a:r>
              <a:rPr lang="en-US" sz="2000">
                <a:solidFill>
                  <a:srgbClr val="FF0000"/>
                </a:solidFill>
                <a:ea typeface="+mn-lt"/>
                <a:cs typeface="+mn-lt"/>
              </a:rPr>
              <a:t> (</a:t>
            </a:r>
            <a:r>
              <a:rPr lang="en-US" sz="2000" err="1">
                <a:solidFill>
                  <a:srgbClr val="FF0000"/>
                </a:solidFill>
                <a:ea typeface="+mn-lt"/>
                <a:cs typeface="+mn-lt"/>
              </a:rPr>
              <a:t>powtórne</a:t>
            </a:r>
            <a:r>
              <a:rPr lang="en-US" sz="2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0000"/>
                </a:solidFill>
                <a:ea typeface="+mn-lt"/>
                <a:cs typeface="+mn-lt"/>
              </a:rPr>
              <a:t>wpisywanie</a:t>
            </a:r>
            <a:r>
              <a:rPr lang="en-US" sz="2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0000"/>
                </a:solidFill>
                <a:ea typeface="+mn-lt"/>
                <a:cs typeface="+mn-lt"/>
              </a:rPr>
              <a:t>kodu</a:t>
            </a:r>
            <a:r>
              <a:rPr lang="en-US" sz="2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0000"/>
                </a:solidFill>
                <a:ea typeface="+mn-lt"/>
                <a:cs typeface="+mn-lt"/>
              </a:rPr>
              <a:t>nie</a:t>
            </a:r>
            <a:r>
              <a:rPr lang="en-US" sz="2000">
                <a:solidFill>
                  <a:srgbClr val="FF0000"/>
                </a:solidFill>
                <a:ea typeface="+mn-lt"/>
                <a:cs typeface="+mn-lt"/>
              </a:rPr>
              <a:t> jest </a:t>
            </a:r>
            <a:r>
              <a:rPr lang="en-US" sz="2000" err="1">
                <a:solidFill>
                  <a:srgbClr val="FF0000"/>
                </a:solidFill>
                <a:ea typeface="+mn-lt"/>
                <a:cs typeface="+mn-lt"/>
              </a:rPr>
              <a:t>wymagane</a:t>
            </a:r>
            <a:r>
              <a:rPr lang="en-US" sz="2000">
                <a:solidFill>
                  <a:srgbClr val="FF0000"/>
                </a:solidFill>
                <a:ea typeface="+mn-lt"/>
                <a:cs typeface="+mn-lt"/>
              </a:rPr>
              <a:t>).</a:t>
            </a:r>
            <a:endParaRPr lang="en-US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023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BA9201-2FF1-473C-8F7A-10A7FA13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184" y="609600"/>
            <a:ext cx="3969158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latin typeface="Cambria"/>
              </a:rPr>
              <a:t>NAWIGACJA APLIKACJI MS TEAMS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185F0E7-ABE9-4C05-A98F-EE4A9868D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2528" y="100665"/>
            <a:ext cx="6314638" cy="666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72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D52C60-5FD7-4562-AEE3-753A07F88FEE}"/>
              </a:ext>
            </a:extLst>
          </p:cNvPr>
          <p:cNvSpPr txBox="1"/>
          <p:nvPr/>
        </p:nvSpPr>
        <p:spPr>
          <a:xfrm>
            <a:off x="559496" y="423797"/>
            <a:ext cx="9736898" cy="16863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err="1">
                <a:latin typeface="Cambria"/>
              </a:rPr>
              <a:t>Klikając</a:t>
            </a:r>
            <a:r>
              <a:rPr lang="en-US" sz="2400">
                <a:latin typeface="Cambria"/>
              </a:rPr>
              <a:t> w </a:t>
            </a:r>
            <a:r>
              <a:rPr lang="en-US" sz="2400" err="1">
                <a:latin typeface="Cambria"/>
              </a:rPr>
              <a:t>wybrana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grupę</a:t>
            </a:r>
            <a:r>
              <a:rPr lang="en-US" sz="2400">
                <a:latin typeface="Cambria"/>
              </a:rPr>
              <a:t>. Uczeń </a:t>
            </a:r>
            <a:r>
              <a:rPr lang="en-US" sz="2400" err="1">
                <a:latin typeface="Cambria"/>
              </a:rPr>
              <a:t>zobaczy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grupę</a:t>
            </a:r>
            <a:r>
              <a:rPr lang="en-US" sz="2400">
                <a:latin typeface="Cambria"/>
              </a:rPr>
              <a:t> z </a:t>
            </a:r>
            <a:r>
              <a:rPr lang="en-US" sz="2400" err="1">
                <a:latin typeface="Cambria"/>
              </a:rPr>
              <a:t>danego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przedmiotu</a:t>
            </a:r>
            <a:r>
              <a:rPr lang="en-US" sz="2400">
                <a:latin typeface="Cambria"/>
              </a:rPr>
              <a:t> np. </a:t>
            </a:r>
            <a:r>
              <a:rPr lang="en-US" sz="2400" err="1">
                <a:latin typeface="Cambria"/>
              </a:rPr>
              <a:t>Matematyka</a:t>
            </a:r>
            <a:r>
              <a:rPr lang="en-US" sz="2400">
                <a:latin typeface="Cambria"/>
              </a:rPr>
              <a:t> kl. 8. W </a:t>
            </a:r>
            <a:r>
              <a:rPr lang="en-US" sz="2400" err="1">
                <a:latin typeface="Cambria"/>
              </a:rPr>
              <a:t>grupie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zapisani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są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wszyscy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uczniowie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danej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klasy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oraz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nauczyciele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uczący</a:t>
            </a:r>
            <a:r>
              <a:rPr lang="en-US" sz="2400">
                <a:latin typeface="Cambria"/>
              </a:rPr>
              <a:t>.</a:t>
            </a:r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3B3D3EE-684E-4871-99FD-9FBF95FE9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25" y="2662182"/>
            <a:ext cx="10425830" cy="367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1107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672</Words>
  <Application>Microsoft Office PowerPoint</Application>
  <PresentationFormat>Panoramiczny</PresentationFormat>
  <Paragraphs>55</Paragraphs>
  <Slides>20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</vt:lpstr>
      <vt:lpstr>Symbol,Sans-Serif</vt:lpstr>
      <vt:lpstr>Trebuchet MS</vt:lpstr>
      <vt:lpstr>Wingdings 3</vt:lpstr>
      <vt:lpstr>Facet</vt:lpstr>
      <vt:lpstr>    INSTRUKCJA DLA UCZNIA I RODZICA - PLATFORMA MICROSOFT TEAMS </vt:lpstr>
      <vt:lpstr>Aplikacja Microsoft Teams jest częścią usługi pakietu Microsoft Office 365 dla Edukacji</vt:lpstr>
      <vt:lpstr>Prezentacja programu PowerPoint</vt:lpstr>
      <vt:lpstr>LOGOWANIE NA PLATFORMĘ OFFICE 365 </vt:lpstr>
      <vt:lpstr>Klikamy na ikonę Teams i w nowej karcie otwiera się aplikacja M. Teams. Pojawi się ekran MS Teams jak poniżej z możliwością wyboru pracy za pomocą aplikacji MS  Teams lub wersji web (przeglądarka). </vt:lpstr>
      <vt:lpstr>Dołączanie do zespołu</vt:lpstr>
      <vt:lpstr>  Po wpisaniu i zatwierdzeniu kodu ukaże się ekran jak poniżej z wszystkimi grupami, do  których uczeń ma dostęp. </vt:lpstr>
      <vt:lpstr>NAWIGACJA APLIKACJI MS TEAMS</vt:lpstr>
      <vt:lpstr>Prezentacja programu PowerPoint</vt:lpstr>
      <vt:lpstr>Prezentacja programu PowerPoint</vt:lpstr>
      <vt:lpstr>ZADANIA</vt:lpstr>
      <vt:lpstr>JAK ROZWIĄZAĆ ZADANIA I PRZESŁAĆ JE NAUCZYCIELOWI?</vt:lpstr>
      <vt:lpstr>Prezentacja programu PowerPoint</vt:lpstr>
      <vt:lpstr>Klikamy na plik pod napisem Moja praca. Zadanie do wykonania otworzy się w aplikacji M.Teams. Zobaczymy też tam narzędzia z Word/Power Point czy Excel –w zależności w jakim programie zadanie zostało przez nauczyciela przygotowane. </vt:lpstr>
      <vt:lpstr>Praca zostaje automatycznie zapisana i po kliknięciu Zamknij zobaczymy okno dialogowe w którym możemy dokonać wysłania pracy do nauczyciela. W tym celu klikamy na Prześlij.</vt:lpstr>
      <vt:lpstr>Praca zostanie dostarczona do nauczyciela. W zakładce Oceny zobaczymy wszystkie nasze przesłane zadania.</vt:lpstr>
      <vt:lpstr>Wykonane i ocenione zadania zobaczymy w Ukończonych:</vt:lpstr>
      <vt:lpstr>WYLOGOWYWANIE Z PLATFORMY</vt:lpstr>
      <vt:lpstr>Na zakończenie -  kilka rad od Pana Belfra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Dyrektor</dc:creator>
  <cp:lastModifiedBy>Marta Kragiel</cp:lastModifiedBy>
  <cp:revision>2</cp:revision>
  <dcterms:created xsi:type="dcterms:W3CDTF">2020-11-01T17:56:44Z</dcterms:created>
  <dcterms:modified xsi:type="dcterms:W3CDTF">2020-11-01T19:55:49Z</dcterms:modified>
</cp:coreProperties>
</file>