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8" r:id="rId2"/>
    <p:sldId id="264" r:id="rId3"/>
    <p:sldId id="273" r:id="rId4"/>
    <p:sldId id="274" r:id="rId5"/>
    <p:sldId id="276" r:id="rId6"/>
    <p:sldId id="277" r:id="rId7"/>
    <p:sldId id="275" r:id="rId8"/>
    <p:sldId id="278" r:id="rId9"/>
    <p:sldId id="287" r:id="rId10"/>
    <p:sldId id="280" r:id="rId11"/>
    <p:sldId id="281" r:id="rId12"/>
    <p:sldId id="288" r:id="rId13"/>
    <p:sldId id="282" r:id="rId14"/>
    <p:sldId id="285" r:id="rId15"/>
    <p:sldId id="267" r:id="rId1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Twinkl" panose="020B0604020202020204" charset="-18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884C"/>
    <a:srgbClr val="6C9E72"/>
    <a:srgbClr val="9D9CCD"/>
    <a:srgbClr val="25B7BC"/>
    <a:srgbClr val="F39C93"/>
    <a:srgbClr val="E94E13"/>
    <a:srgbClr val="7868AC"/>
    <a:srgbClr val="643C90"/>
    <a:srgbClr val="4A3682"/>
    <a:srgbClr val="18A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374" autoAdjust="0"/>
  </p:normalViewPr>
  <p:slideViewPr>
    <p:cSldViewPr snapToGrid="0" showGuides="1">
      <p:cViewPr varScale="1">
        <p:scale>
          <a:sx n="72" d="100"/>
          <a:sy n="72" d="100"/>
        </p:scale>
        <p:origin x="1308" y="5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58" d="100"/>
          <a:sy n="58" d="100"/>
        </p:scale>
        <p:origin x="196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20/04/2021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20/04/2021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latin typeface="Twinkl" panose="020B060402020202020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9402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latin typeface="Twinkl" panose="020B060402020202020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961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208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www.twinkl.co.uk/resources/keystage2-ks2/ks2-topics-organised-events-and-awareness-days-weeks/ks2-topics-organised-events-and-awareness-days-weeks-earth-day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slide" Target="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2.xml"/><Relationship Id="rId4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slide" Target="slide12.xml"/><Relationship Id="rId4" Type="http://schemas.openxmlformats.org/officeDocument/2006/relationships/image" Target="../media/image37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" Target="slide7.xml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10" Type="http://schemas.openxmlformats.org/officeDocument/2006/relationships/slide" Target="slide14.xml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keystage2-ks2/ks2-topics-organised-events-and-awareness-days-weeks/ks2-topics-organised-events-and-awareness-days-weeks-earth-day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12.xml"/><Relationship Id="rId3" Type="http://schemas.openxmlformats.org/officeDocument/2006/relationships/image" Target="../media/image21.png"/><Relationship Id="rId7" Type="http://schemas.openxmlformats.org/officeDocument/2006/relationships/slide" Target="slide10.xml"/><Relationship Id="rId12" Type="http://schemas.openxmlformats.org/officeDocument/2006/relationships/image" Target="../media/image25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openxmlformats.org/officeDocument/2006/relationships/slide" Target="slide11.xml"/><Relationship Id="rId5" Type="http://schemas.openxmlformats.org/officeDocument/2006/relationships/image" Target="../media/image22.png"/><Relationship Id="rId15" Type="http://schemas.openxmlformats.org/officeDocument/2006/relationships/image" Target="../media/image26.png"/><Relationship Id="rId10" Type="http://schemas.openxmlformats.org/officeDocument/2006/relationships/image" Target="../media/image24.png"/><Relationship Id="rId4" Type="http://schemas.openxmlformats.org/officeDocument/2006/relationships/slide" Target="slide8.xml"/><Relationship Id="rId9" Type="http://schemas.openxmlformats.org/officeDocument/2006/relationships/slide" Target="slide13.xml"/><Relationship Id="rId14" Type="http://schemas.openxmlformats.org/officeDocument/2006/relationships/slide" Target="slide1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hlinkClick r:id="rId2"/>
            <a:extLst>
              <a:ext uri="{FF2B5EF4-FFF2-40B4-BE49-F238E27FC236}">
                <a16:creationId xmlns:a16="http://schemas.microsoft.com/office/drawing/2014/main" xmlns="" id="{5052A50D-5EBF-4037-BA11-D58AD44D123D}"/>
              </a:ext>
            </a:extLst>
          </p:cNvPr>
          <p:cNvSpPr txBox="1"/>
          <p:nvPr/>
        </p:nvSpPr>
        <p:spPr>
          <a:xfrm>
            <a:off x="192947" y="6165908"/>
            <a:ext cx="486561" cy="496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A6EB53-CA46-4329-85D5-BA741AF523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69810" y="478895"/>
            <a:ext cx="8220075" cy="994306"/>
          </a:xfrm>
        </p:spPr>
        <p:txBody>
          <a:bodyPr/>
          <a:lstStyle/>
          <a:p>
            <a:r>
              <a:rPr lang="pl-PL" sz="3600" dirty="0">
                <a:solidFill>
                  <a:schemeClr val="tx1"/>
                </a:solidFill>
                <a:latin typeface="+mn-lt"/>
              </a:rPr>
              <a:t>Przemieszczanie się</a:t>
            </a:r>
            <a:endParaRPr lang="en-GB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566546A-89F9-43EF-B8E2-07C41B7A57DF}"/>
              </a:ext>
            </a:extLst>
          </p:cNvPr>
          <p:cNvSpPr/>
          <p:nvPr/>
        </p:nvSpPr>
        <p:spPr>
          <a:xfrm>
            <a:off x="5820259" y="3366151"/>
            <a:ext cx="2583391" cy="2711100"/>
          </a:xfrm>
          <a:prstGeom prst="rect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Czy wiesz…?</a:t>
            </a:r>
            <a:endParaRPr lang="en-GB" b="1" dirty="0">
              <a:solidFill>
                <a:schemeClr val="bg1"/>
              </a:solidFill>
            </a:endParaRPr>
          </a:p>
          <a:p>
            <a:pPr algn="ctr"/>
            <a:r>
              <a:rPr lang="pl-PL" dirty="0">
                <a:solidFill>
                  <a:schemeClr val="bg1"/>
                </a:solidFill>
              </a:rPr>
              <a:t>Chiny wytwarzają najwięcej gazów cieplarnianych na świecie – aż 28% wszystkich gazów cieplarnianych wytwarzanych na Ziemi!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Arrow: Left 7">
            <a:hlinkClick r:id="rId2" action="ppaction://hlinksldjump"/>
            <a:extLst>
              <a:ext uri="{FF2B5EF4-FFF2-40B4-BE49-F238E27FC236}">
                <a16:creationId xmlns:a16="http://schemas.microsoft.com/office/drawing/2014/main" xmlns="" id="{7382BF42-366C-47FC-8BF0-F325D9CF3750}"/>
              </a:ext>
            </a:extLst>
          </p:cNvPr>
          <p:cNvSpPr/>
          <p:nvPr/>
        </p:nvSpPr>
        <p:spPr>
          <a:xfrm>
            <a:off x="696286" y="708920"/>
            <a:ext cx="1227780" cy="608152"/>
          </a:xfrm>
          <a:prstGeom prst="leftArrow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wstecz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5E184F3-0492-49D3-9971-C68A0881D0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60" y="2640957"/>
            <a:ext cx="1125062" cy="4429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20BA58B-1E9F-44BA-887B-E407170678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682" y="2607860"/>
            <a:ext cx="1028590" cy="6210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06C00E5-9BB3-46DD-948A-EE0C384787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652" y="2630631"/>
            <a:ext cx="1034583" cy="5754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EE1EC23-3DD4-4A2F-A955-37B089523A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709" y="2603581"/>
            <a:ext cx="977774" cy="53463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D8040F0-8265-46A2-8597-AEF3DBED22AB}"/>
              </a:ext>
            </a:extLst>
          </p:cNvPr>
          <p:cNvSpPr/>
          <p:nvPr/>
        </p:nvSpPr>
        <p:spPr>
          <a:xfrm>
            <a:off x="1532409" y="1641199"/>
            <a:ext cx="6180082" cy="495108"/>
          </a:xfrm>
          <a:prstGeom prst="rect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en-US" dirty="0">
                <a:solidFill>
                  <a:schemeClr val="bg1"/>
                </a:solidFill>
              </a:rPr>
              <a:t>Ile sposobów przemieszczania się przychodzi Ci do głowy?</a:t>
            </a:r>
            <a:endParaRPr lang="en-GB" alt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29AC43D-2A52-4B97-AD8A-5DB31A22826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48"/>
          <a:stretch/>
        </p:blipFill>
        <p:spPr>
          <a:xfrm>
            <a:off x="6199894" y="2530421"/>
            <a:ext cx="1395957" cy="5754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691A51B-B5EE-4DAC-ACAC-ECC4083493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899" y="2366197"/>
            <a:ext cx="558334" cy="8512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0D4D6D3-128A-4511-87CB-F40DABBCEE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366" y="2603581"/>
            <a:ext cx="1485671" cy="6011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B2244CC-D338-45C8-9E3D-C633BABE9ED9}"/>
              </a:ext>
            </a:extLst>
          </p:cNvPr>
          <p:cNvSpPr txBox="1"/>
          <p:nvPr/>
        </p:nvSpPr>
        <p:spPr>
          <a:xfrm>
            <a:off x="854585" y="3622302"/>
            <a:ext cx="480839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Pomyśl o tym, ile razy przemieszczasz się gdzieś w ciągu tygodnia. Gdy tylko jest to możliwe, spróbuj zastąpić jazdę samochodem na jazdę rowerem lub spacer.</a:t>
            </a:r>
          </a:p>
          <a:p>
            <a:endParaRPr lang="pl-PL" dirty="0"/>
          </a:p>
          <a:p>
            <a:r>
              <a:rPr lang="pl-PL" dirty="0"/>
              <a:t>Autobus także jest lepszym wyborem, ponieważ autobus przewozi wiele osób naraz, a zużycie paliwa pozostaje takie samo.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045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67852" y="1319226"/>
            <a:ext cx="7289258" cy="1603104"/>
          </a:xfrm>
          <a:prstGeom prst="rect">
            <a:avLst/>
          </a:prstGeom>
          <a:solidFill>
            <a:srgbClr val="6C9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en-US" dirty="0">
                <a:solidFill>
                  <a:schemeClr val="bg1"/>
                </a:solidFill>
              </a:rPr>
              <a:t>Drzewa są nieodłączną częścią naszego środowiska. Wchłaniają one dwutlenek węgla i inne szkodliwe gazy cieplarniane. Niestety w dzisiejszych czasach lasy wycinane są w takim tempie, że nie ma już na Ziemi wystarczająco drzew, by skutecznie oczyszczać powietrze ze szkodliwych substancji.</a:t>
            </a:r>
            <a:endParaRPr lang="en-GB" altLang="en-US" dirty="0">
              <a:solidFill>
                <a:schemeClr val="bg1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-PL" sz="3600" dirty="0">
                <a:latin typeface="+mn-lt"/>
              </a:rPr>
              <a:t>Drzewa</a:t>
            </a:r>
            <a:endParaRPr lang="en-GB" sz="3600" dirty="0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6E1F849-C65C-4A5B-B5FE-4287EEC4481D}"/>
              </a:ext>
            </a:extLst>
          </p:cNvPr>
          <p:cNvSpPr txBox="1"/>
          <p:nvPr/>
        </p:nvSpPr>
        <p:spPr>
          <a:xfrm>
            <a:off x="696286" y="3195796"/>
            <a:ext cx="48280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By pomóc, możesz przywiązywać więcej uwagi do tego, co jesz, oraz skąd pochodzi Twoje jedzenie.</a:t>
            </a:r>
          </a:p>
          <a:p>
            <a:endParaRPr lang="pl-PL" dirty="0"/>
          </a:p>
          <a:p>
            <a:r>
              <a:rPr lang="pl-PL" dirty="0"/>
              <a:t>Wspomnieliśmy już o zmniejszeniu ilości mięsa oraz o kupowaniu sezonowych warzyw i owoców – jest jednak jeszcze jedno, o czym musimy pamiętać:</a:t>
            </a:r>
          </a:p>
          <a:p>
            <a:pPr algn="ctr"/>
            <a:r>
              <a:rPr lang="pl-PL" b="1" dirty="0"/>
              <a:t>Wiele słodyczy produkowanych jest przy użyciu oleju palmowego. </a:t>
            </a:r>
            <a:endParaRPr lang="en-GB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0A388F9-AB7D-4C56-ACF2-028CC32490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016" y="2544222"/>
            <a:ext cx="3152932" cy="3774969"/>
          </a:xfrm>
          <a:prstGeom prst="rect">
            <a:avLst/>
          </a:prstGeom>
        </p:spPr>
      </p:pic>
      <p:sp>
        <p:nvSpPr>
          <p:cNvPr id="8" name="Arrow: Left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7A89806E-89E9-4179-A6B8-BFE0BF6879C0}"/>
              </a:ext>
            </a:extLst>
          </p:cNvPr>
          <p:cNvSpPr/>
          <p:nvPr/>
        </p:nvSpPr>
        <p:spPr>
          <a:xfrm>
            <a:off x="696286" y="574341"/>
            <a:ext cx="1227780" cy="608152"/>
          </a:xfrm>
          <a:prstGeom prst="leftArrow">
            <a:avLst/>
          </a:prstGeom>
          <a:solidFill>
            <a:srgbClr val="6C9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wstecz</a:t>
            </a:r>
            <a:endParaRPr lang="en-GB" dirty="0"/>
          </a:p>
        </p:txBody>
      </p:sp>
      <p:sp>
        <p:nvSpPr>
          <p:cNvPr id="7" name="Arrow: Left 6">
            <a:hlinkClick r:id="rId5" action="ppaction://hlinksldjump"/>
            <a:extLst>
              <a:ext uri="{FF2B5EF4-FFF2-40B4-BE49-F238E27FC236}">
                <a16:creationId xmlns:a16="http://schemas.microsoft.com/office/drawing/2014/main" xmlns="" id="{BE01AEB2-1A97-40E1-949C-2FA23B759B78}"/>
              </a:ext>
            </a:extLst>
          </p:cNvPr>
          <p:cNvSpPr/>
          <p:nvPr/>
        </p:nvSpPr>
        <p:spPr>
          <a:xfrm flipH="1">
            <a:off x="7195384" y="5641671"/>
            <a:ext cx="1352132" cy="608152"/>
          </a:xfrm>
          <a:prstGeom prst="leftArrow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dalej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588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-PL" sz="3600" dirty="0">
                <a:latin typeface="+mn-lt"/>
              </a:rPr>
              <a:t>Drzewa (ciąg dalszy)</a:t>
            </a:r>
            <a:endParaRPr lang="en-GB" sz="3600" dirty="0">
              <a:latin typeface="+mn-lt"/>
            </a:endParaRPr>
          </a:p>
        </p:txBody>
      </p:sp>
      <p:sp>
        <p:nvSpPr>
          <p:cNvPr id="7" name="Arrow: Left 6">
            <a:hlinkClick r:id="rId3" action="ppaction://hlinksldjump"/>
            <a:extLst>
              <a:ext uri="{FF2B5EF4-FFF2-40B4-BE49-F238E27FC236}">
                <a16:creationId xmlns:a16="http://schemas.microsoft.com/office/drawing/2014/main" xmlns="" id="{BE01AEB2-1A97-40E1-949C-2FA23B759B78}"/>
              </a:ext>
            </a:extLst>
          </p:cNvPr>
          <p:cNvSpPr/>
          <p:nvPr/>
        </p:nvSpPr>
        <p:spPr>
          <a:xfrm>
            <a:off x="696286" y="708920"/>
            <a:ext cx="1227780" cy="608152"/>
          </a:xfrm>
          <a:prstGeom prst="leftArrow">
            <a:avLst/>
          </a:prstGeom>
          <a:solidFill>
            <a:srgbClr val="6C9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wstecz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92FB890-266E-40C9-96FF-44D953DF99E7}"/>
              </a:ext>
            </a:extLst>
          </p:cNvPr>
          <p:cNvSpPr txBox="1"/>
          <p:nvPr/>
        </p:nvSpPr>
        <p:spPr>
          <a:xfrm>
            <a:off x="778266" y="1544078"/>
            <a:ext cx="7218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Wiele słodyczy produkowanych jest przy użyciu oleju palmowego.</a:t>
            </a:r>
          </a:p>
          <a:p>
            <a:r>
              <a:rPr lang="pl-PL" dirty="0"/>
              <a:t>Produkcja tego oleju prowadzi do utraty olbrzymich powierzchni lasów, które zastępowane są plantacjami palm olejowych. Zagraża to także  istnieniu zwierząt takich jak orangutany, tygrysy i słonie.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EF141A9-2C62-44C8-B475-D26FD533C976}"/>
              </a:ext>
            </a:extLst>
          </p:cNvPr>
          <p:cNvSpPr txBox="1"/>
          <p:nvPr/>
        </p:nvSpPr>
        <p:spPr>
          <a:xfrm>
            <a:off x="784572" y="2834853"/>
            <a:ext cx="34721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Olej palmowy używany jest do produkcji wielu słodyczy! Znajdziesz go w produktach takich jak </a:t>
            </a:r>
            <a:r>
              <a:rPr lang="pl-PL" dirty="0" err="1"/>
              <a:t>Nutella</a:t>
            </a:r>
            <a:r>
              <a:rPr lang="pl-PL" dirty="0"/>
              <a:t>, Kinder </a:t>
            </a:r>
            <a:r>
              <a:rPr lang="pl-PL" dirty="0" err="1"/>
              <a:t>Bueno</a:t>
            </a:r>
            <a:r>
              <a:rPr lang="pl-PL" dirty="0"/>
              <a:t>, Kinder Niespodzianka, Ferrero Roche, </a:t>
            </a:r>
            <a:r>
              <a:rPr lang="pl-PL" dirty="0" err="1"/>
              <a:t>Michaszki</a:t>
            </a:r>
            <a:r>
              <a:rPr lang="pl-PL" dirty="0"/>
              <a:t> i wiele innych.</a:t>
            </a:r>
          </a:p>
          <a:p>
            <a:endParaRPr lang="pl-PL" dirty="0"/>
          </a:p>
          <a:p>
            <a:r>
              <a:rPr lang="pl-PL" dirty="0"/>
              <a:t>Warto jest dokładnie przyglądać się opakowaniom i wybierać te słodycze, które nie zawierają oleju palmowego.</a:t>
            </a:r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B825E05-DACD-4129-B87D-9AAFC20B3B61}"/>
              </a:ext>
            </a:extLst>
          </p:cNvPr>
          <p:cNvGrpSpPr/>
          <p:nvPr/>
        </p:nvGrpSpPr>
        <p:grpSpPr>
          <a:xfrm>
            <a:off x="4492246" y="3117031"/>
            <a:ext cx="3686903" cy="2655242"/>
            <a:chOff x="4492246" y="3117031"/>
            <a:chExt cx="3686903" cy="265524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BD5187E4-35D8-46C6-AEDC-CFB03ED1D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2246" y="3165207"/>
              <a:ext cx="3686903" cy="260706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6" name="Picture 15">
              <a:hlinkClick r:id="rId5" action="ppaction://hlinksldjump"/>
              <a:extLst>
                <a:ext uri="{FF2B5EF4-FFF2-40B4-BE49-F238E27FC236}">
                  <a16:creationId xmlns:a16="http://schemas.microsoft.com/office/drawing/2014/main" xmlns="" id="{62B375CA-1E8B-41B1-B638-1E39119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0793" y="3117031"/>
              <a:ext cx="1145304" cy="111349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9631862A-9FC7-4A74-95F4-29632CCDF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57572">
              <a:off x="5391570" y="3827291"/>
              <a:ext cx="2080609" cy="16737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52218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rrow: Left 9">
            <a:hlinkClick r:id="rId3" action="ppaction://hlinksldjump"/>
            <a:extLst>
              <a:ext uri="{FF2B5EF4-FFF2-40B4-BE49-F238E27FC236}">
                <a16:creationId xmlns:a16="http://schemas.microsoft.com/office/drawing/2014/main" xmlns="" id="{1DCFDF01-25C9-454D-BA4C-320772F967B8}"/>
              </a:ext>
            </a:extLst>
          </p:cNvPr>
          <p:cNvSpPr/>
          <p:nvPr/>
        </p:nvSpPr>
        <p:spPr>
          <a:xfrm>
            <a:off x="696286" y="708920"/>
            <a:ext cx="1227780" cy="608152"/>
          </a:xfrm>
          <a:prstGeom prst="leftArrow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wstecz</a:t>
            </a:r>
            <a:endParaRPr lang="en-GB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514993" y="376758"/>
            <a:ext cx="8220075" cy="994306"/>
          </a:xfrm>
        </p:spPr>
        <p:txBody>
          <a:bodyPr/>
          <a:lstStyle/>
          <a:p>
            <a:pPr algn="r"/>
            <a:r>
              <a:rPr lang="pl-PL" altLang="en-US" sz="3600" dirty="0">
                <a:solidFill>
                  <a:schemeClr val="tx1"/>
                </a:solidFill>
              </a:rPr>
              <a:t>Wolontariat</a:t>
            </a:r>
            <a:endParaRPr lang="en-GB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549497C-0F7C-46A5-AC72-2FEF29961071}"/>
              </a:ext>
            </a:extLst>
          </p:cNvPr>
          <p:cNvSpPr/>
          <p:nvPr/>
        </p:nvSpPr>
        <p:spPr>
          <a:xfrm>
            <a:off x="1154034" y="1265137"/>
            <a:ext cx="6697193" cy="464331"/>
          </a:xfrm>
          <a:prstGeom prst="rect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en-US" sz="1600" dirty="0">
                <a:solidFill>
                  <a:schemeClr val="bg1"/>
                </a:solidFill>
              </a:rPr>
              <a:t>Wolontariat jest świetną metodą na to, by pomóc lokalnej społeczności!</a:t>
            </a:r>
            <a:endParaRPr lang="en-GB" altLang="en-US" sz="16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D2B511C-086A-4ECC-ABDE-09AD4C5D281C}"/>
              </a:ext>
            </a:extLst>
          </p:cNvPr>
          <p:cNvSpPr txBox="1"/>
          <p:nvPr/>
        </p:nvSpPr>
        <p:spPr>
          <a:xfrm>
            <a:off x="1866132" y="1787722"/>
            <a:ext cx="52729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en-US" sz="1600" dirty="0">
                <a:solidFill>
                  <a:schemeClr val="tx1"/>
                </a:solidFill>
              </a:rPr>
              <a:t>Czynności, które pomagają lokalnej społeczności:</a:t>
            </a:r>
            <a:endParaRPr lang="en-GB" altLang="en-US" sz="1600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314D079-CBC0-4B5D-ADC2-4F9C1EEF6568}"/>
              </a:ext>
            </a:extLst>
          </p:cNvPr>
          <p:cNvSpPr txBox="1"/>
          <p:nvPr/>
        </p:nvSpPr>
        <p:spPr>
          <a:xfrm>
            <a:off x="953773" y="3386240"/>
            <a:ext cx="14805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pl-PL" altLang="en-US" sz="1600" dirty="0"/>
              <a:t>zbieranie śmieci</a:t>
            </a:r>
            <a:endParaRPr lang="en-GB" altLang="en-US" sz="16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F9AB86E-A673-4762-B1A8-E8B941351A0A}"/>
              </a:ext>
            </a:extLst>
          </p:cNvPr>
          <p:cNvSpPr txBox="1"/>
          <p:nvPr/>
        </p:nvSpPr>
        <p:spPr>
          <a:xfrm>
            <a:off x="3565084" y="3355378"/>
            <a:ext cx="14891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pl-PL" altLang="en-US" sz="1600" dirty="0">
                <a:solidFill>
                  <a:schemeClr val="tx1"/>
                </a:solidFill>
              </a:rPr>
              <a:t>sadzenie drzew</a:t>
            </a:r>
            <a:endParaRPr lang="en-GB" altLang="en-US" sz="1600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BC2A0F2-6FFC-4A92-92D3-74323D478089}"/>
              </a:ext>
            </a:extLst>
          </p:cNvPr>
          <p:cNvSpPr txBox="1"/>
          <p:nvPr/>
        </p:nvSpPr>
        <p:spPr>
          <a:xfrm>
            <a:off x="5675227" y="3352636"/>
            <a:ext cx="27196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pl-PL" altLang="en-US" sz="1600" dirty="0"/>
              <a:t>dbanie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pl-PL" altLang="en-US" sz="1600" dirty="0"/>
              <a:t>o lokalne parki</a:t>
            </a:r>
            <a:endParaRPr lang="en-GB" altLang="en-US" sz="1600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0CB2363-BF8F-45E8-8DD2-7A47C10A04FC}"/>
              </a:ext>
            </a:extLst>
          </p:cNvPr>
          <p:cNvSpPr txBox="1"/>
          <p:nvPr/>
        </p:nvSpPr>
        <p:spPr>
          <a:xfrm>
            <a:off x="1721215" y="5188073"/>
            <a:ext cx="25137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pl-PL" altLang="en-US" sz="1600" dirty="0">
                <a:solidFill>
                  <a:schemeClr val="tx1"/>
                </a:solidFill>
              </a:rPr>
              <a:t>uświadamianie innych</a:t>
            </a:r>
            <a:br>
              <a:rPr lang="pl-PL" altLang="en-US" sz="1600" dirty="0">
                <a:solidFill>
                  <a:schemeClr val="tx1"/>
                </a:solidFill>
              </a:rPr>
            </a:br>
            <a:r>
              <a:rPr lang="pl-PL" altLang="en-US" sz="1600" dirty="0">
                <a:solidFill>
                  <a:schemeClr val="tx1"/>
                </a:solidFill>
              </a:rPr>
              <a:t>o problemach naszej planety</a:t>
            </a:r>
            <a:endParaRPr lang="en-GB" altLang="en-US" sz="1600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7791972-A2F4-4832-A174-B07CBD2B9922}"/>
              </a:ext>
            </a:extLst>
          </p:cNvPr>
          <p:cNvSpPr txBox="1"/>
          <p:nvPr/>
        </p:nvSpPr>
        <p:spPr>
          <a:xfrm>
            <a:off x="2131462" y="5205216"/>
            <a:ext cx="82200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pl-PL" altLang="en-US" sz="1600" dirty="0">
                <a:solidFill>
                  <a:schemeClr val="tx1"/>
                </a:solidFill>
              </a:rPr>
              <a:t>dbanie o pszczoły i motyle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pl-PL" altLang="en-US" sz="1600" dirty="0">
                <a:solidFill>
                  <a:schemeClr val="tx1"/>
                </a:solidFill>
              </a:rPr>
              <a:t>(również te na Twoim balkonie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pl-PL" altLang="en-US" sz="1600" dirty="0">
                <a:solidFill>
                  <a:schemeClr val="tx1"/>
                </a:solidFill>
              </a:rPr>
              <a:t>czy w Twoim ogrodzie!)</a:t>
            </a:r>
            <a:endParaRPr lang="en-GB" altLang="en-US" sz="1600" dirty="0">
              <a:solidFill>
                <a:schemeClr val="tx1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E7F6840-29BA-4F07-A35D-AF74D0386B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600" y="2353453"/>
            <a:ext cx="1412817" cy="99902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7AAC9BF4-DCCD-4FD8-A87B-63E4E16CAC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60"/>
          <a:stretch/>
        </p:blipFill>
        <p:spPr>
          <a:xfrm>
            <a:off x="1195683" y="2386235"/>
            <a:ext cx="996740" cy="94175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7694BF3D-C85B-47D4-90F2-4E426EABC2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826" y="3552202"/>
            <a:ext cx="1294712" cy="163290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534A17E4-192C-41FA-A6A2-BADEFF830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984" y="4408191"/>
            <a:ext cx="858026" cy="57482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46F2D254-4FAF-4B07-BEF4-D4B3819293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830" y="4499250"/>
            <a:ext cx="858028" cy="59338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CE06486-0E9D-47EB-AE28-0A2FC4876A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675" y="2378164"/>
            <a:ext cx="1266876" cy="963934"/>
          </a:xfrm>
          <a:prstGeom prst="rect">
            <a:avLst/>
          </a:prstGeom>
        </p:spPr>
      </p:pic>
      <p:sp>
        <p:nvSpPr>
          <p:cNvPr id="19" name="Arrow: Left 18">
            <a:hlinkClick r:id="rId10" action="ppaction://hlinksldjump"/>
            <a:extLst>
              <a:ext uri="{FF2B5EF4-FFF2-40B4-BE49-F238E27FC236}">
                <a16:creationId xmlns:a16="http://schemas.microsoft.com/office/drawing/2014/main" xmlns="" id="{383245D7-465C-411C-A4AB-7E2BE9F1F453}"/>
              </a:ext>
            </a:extLst>
          </p:cNvPr>
          <p:cNvSpPr/>
          <p:nvPr/>
        </p:nvSpPr>
        <p:spPr>
          <a:xfrm flipH="1">
            <a:off x="7139127" y="5927944"/>
            <a:ext cx="1829142" cy="608152"/>
          </a:xfrm>
          <a:prstGeom prst="leftArrow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zakończenie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26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6" grpId="0"/>
      <p:bldP spid="18" grpId="0"/>
      <p:bldP spid="20" grpId="0"/>
      <p:bldP spid="22" grpId="0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64841" y="1540278"/>
            <a:ext cx="7404787" cy="772107"/>
          </a:xfrm>
          <a:prstGeom prst="rect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en-US" dirty="0">
                <a:solidFill>
                  <a:schemeClr val="bg1"/>
                </a:solidFill>
              </a:rPr>
              <a:t>Zastanówmy się teraz nad odpowiedziami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en-US" dirty="0">
                <a:solidFill>
                  <a:schemeClr val="bg1"/>
                </a:solidFill>
              </a:rPr>
              <a:t>na poniższe pytania.</a:t>
            </a:r>
            <a:endParaRPr lang="en-GB" altLang="en-US" dirty="0">
              <a:solidFill>
                <a:schemeClr val="bg1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sz="3600" dirty="0">
                <a:solidFill>
                  <a:schemeClr val="tx1"/>
                </a:solidFill>
              </a:rPr>
              <a:t>Przemyślenia</a:t>
            </a:r>
            <a:endParaRPr lang="en-GB" sz="36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FCE408AF-599F-44C3-B673-2C501D1D81CA}"/>
              </a:ext>
            </a:extLst>
          </p:cNvPr>
          <p:cNvGrpSpPr/>
          <p:nvPr/>
        </p:nvGrpSpPr>
        <p:grpSpPr>
          <a:xfrm>
            <a:off x="2446599" y="2467821"/>
            <a:ext cx="2623166" cy="1858197"/>
            <a:chOff x="847424" y="2230734"/>
            <a:chExt cx="2623166" cy="18581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D0DBDF83-8714-4CEA-95C2-125EE3702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424" y="2230734"/>
              <a:ext cx="2623166" cy="185819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80EDB35-315A-4CC1-9EFE-E2D8821672C3}"/>
                </a:ext>
              </a:extLst>
            </p:cNvPr>
            <p:cNvSpPr txBox="1"/>
            <p:nvPr/>
          </p:nvSpPr>
          <p:spPr>
            <a:xfrm>
              <a:off x="1012147" y="2672488"/>
              <a:ext cx="213907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l-PL" altLang="en-US" sz="1600" dirty="0">
                  <a:solidFill>
                    <a:schemeClr val="tx1"/>
                  </a:solidFill>
                </a:rPr>
                <a:t>O czym myślisz, gdy słyszysz słowa „zmiana klimatu”?</a:t>
              </a:r>
              <a:endParaRPr lang="en-GB" alt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09ADAD68-D6E5-4498-8ADF-E75EE16F8671}"/>
              </a:ext>
            </a:extLst>
          </p:cNvPr>
          <p:cNvGrpSpPr/>
          <p:nvPr/>
        </p:nvGrpSpPr>
        <p:grpSpPr>
          <a:xfrm>
            <a:off x="800888" y="4105342"/>
            <a:ext cx="3075906" cy="2080554"/>
            <a:chOff x="1020856" y="4184113"/>
            <a:chExt cx="2623166" cy="185819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15C84F38-31BC-4913-82B6-CFC01A99C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856" y="4184113"/>
              <a:ext cx="2623166" cy="185819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C60ECFDC-EEA5-4AF4-AD03-E2EE1A036961}"/>
                </a:ext>
              </a:extLst>
            </p:cNvPr>
            <p:cNvSpPr txBox="1"/>
            <p:nvPr/>
          </p:nvSpPr>
          <p:spPr>
            <a:xfrm>
              <a:off x="1203833" y="4578296"/>
              <a:ext cx="2061265" cy="9620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l-PL" altLang="en-US" sz="1600" dirty="0">
                  <a:solidFill>
                    <a:schemeClr val="tx1"/>
                  </a:solidFill>
                </a:rPr>
                <a:t>Jak byś się czuł/a, gdyby na Ziemi nie było już żadnych zwierząt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l-PL" altLang="en-US" sz="1600" dirty="0">
                  <a:solidFill>
                    <a:schemeClr val="tx1"/>
                  </a:solidFill>
                </a:rPr>
                <a:t>i roślin?</a:t>
              </a:r>
              <a:endParaRPr lang="en-GB" alt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6221DBD-BBF4-4E53-BEF8-E6BBE1CA9E66}"/>
              </a:ext>
            </a:extLst>
          </p:cNvPr>
          <p:cNvGrpSpPr/>
          <p:nvPr/>
        </p:nvGrpSpPr>
        <p:grpSpPr>
          <a:xfrm>
            <a:off x="5615760" y="2499901"/>
            <a:ext cx="2623166" cy="1858197"/>
            <a:chOff x="4970932" y="2187189"/>
            <a:chExt cx="2623166" cy="185819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CCE7477D-6B7F-45B0-AE40-642F0BFB6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0932" y="2187189"/>
              <a:ext cx="2623166" cy="185819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967C260D-0A21-4AD8-A53F-F32BB1FF5F94}"/>
                </a:ext>
              </a:extLst>
            </p:cNvPr>
            <p:cNvSpPr txBox="1"/>
            <p:nvPr/>
          </p:nvSpPr>
          <p:spPr>
            <a:xfrm>
              <a:off x="5120640" y="2672488"/>
              <a:ext cx="218948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l-PL" altLang="en-US" sz="1600" dirty="0">
                  <a:solidFill>
                    <a:schemeClr val="tx1"/>
                  </a:solidFill>
                </a:rPr>
                <a:t>Co zamierzasz zrobić, by pomóc naszej planecie?</a:t>
              </a:r>
              <a:endParaRPr lang="en-GB" alt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995A5380-A095-4C66-B201-F92EC407F9DD}"/>
              </a:ext>
            </a:extLst>
          </p:cNvPr>
          <p:cNvGrpSpPr/>
          <p:nvPr/>
        </p:nvGrpSpPr>
        <p:grpSpPr>
          <a:xfrm>
            <a:off x="4567234" y="4301496"/>
            <a:ext cx="2623166" cy="1858197"/>
            <a:chOff x="4361829" y="4088931"/>
            <a:chExt cx="2623166" cy="185819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3FC2FED3-30C9-4952-8776-DE67930E1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1829" y="4088931"/>
              <a:ext cx="2623166" cy="185819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CD5C0077-E352-41F4-B99A-704E1B94EBBC}"/>
                </a:ext>
              </a:extLst>
            </p:cNvPr>
            <p:cNvSpPr txBox="1"/>
            <p:nvPr/>
          </p:nvSpPr>
          <p:spPr>
            <a:xfrm>
              <a:off x="4709550" y="4410270"/>
              <a:ext cx="1885404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l-PL" altLang="en-US" sz="1600" dirty="0">
                  <a:solidFill>
                    <a:schemeClr val="tx1"/>
                  </a:solidFill>
                </a:rPr>
                <a:t>O czym myślisz, gdy słyszysz słowa „nasza Ziemia”?</a:t>
              </a:r>
              <a:endParaRPr lang="en-GB" altLang="en-US" sz="1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58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/>
            <a:extLst>
              <a:ext uri="{FF2B5EF4-FFF2-40B4-BE49-F238E27FC236}">
                <a16:creationId xmlns:a16="http://schemas.microsoft.com/office/drawing/2014/main" xmlns="" id="{4E2C163D-48C1-4CD7-B786-8E9B04CEBE45}"/>
              </a:ext>
            </a:extLst>
          </p:cNvPr>
          <p:cNvSpPr txBox="1"/>
          <p:nvPr/>
        </p:nvSpPr>
        <p:spPr>
          <a:xfrm>
            <a:off x="192947" y="0"/>
            <a:ext cx="1426128" cy="1006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extBox 2">
            <a:hlinkClick r:id="rId2"/>
            <a:extLst>
              <a:ext uri="{FF2B5EF4-FFF2-40B4-BE49-F238E27FC236}">
                <a16:creationId xmlns:a16="http://schemas.microsoft.com/office/drawing/2014/main" xmlns="" id="{565E3B28-81F9-4667-88DD-C6C6D6087B78}"/>
              </a:ext>
            </a:extLst>
          </p:cNvPr>
          <p:cNvSpPr txBox="1"/>
          <p:nvPr/>
        </p:nvSpPr>
        <p:spPr>
          <a:xfrm>
            <a:off x="192947" y="6165908"/>
            <a:ext cx="486561" cy="496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3200" dirty="0">
                <a:latin typeface="+mn-lt"/>
              </a:rPr>
              <a:t>Dziś porozmawiamy na</a:t>
            </a:r>
            <a:br>
              <a:rPr lang="pl-PL" sz="3200" dirty="0">
                <a:latin typeface="+mn-lt"/>
              </a:rPr>
            </a:br>
            <a:r>
              <a:rPr lang="pl-PL" sz="3200" dirty="0">
                <a:latin typeface="+mn-lt"/>
              </a:rPr>
              <a:t>niezwykle ważne tematy!</a:t>
            </a:r>
            <a:endParaRPr lang="en-GB" sz="3200" dirty="0"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AFD61C4-3D45-49F4-B35E-CECD8F6B3929}"/>
              </a:ext>
            </a:extLst>
          </p:cNvPr>
          <p:cNvSpPr/>
          <p:nvPr/>
        </p:nvSpPr>
        <p:spPr>
          <a:xfrm>
            <a:off x="2944350" y="1922495"/>
            <a:ext cx="5422530" cy="495108"/>
          </a:xfrm>
          <a:prstGeom prst="rect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pl-PL" dirty="0"/>
              <a:t>Czym jest Dzień Ziemi?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D264FC8-34D6-4C9C-8DCE-9ADF46EF426D}"/>
              </a:ext>
            </a:extLst>
          </p:cNvPr>
          <p:cNvSpPr/>
          <p:nvPr/>
        </p:nvSpPr>
        <p:spPr>
          <a:xfrm>
            <a:off x="2944349" y="2559778"/>
            <a:ext cx="5422530" cy="772107"/>
          </a:xfrm>
          <a:prstGeom prst="rect">
            <a:avLst/>
          </a:prstGeom>
          <a:solidFill>
            <a:srgbClr val="6C9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defRPr/>
            </a:pPr>
            <a:r>
              <a:rPr lang="pl-PL" dirty="0"/>
              <a:t>Jaki jest motyw</a:t>
            </a:r>
          </a:p>
          <a:p>
            <a:pPr algn="ctr">
              <a:defRPr/>
            </a:pPr>
            <a:r>
              <a:rPr lang="pl-PL" dirty="0"/>
              <a:t>Dnia Ziemi 2021?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4010BAC-7D6D-4014-9147-9B10C8977A91}"/>
              </a:ext>
            </a:extLst>
          </p:cNvPr>
          <p:cNvSpPr/>
          <p:nvPr/>
        </p:nvSpPr>
        <p:spPr>
          <a:xfrm>
            <a:off x="2944349" y="3451251"/>
            <a:ext cx="5422530" cy="772107"/>
          </a:xfrm>
          <a:prstGeom prst="rect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defRPr/>
            </a:pPr>
            <a:r>
              <a:rPr lang="pl-PL" dirty="0"/>
              <a:t>Jaki wpływ ma na nas</a:t>
            </a:r>
          </a:p>
          <a:p>
            <a:pPr algn="ctr">
              <a:defRPr/>
            </a:pPr>
            <a:r>
              <a:rPr lang="pl-PL" dirty="0"/>
              <a:t>zmiana klimatu?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6E3A27E-180E-47D6-AFD9-822297254A93}"/>
              </a:ext>
            </a:extLst>
          </p:cNvPr>
          <p:cNvSpPr/>
          <p:nvPr/>
        </p:nvSpPr>
        <p:spPr>
          <a:xfrm>
            <a:off x="2944349" y="4365533"/>
            <a:ext cx="5422530" cy="495108"/>
          </a:xfrm>
          <a:prstGeom prst="rect">
            <a:avLst/>
          </a:prstGeom>
          <a:solidFill>
            <a:srgbClr val="6C9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defRPr/>
            </a:pPr>
            <a:r>
              <a:rPr lang="pl-PL" dirty="0"/>
              <a:t>Jak odzyskać to, co zniszczyliśmy?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E72F63C-BE85-4EEF-9760-816E8F42E747}"/>
              </a:ext>
            </a:extLst>
          </p:cNvPr>
          <p:cNvSpPr/>
          <p:nvPr/>
        </p:nvSpPr>
        <p:spPr>
          <a:xfrm>
            <a:off x="2566844" y="4990337"/>
            <a:ext cx="5800035" cy="495108"/>
          </a:xfrm>
          <a:prstGeom prst="rect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defRPr/>
            </a:pPr>
            <a:r>
              <a:rPr lang="pl-PL" dirty="0"/>
              <a:t>Co możesz zrobić, by pomóc?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AAD547C-7BF6-4BF6-A65D-6BDEB43B1A1F}"/>
              </a:ext>
            </a:extLst>
          </p:cNvPr>
          <p:cNvSpPr/>
          <p:nvPr/>
        </p:nvSpPr>
        <p:spPr>
          <a:xfrm>
            <a:off x="2566844" y="5615141"/>
            <a:ext cx="5800035" cy="495108"/>
          </a:xfrm>
          <a:prstGeom prst="rect">
            <a:avLst/>
          </a:prstGeom>
          <a:solidFill>
            <a:srgbClr val="6C9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defRPr/>
            </a:pPr>
            <a:r>
              <a:rPr lang="pl-PL" dirty="0"/>
              <a:t>Przemyślenia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DC68648-59DD-4807-B3BD-00C171DABE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13" y="1343039"/>
            <a:ext cx="4054416" cy="48543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591BB80-81E7-434C-9FA2-905BFE557F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07" y="5766498"/>
            <a:ext cx="384205" cy="4087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F262C11-10CA-495D-BB9A-5DCB564E93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005" y="1669172"/>
            <a:ext cx="544043" cy="3644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F76A673-5283-4FDE-A351-978F52BF5D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00" y="3959215"/>
            <a:ext cx="381950" cy="26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B5C968D-431A-46E5-BC5F-E5CE66A7D7EA}"/>
              </a:ext>
            </a:extLst>
          </p:cNvPr>
          <p:cNvSpPr txBox="1"/>
          <p:nvPr/>
        </p:nvSpPr>
        <p:spPr>
          <a:xfrm>
            <a:off x="645953" y="2923609"/>
            <a:ext cx="5267167" cy="1200329"/>
          </a:xfrm>
          <a:prstGeom prst="rect">
            <a:avLst/>
          </a:prstGeom>
          <a:solidFill>
            <a:srgbClr val="F1884C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l-PL" altLang="en-US" dirty="0">
                <a:solidFill>
                  <a:schemeClr val="bg1"/>
                </a:solidFill>
              </a:rPr>
              <a:t>Pierwszy Dzień Ziemi miał miejsce w 1970 roku.</a:t>
            </a:r>
          </a:p>
          <a:p>
            <a:pPr>
              <a:spcBef>
                <a:spcPct val="0"/>
              </a:spcBef>
            </a:pPr>
            <a:r>
              <a:rPr lang="pl-PL" altLang="en-US" dirty="0">
                <a:solidFill>
                  <a:schemeClr val="bg1"/>
                </a:solidFill>
              </a:rPr>
              <a:t>Od tego czasu ludzie co roku angażują się</a:t>
            </a:r>
          </a:p>
          <a:p>
            <a:pPr>
              <a:spcBef>
                <a:spcPct val="0"/>
              </a:spcBef>
            </a:pPr>
            <a:r>
              <a:rPr lang="pl-PL" altLang="en-US" dirty="0">
                <a:solidFill>
                  <a:schemeClr val="bg1"/>
                </a:solidFill>
              </a:rPr>
              <a:t>w różne akcje, których celem jest wspieranie</a:t>
            </a:r>
          </a:p>
          <a:p>
            <a:pPr>
              <a:spcBef>
                <a:spcPct val="0"/>
              </a:spcBef>
            </a:pPr>
            <a:r>
              <a:rPr lang="pl-PL" altLang="en-US" dirty="0">
                <a:solidFill>
                  <a:schemeClr val="bg1"/>
                </a:solidFill>
              </a:rPr>
              <a:t>odnowy i ochrony środowiska.</a:t>
            </a:r>
            <a:endParaRPr lang="en-GB" altLang="en-US" dirty="0">
              <a:solidFill>
                <a:schemeClr val="bg1"/>
              </a:solidFill>
            </a:endParaRPr>
          </a:p>
        </p:txBody>
      </p:sp>
      <p:sp>
        <p:nvSpPr>
          <p:cNvPr id="4" name="Title 20">
            <a:extLst>
              <a:ext uri="{FF2B5EF4-FFF2-40B4-BE49-F238E27FC236}">
                <a16:creationId xmlns:a16="http://schemas.microsoft.com/office/drawing/2014/main" xmlns="" id="{D81BF8C9-220F-462F-A1A5-62BEFCFE7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pl-PL" sz="3600" dirty="0">
                <a:solidFill>
                  <a:schemeClr val="tx1"/>
                </a:solidFill>
                <a:latin typeface="+mn-lt"/>
              </a:rPr>
              <a:t>Czym jest Dzień Ziemi?</a:t>
            </a:r>
            <a:endParaRPr lang="en-GB" sz="36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9EDCF94-9000-4FF4-8DA9-A11AF7CDE271}"/>
              </a:ext>
            </a:extLst>
          </p:cNvPr>
          <p:cNvGrpSpPr/>
          <p:nvPr/>
        </p:nvGrpSpPr>
        <p:grpSpPr>
          <a:xfrm>
            <a:off x="645953" y="5368431"/>
            <a:ext cx="7968325" cy="830347"/>
            <a:chOff x="645953" y="5481645"/>
            <a:chExt cx="7968325" cy="8303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CF9F34EF-587D-44A4-8D06-82D7ECD4E935}"/>
                </a:ext>
              </a:extLst>
            </p:cNvPr>
            <p:cNvSpPr/>
            <p:nvPr/>
          </p:nvSpPr>
          <p:spPr>
            <a:xfrm>
              <a:off x="645953" y="5481645"/>
              <a:ext cx="7877262" cy="830347"/>
            </a:xfrm>
            <a:prstGeom prst="rect">
              <a:avLst/>
            </a:prstGeom>
            <a:solidFill>
              <a:srgbClr val="F18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B8C4C72-B307-4C4F-A5E0-38A010BDE2CF}"/>
                </a:ext>
              </a:extLst>
            </p:cNvPr>
            <p:cNvSpPr txBox="1"/>
            <p:nvPr/>
          </p:nvSpPr>
          <p:spPr>
            <a:xfrm>
              <a:off x="645953" y="5563692"/>
              <a:ext cx="79683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>
                  <a:solidFill>
                    <a:schemeClr val="bg1"/>
                  </a:solidFill>
                </a:rPr>
                <a:t>W roku 2021 obchodzimy pięćdziesiąty pierwszy Dzień Ziemi w historii! Tegorocznym motywem przewodnim jest hasło „Przywróćmy naszą Ziemię”.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7BC81E3-47DF-4232-B3CC-D270CEB0DA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904" y="2146573"/>
            <a:ext cx="2779232" cy="27803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9BF3D9C-A287-4C99-BA5F-493A3E0DC94E}"/>
              </a:ext>
            </a:extLst>
          </p:cNvPr>
          <p:cNvSpPr txBox="1"/>
          <p:nvPr/>
        </p:nvSpPr>
        <p:spPr>
          <a:xfrm>
            <a:off x="678452" y="2127033"/>
            <a:ext cx="49298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l-PL" altLang="en-US" dirty="0">
                <a:solidFill>
                  <a:schemeClr val="tx1"/>
                </a:solidFill>
              </a:rPr>
              <a:t>Dzień Ziemi to święto obchodzone każdego roku w dniu 22 kwietnia.</a:t>
            </a:r>
            <a:endParaRPr lang="en-GB" altLang="en-US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E459F36-AD4B-4156-8E1C-F2C9E82C5D25}"/>
              </a:ext>
            </a:extLst>
          </p:cNvPr>
          <p:cNvSpPr txBox="1"/>
          <p:nvPr/>
        </p:nvSpPr>
        <p:spPr>
          <a:xfrm>
            <a:off x="667621" y="4295635"/>
            <a:ext cx="54820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l-PL" altLang="en-US" dirty="0"/>
              <a:t>Celem Dnia Ziemi jest uświadamianie ludzi o tym,</a:t>
            </a:r>
          </a:p>
          <a:p>
            <a:pPr>
              <a:spcBef>
                <a:spcPct val="0"/>
              </a:spcBef>
            </a:pPr>
            <a:r>
              <a:rPr lang="pl-PL" altLang="en-US" dirty="0"/>
              <a:t>co grozi naszej planecie, oraz jak o nią dbać, by</a:t>
            </a:r>
          </a:p>
          <a:p>
            <a:pPr>
              <a:spcBef>
                <a:spcPct val="0"/>
              </a:spcBef>
            </a:pPr>
            <a:r>
              <a:rPr lang="pl-PL" altLang="en-US" dirty="0"/>
              <a:t>uniknąć katastrofy.</a:t>
            </a:r>
            <a:endParaRPr lang="en-GB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99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C2528DF-EC80-4A08-A117-B85B59102CE3}"/>
              </a:ext>
            </a:extLst>
          </p:cNvPr>
          <p:cNvSpPr/>
          <p:nvPr/>
        </p:nvSpPr>
        <p:spPr>
          <a:xfrm>
            <a:off x="1804866" y="1603040"/>
            <a:ext cx="5524727" cy="1049106"/>
          </a:xfrm>
          <a:prstGeom prst="rect">
            <a:avLst/>
          </a:prstGeom>
          <a:solidFill>
            <a:srgbClr val="6C9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pl-PL" altLang="en-US" dirty="0">
                <a:solidFill>
                  <a:schemeClr val="bg1"/>
                </a:solidFill>
              </a:rPr>
              <a:t>Co wiesz o zmianie klimatu?</a:t>
            </a:r>
          </a:p>
          <a:p>
            <a:pPr algn="ctr">
              <a:spcBef>
                <a:spcPct val="0"/>
              </a:spcBef>
            </a:pPr>
            <a:endParaRPr lang="pl-PL" altLang="en-US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</a:pPr>
            <a:r>
              <a:rPr lang="pl-PL" altLang="en-US" dirty="0">
                <a:solidFill>
                  <a:schemeClr val="bg1"/>
                </a:solidFill>
              </a:rPr>
              <a:t>Jak myślisz, dlaczego Dzień Ziemi jest tak ważny?</a:t>
            </a:r>
            <a:endParaRPr lang="en-GB" altLang="en-US" dirty="0">
              <a:solidFill>
                <a:schemeClr val="bg1"/>
              </a:solidFill>
            </a:endParaRPr>
          </a:p>
        </p:txBody>
      </p:sp>
      <p:sp>
        <p:nvSpPr>
          <p:cNvPr id="4" name="Title 20">
            <a:extLst>
              <a:ext uri="{FF2B5EF4-FFF2-40B4-BE49-F238E27FC236}">
                <a16:creationId xmlns:a16="http://schemas.microsoft.com/office/drawing/2014/main" xmlns="" id="{1ED88713-B3F8-4DD3-A24E-46C75D22A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pPr algn="ctr"/>
            <a:r>
              <a:rPr lang="pl-PL" altLang="en-US" sz="3600" dirty="0">
                <a:solidFill>
                  <a:schemeClr val="tx1"/>
                </a:solidFill>
              </a:rPr>
              <a:t>Dlaczego Dzień Ziemi</a:t>
            </a:r>
            <a:br>
              <a:rPr lang="pl-PL" altLang="en-US" sz="3600" dirty="0">
                <a:solidFill>
                  <a:schemeClr val="tx1"/>
                </a:solidFill>
              </a:rPr>
            </a:br>
            <a:r>
              <a:rPr lang="pl-PL" altLang="en-US" sz="3600" dirty="0">
                <a:solidFill>
                  <a:schemeClr val="tx1"/>
                </a:solidFill>
              </a:rPr>
              <a:t>jest tak ważny?</a:t>
            </a:r>
            <a:endParaRPr lang="en-GB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A7B37E4-7842-4FB7-88C6-51C32991B6E3}"/>
              </a:ext>
            </a:extLst>
          </p:cNvPr>
          <p:cNvSpPr txBox="1"/>
          <p:nvPr/>
        </p:nvSpPr>
        <p:spPr>
          <a:xfrm>
            <a:off x="670800" y="2815743"/>
            <a:ext cx="47588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Choć klimat na Ziemi zmieniał się wielokrotnie, po raz pierwszy w historii działalność człowieka powoduje wzrastanie temperatury do niebezpiecznego poziomu – nazywamy to </a:t>
            </a:r>
            <a:r>
              <a:rPr lang="pl-PL" b="1" dirty="0"/>
              <a:t>zmianą klimatu</a:t>
            </a:r>
            <a:r>
              <a:rPr lang="pl-PL" dirty="0"/>
              <a:t>. Oznacza to, że ekosystemy oraz gatunki roślin i zwierząt nie mogą się prawidłowo rozwijać.</a:t>
            </a:r>
          </a:p>
          <a:p>
            <a:endParaRPr lang="pl-PL" dirty="0"/>
          </a:p>
          <a:p>
            <a:r>
              <a:rPr lang="pl-PL" dirty="0"/>
              <a:t>Dzień Ziemi zachęca nas do opiekowania się naszą planetą, oraz przypomina, że powinniśmy dokonać zmian w naszym stylu życia, by ocalić przyszłość planety Ziemi.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38A7E59-6AC4-451C-A629-E704F5484D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370" y="1432249"/>
            <a:ext cx="1709960" cy="21853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AA87FB1-2561-4381-8E0C-077F807B90EE}"/>
              </a:ext>
            </a:extLst>
          </p:cNvPr>
          <p:cNvSpPr/>
          <p:nvPr/>
        </p:nvSpPr>
        <p:spPr>
          <a:xfrm>
            <a:off x="5463953" y="3292312"/>
            <a:ext cx="2952153" cy="2157102"/>
          </a:xfrm>
          <a:prstGeom prst="rect">
            <a:avLst/>
          </a:prstGeom>
          <a:solidFill>
            <a:srgbClr val="6C9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en-US" b="1" dirty="0">
                <a:solidFill>
                  <a:schemeClr val="bg1"/>
                </a:solidFill>
              </a:rPr>
              <a:t>Czy wiesz…?</a:t>
            </a:r>
            <a:endParaRPr lang="en-GB" altLang="en-US" b="1" dirty="0">
              <a:solidFill>
                <a:schemeClr val="bg1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en-US" dirty="0">
                <a:solidFill>
                  <a:schemeClr val="bg1"/>
                </a:solidFill>
              </a:rPr>
              <a:t>Jeśli nie zrobimy czegoś, by powstrzymać zmianę klimatu, możemy doprowadzić do utraty aż 50% gatunków roślin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en-US" dirty="0">
                <a:solidFill>
                  <a:schemeClr val="bg1"/>
                </a:solidFill>
              </a:rPr>
              <a:t>i zwierząt.</a:t>
            </a:r>
            <a:endParaRPr lang="en-GB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56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0">
            <a:extLst>
              <a:ext uri="{FF2B5EF4-FFF2-40B4-BE49-F238E27FC236}">
                <a16:creationId xmlns:a16="http://schemas.microsoft.com/office/drawing/2014/main" xmlns="" id="{1ED88713-B3F8-4DD3-A24E-46C75D22A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060" y="537618"/>
            <a:ext cx="8266213" cy="994306"/>
          </a:xfrm>
        </p:spPr>
        <p:txBody>
          <a:bodyPr/>
          <a:lstStyle/>
          <a:p>
            <a:pPr algn="ctr"/>
            <a:r>
              <a:rPr lang="pl-PL" altLang="en-US" sz="3200" dirty="0">
                <a:solidFill>
                  <a:schemeClr val="tx1"/>
                </a:solidFill>
              </a:rPr>
              <a:t>Jaki jest motyw Dnia Ziemi 2021?</a:t>
            </a:r>
            <a:endParaRPr lang="en-GB" sz="3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048FCC6-EDDA-4658-AE00-FAB0F12D825F}"/>
              </a:ext>
            </a:extLst>
          </p:cNvPr>
          <p:cNvSpPr/>
          <p:nvPr/>
        </p:nvSpPr>
        <p:spPr>
          <a:xfrm>
            <a:off x="1855969" y="1431577"/>
            <a:ext cx="5422530" cy="495108"/>
          </a:xfrm>
          <a:prstGeom prst="rect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Przywróćmy naszą Ziemię</a:t>
            </a:r>
            <a:endParaRPr lang="en-GB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AA3DFBE-E47A-48E3-A68D-5EF22E61010C}"/>
              </a:ext>
            </a:extLst>
          </p:cNvPr>
          <p:cNvSpPr txBox="1"/>
          <p:nvPr/>
        </p:nvSpPr>
        <p:spPr>
          <a:xfrm>
            <a:off x="1727342" y="2102717"/>
            <a:ext cx="59939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pl-PL" altLang="en-US" dirty="0">
                <a:cs typeface="Arial" panose="020B0604020202020204" pitchFamily="34" charset="0"/>
              </a:rPr>
              <a:t>W tym roku naszym celem jest zastanowienie się nad tym, co możemy zrobić, by odbudować ekosystemy na świecie przy użyciu techniki i ekologicznych rozwiązań.</a:t>
            </a:r>
            <a:endParaRPr lang="en-GB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C493B11-41F5-4AB5-B4D1-A8639BF6709F}"/>
              </a:ext>
            </a:extLst>
          </p:cNvPr>
          <p:cNvSpPr txBox="1"/>
          <p:nvPr/>
        </p:nvSpPr>
        <p:spPr>
          <a:xfrm>
            <a:off x="1563940" y="4229169"/>
            <a:ext cx="581432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altLang="en-US" dirty="0">
                <a:solidFill>
                  <a:schemeClr val="tx1"/>
                </a:solidFill>
                <a:cs typeface="Arial" panose="020B0604020202020204" pitchFamily="34" charset="0"/>
              </a:rPr>
              <a:t>Nie oznacza to jednak, że nie możesz pomóc! </a:t>
            </a:r>
            <a:endParaRPr lang="pl-PL" altLang="en-US" dirty="0"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pl-PL" altLang="en-US" dirty="0">
                <a:solidFill>
                  <a:schemeClr val="tx1"/>
                </a:solidFill>
                <a:cs typeface="Arial" panose="020B0604020202020204" pitchFamily="34" charset="0"/>
              </a:rPr>
              <a:t>Każdy może iść na ratunek Ziemi – wystarczy dokonać kilku zmian w codziennym życiu.</a:t>
            </a:r>
          </a:p>
          <a:p>
            <a:pPr algn="ctr">
              <a:spcBef>
                <a:spcPct val="0"/>
              </a:spcBef>
              <a:defRPr/>
            </a:pPr>
            <a:endParaRPr lang="pl-PL" altLang="en-US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pl-PL" altLang="en-US" dirty="0">
                <a:solidFill>
                  <a:schemeClr val="tx1"/>
                </a:solidFill>
                <a:cs typeface="Arial" panose="020B0604020202020204" pitchFamily="34" charset="0"/>
              </a:rPr>
              <a:t>Wystarczą małe zmiany, takie jak zakręcanie wody, gdy myjesz zęby, czy też pakowanie zakupów do papierowej torebki, zamiast plastikowej reklamówki.</a:t>
            </a:r>
            <a:endParaRPr lang="en-GB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B86E8325-08D4-4B86-94C5-6F284D844821}"/>
              </a:ext>
            </a:extLst>
          </p:cNvPr>
          <p:cNvGrpSpPr/>
          <p:nvPr/>
        </p:nvGrpSpPr>
        <p:grpSpPr>
          <a:xfrm>
            <a:off x="5923167" y="3047069"/>
            <a:ext cx="915959" cy="915959"/>
            <a:chOff x="7552960" y="5333195"/>
            <a:chExt cx="915959" cy="915959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CBEE1EEC-D1DE-4644-A0C7-659D1A561F2B}"/>
                </a:ext>
              </a:extLst>
            </p:cNvPr>
            <p:cNvSpPr/>
            <p:nvPr/>
          </p:nvSpPr>
          <p:spPr>
            <a:xfrm>
              <a:off x="7552960" y="5333195"/>
              <a:ext cx="915959" cy="915959"/>
            </a:xfrm>
            <a:prstGeom prst="ellipse">
              <a:avLst/>
            </a:prstGeom>
            <a:solidFill>
              <a:srgbClr val="9D9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3E04210C-EA15-4F8C-9218-36154A200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0227" y="5469916"/>
              <a:ext cx="701424" cy="682826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2E0DC6EF-96F6-467B-B9C5-98EA45BF11C0}"/>
              </a:ext>
            </a:extLst>
          </p:cNvPr>
          <p:cNvGrpSpPr/>
          <p:nvPr/>
        </p:nvGrpSpPr>
        <p:grpSpPr>
          <a:xfrm>
            <a:off x="3525453" y="3047070"/>
            <a:ext cx="915959" cy="915959"/>
            <a:chOff x="4924098" y="2211055"/>
            <a:chExt cx="915959" cy="915959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22B444E8-CE4B-48B9-BB1B-F30D676481EC}"/>
                </a:ext>
              </a:extLst>
            </p:cNvPr>
            <p:cNvSpPr/>
            <p:nvPr/>
          </p:nvSpPr>
          <p:spPr>
            <a:xfrm>
              <a:off x="4924098" y="2211055"/>
              <a:ext cx="915959" cy="915959"/>
            </a:xfrm>
            <a:prstGeom prst="ellipse">
              <a:avLst/>
            </a:prstGeom>
            <a:solidFill>
              <a:srgbClr val="9D9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EF60658E-7EEA-42B7-A923-B9707BBCA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69249" y="2330367"/>
              <a:ext cx="595912" cy="718543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9E4CE82B-EDA2-4CF7-862E-C82F0C2DF229}"/>
              </a:ext>
            </a:extLst>
          </p:cNvPr>
          <p:cNvGrpSpPr/>
          <p:nvPr/>
        </p:nvGrpSpPr>
        <p:grpSpPr>
          <a:xfrm>
            <a:off x="2306183" y="2804431"/>
            <a:ext cx="1087280" cy="1503503"/>
            <a:chOff x="7636097" y="1760526"/>
            <a:chExt cx="1087280" cy="1503503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12FEEFE9-8B05-43FD-A77F-4B6DC7CEE8B4}"/>
                </a:ext>
              </a:extLst>
            </p:cNvPr>
            <p:cNvSpPr/>
            <p:nvPr/>
          </p:nvSpPr>
          <p:spPr>
            <a:xfrm>
              <a:off x="7636097" y="2004392"/>
              <a:ext cx="915959" cy="915959"/>
            </a:xfrm>
            <a:prstGeom prst="ellipse">
              <a:avLst/>
            </a:prstGeom>
            <a:solidFill>
              <a:srgbClr val="9D9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1A23796D-BBA6-440D-8D71-6E00A42A8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0227" y="1760526"/>
              <a:ext cx="1063150" cy="1503503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C1634C5F-49B4-4AF0-82D2-BA6B2F31DB10}"/>
              </a:ext>
            </a:extLst>
          </p:cNvPr>
          <p:cNvGrpSpPr/>
          <p:nvPr/>
        </p:nvGrpSpPr>
        <p:grpSpPr>
          <a:xfrm>
            <a:off x="4724310" y="3067673"/>
            <a:ext cx="915959" cy="915959"/>
            <a:chOff x="7489396" y="4312453"/>
            <a:chExt cx="915959" cy="915959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E38479D6-16B5-4B20-8331-B28A9F4C74A3}"/>
                </a:ext>
              </a:extLst>
            </p:cNvPr>
            <p:cNvSpPr/>
            <p:nvPr/>
          </p:nvSpPr>
          <p:spPr>
            <a:xfrm>
              <a:off x="7489396" y="4312453"/>
              <a:ext cx="915959" cy="915959"/>
            </a:xfrm>
            <a:prstGeom prst="ellipse">
              <a:avLst/>
            </a:prstGeom>
            <a:solidFill>
              <a:srgbClr val="9D9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5CDD99F5-9E9B-47C3-B0B7-DD4B596947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19"/>
            <a:stretch/>
          </p:blipFill>
          <p:spPr>
            <a:xfrm>
              <a:off x="7547772" y="4412913"/>
              <a:ext cx="801371" cy="748591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65735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0">
            <a:extLst>
              <a:ext uri="{FF2B5EF4-FFF2-40B4-BE49-F238E27FC236}">
                <a16:creationId xmlns:a16="http://schemas.microsoft.com/office/drawing/2014/main" xmlns="" id="{1ED88713-B3F8-4DD3-A24E-46C75D22A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351194"/>
            <a:ext cx="8220075" cy="994306"/>
          </a:xfrm>
        </p:spPr>
        <p:txBody>
          <a:bodyPr/>
          <a:lstStyle/>
          <a:p>
            <a:pPr algn="ctr"/>
            <a:r>
              <a:rPr lang="pl-PL" altLang="en-US" sz="3600" dirty="0">
                <a:solidFill>
                  <a:schemeClr val="tx1"/>
                </a:solidFill>
              </a:rPr>
              <a:t>Przywróćmy naszą Ziemię</a:t>
            </a:r>
            <a:endParaRPr lang="en-GB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B6305B1-6CEE-4B8A-8712-612EC7A99469}"/>
              </a:ext>
            </a:extLst>
          </p:cNvPr>
          <p:cNvSpPr/>
          <p:nvPr/>
        </p:nvSpPr>
        <p:spPr>
          <a:xfrm>
            <a:off x="956499" y="1671057"/>
            <a:ext cx="7664846" cy="772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en-US" dirty="0">
                <a:solidFill>
                  <a:schemeClr val="tx1"/>
                </a:solidFill>
              </a:rPr>
              <a:t>Rządy, firmy, naukowcy i organizacje mogą pomóc przywrócić naszą Ziemię poprzez używanie zielonych technologii, dzięki którym możemy:</a:t>
            </a:r>
            <a:r>
              <a:rPr lang="en-GB" alt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A80395C-4E24-4008-91E5-763FCEBF9520}"/>
              </a:ext>
            </a:extLst>
          </p:cNvPr>
          <p:cNvSpPr/>
          <p:nvPr/>
        </p:nvSpPr>
        <p:spPr>
          <a:xfrm>
            <a:off x="2340529" y="1209619"/>
            <a:ext cx="4896786" cy="495108"/>
          </a:xfrm>
          <a:prstGeom prst="rect">
            <a:avLst/>
          </a:prstGeom>
          <a:solidFill>
            <a:srgbClr val="6C9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en-US" dirty="0">
                <a:solidFill>
                  <a:schemeClr val="bg1"/>
                </a:solidFill>
              </a:rPr>
              <a:t>Przywróćmy Ziemię… co to znaczy?</a:t>
            </a:r>
            <a:endParaRPr lang="en-GB" altLang="en-US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B172CB3-AEF2-4314-BC21-BE39F818CFE1}"/>
              </a:ext>
            </a:extLst>
          </p:cNvPr>
          <p:cNvSpPr/>
          <p:nvPr/>
        </p:nvSpPr>
        <p:spPr>
          <a:xfrm>
            <a:off x="726993" y="5309776"/>
            <a:ext cx="7697803" cy="1049106"/>
          </a:xfrm>
          <a:prstGeom prst="rect">
            <a:avLst/>
          </a:prstGeom>
          <a:solidFill>
            <a:srgbClr val="6C9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pl-PL" dirty="0"/>
              <a:t>Twój wpływ na środowisko może być nieco mniejszy, ale nie martw się – istnieje wiele metod na to, by przyczynić się do odnawiania Ziemi. Dowiesz się więcej z kolejnych slajdów!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B01261C-DCEF-47A9-8F23-EE1D4D0F85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86" y="4355881"/>
            <a:ext cx="1670730" cy="11245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AB9B4AA-26E0-42B6-9EF6-4270FB9E44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43" y="3258601"/>
            <a:ext cx="1566790" cy="9866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8032A0F-F299-4BE1-A164-732DD2F43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458" y="2579898"/>
            <a:ext cx="1538243" cy="9909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4D196E6-41A0-4CAE-BF31-C1B21DA4EF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86" y="2400257"/>
            <a:ext cx="1401324" cy="81662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E7FA0EE-936C-406B-8EDB-6EED0F85088B}"/>
              </a:ext>
            </a:extLst>
          </p:cNvPr>
          <p:cNvSpPr txBox="1"/>
          <p:nvPr/>
        </p:nvSpPr>
        <p:spPr>
          <a:xfrm>
            <a:off x="2044134" y="2429449"/>
            <a:ext cx="20990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en-US" dirty="0"/>
              <a:t>chronić powierzchnię ziemi;</a:t>
            </a:r>
            <a:endParaRPr lang="en-GB" altLang="en-US" dirty="0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87B1A20-262D-4C33-AF90-DD71785AD1F0}"/>
              </a:ext>
            </a:extLst>
          </p:cNvPr>
          <p:cNvSpPr txBox="1"/>
          <p:nvPr/>
        </p:nvSpPr>
        <p:spPr>
          <a:xfrm>
            <a:off x="2063052" y="3432023"/>
            <a:ext cx="24462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en-US" dirty="0"/>
              <a:t>p</a:t>
            </a:r>
            <a:r>
              <a:rPr lang="pl-PL" altLang="en-US" dirty="0">
                <a:solidFill>
                  <a:schemeClr val="tx1"/>
                </a:solidFill>
              </a:rPr>
              <a:t>rzywracać lasy</a:t>
            </a:r>
            <a:br>
              <a:rPr lang="pl-PL" altLang="en-US" dirty="0">
                <a:solidFill>
                  <a:schemeClr val="tx1"/>
                </a:solidFill>
              </a:rPr>
            </a:br>
            <a:r>
              <a:rPr lang="pl-PL" altLang="en-US" dirty="0">
                <a:solidFill>
                  <a:schemeClr val="tx1"/>
                </a:solidFill>
              </a:rPr>
              <a:t>i ekosystemy;</a:t>
            </a:r>
            <a:endParaRPr lang="en-GB" altLang="en-US" dirty="0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C1208FF-56FB-4AAE-93FE-605BC2B58E34}"/>
              </a:ext>
            </a:extLst>
          </p:cNvPr>
          <p:cNvSpPr txBox="1"/>
          <p:nvPr/>
        </p:nvSpPr>
        <p:spPr>
          <a:xfrm>
            <a:off x="2093900" y="4323770"/>
            <a:ext cx="30957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en-US" dirty="0"/>
              <a:t>zmienić metody</a:t>
            </a:r>
            <a:br>
              <a:rPr lang="pl-PL" altLang="en-US" dirty="0"/>
            </a:br>
            <a:r>
              <a:rPr lang="pl-PL" altLang="en-US" dirty="0"/>
              <a:t>stosowane</a:t>
            </a:r>
            <a:br>
              <a:rPr lang="pl-PL" altLang="en-US" dirty="0"/>
            </a:br>
            <a:r>
              <a:rPr lang="pl-PL" altLang="en-US" dirty="0"/>
              <a:t>w rolnictwie;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008AF50-6094-4259-BACA-E0BE5F789386}"/>
              </a:ext>
            </a:extLst>
          </p:cNvPr>
          <p:cNvSpPr txBox="1"/>
          <p:nvPr/>
        </p:nvSpPr>
        <p:spPr>
          <a:xfrm>
            <a:off x="6210036" y="2570865"/>
            <a:ext cx="22147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en-US" dirty="0">
                <a:solidFill>
                  <a:schemeClr val="tx1"/>
                </a:solidFill>
              </a:rPr>
              <a:t>odnawiać populacje gatunków roślin i zwierząt;</a:t>
            </a:r>
            <a:endParaRPr lang="en-GB" altLang="en-US" dirty="0">
              <a:solidFill>
                <a:schemeClr val="tx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D670160-F968-42D2-926D-072A3D64574E}"/>
              </a:ext>
            </a:extLst>
          </p:cNvPr>
          <p:cNvSpPr txBox="1"/>
          <p:nvPr/>
        </p:nvSpPr>
        <p:spPr>
          <a:xfrm>
            <a:off x="6208701" y="3822456"/>
            <a:ext cx="24786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en-US" dirty="0"/>
              <a:t>oczyszczać</a:t>
            </a:r>
            <a:br>
              <a:rPr lang="pl-PL" altLang="en-US" dirty="0"/>
            </a:br>
            <a:r>
              <a:rPr lang="pl-PL" altLang="en-US" dirty="0"/>
              <a:t>oceany</a:t>
            </a:r>
            <a:br>
              <a:rPr lang="pl-PL" altLang="en-US" dirty="0"/>
            </a:br>
            <a:r>
              <a:rPr lang="pl-PL" altLang="en-US" dirty="0"/>
              <a:t>z plastiku;</a:t>
            </a:r>
            <a:endParaRPr lang="en-GB" altLang="en-US" dirty="0">
              <a:solidFill>
                <a:schemeClr val="tx1"/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A38717F4-9FBA-4C37-800B-01CB8F1DC3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198" y="3816229"/>
            <a:ext cx="1213503" cy="85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5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27" grpId="0"/>
      <p:bldP spid="29" grpId="0"/>
      <p:bldP spid="31" grpId="0"/>
      <p:bldP spid="33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0">
            <a:extLst>
              <a:ext uri="{FF2B5EF4-FFF2-40B4-BE49-F238E27FC236}">
                <a16:creationId xmlns:a16="http://schemas.microsoft.com/office/drawing/2014/main" xmlns="" id="{8DBB09E8-E84F-4119-853D-091DA935425F}"/>
              </a:ext>
            </a:extLst>
          </p:cNvPr>
          <p:cNvSpPr txBox="1">
            <a:spLocks/>
          </p:cNvSpPr>
          <p:nvPr/>
        </p:nvSpPr>
        <p:spPr>
          <a:xfrm>
            <a:off x="457196" y="448814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pl-PL" altLang="en-US" sz="3600" dirty="0"/>
              <a:t>Co możemy zrobić, by pomóc?</a:t>
            </a:r>
            <a:endParaRPr lang="en-GB" sz="3600" dirty="0"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1947369-4B28-48A6-9ECB-7DE44C8BE6C9}"/>
              </a:ext>
            </a:extLst>
          </p:cNvPr>
          <p:cNvSpPr/>
          <p:nvPr/>
        </p:nvSpPr>
        <p:spPr>
          <a:xfrm>
            <a:off x="2083381" y="1315291"/>
            <a:ext cx="5068599" cy="772107"/>
          </a:xfrm>
          <a:prstGeom prst="rect">
            <a:avLst/>
          </a:prstGeom>
          <a:solidFill>
            <a:srgbClr val="6C9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en-US" dirty="0">
                <a:solidFill>
                  <a:schemeClr val="bg1"/>
                </a:solidFill>
              </a:rPr>
              <a:t>Kliknij na poniższe obrazki, by dowiedzieć się, co możesz zrobić, aby pomóc ratować Ziemię.</a:t>
            </a:r>
            <a:endParaRPr lang="en-GB" altLang="en-US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61C926E-4C6B-426C-967E-06128B4AD647}"/>
              </a:ext>
            </a:extLst>
          </p:cNvPr>
          <p:cNvGrpSpPr/>
          <p:nvPr/>
        </p:nvGrpSpPr>
        <p:grpSpPr>
          <a:xfrm>
            <a:off x="1040518" y="2187307"/>
            <a:ext cx="7352214" cy="4216930"/>
            <a:chOff x="1254932" y="2250367"/>
            <a:chExt cx="7352214" cy="421693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DBCB172A-ECCC-44BD-AB76-E27A461FECC4}"/>
                </a:ext>
              </a:extLst>
            </p:cNvPr>
            <p:cNvGrpSpPr/>
            <p:nvPr/>
          </p:nvGrpSpPr>
          <p:grpSpPr>
            <a:xfrm>
              <a:off x="3292389" y="2371293"/>
              <a:ext cx="2932915" cy="1759387"/>
              <a:chOff x="3292389" y="2371293"/>
              <a:chExt cx="2932915" cy="1759387"/>
            </a:xfrm>
          </p:grpSpPr>
          <p:sp>
            <p:nvSpPr>
              <p:cNvPr id="10" name="TextBox 9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xmlns="" id="{64F47A66-D927-470D-B53E-E398A20EE3CD}"/>
                  </a:ext>
                </a:extLst>
              </p:cNvPr>
              <p:cNvSpPr txBox="1"/>
              <p:nvPr/>
            </p:nvSpPr>
            <p:spPr>
              <a:xfrm>
                <a:off x="3292389" y="3761348"/>
                <a:ext cx="29329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dirty="0"/>
                  <a:t>recykling</a:t>
                </a:r>
                <a:endParaRPr lang="en-GB" dirty="0"/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xmlns="" id="{F1F38813-3254-4715-81E5-1FE8E745A37B}"/>
                  </a:ext>
                </a:extLst>
              </p:cNvPr>
              <p:cNvGrpSpPr/>
              <p:nvPr/>
            </p:nvGrpSpPr>
            <p:grpSpPr>
              <a:xfrm>
                <a:off x="3993667" y="2371293"/>
                <a:ext cx="1341731" cy="1341731"/>
                <a:chOff x="3993667" y="2371293"/>
                <a:chExt cx="1341731" cy="1341731"/>
              </a:xfrm>
            </p:grpSpPr>
            <p:sp>
              <p:nvSpPr>
                <p:cNvPr id="17" name="Oval 16">
                  <a:hlinkClick r:id="rId2" action="ppaction://hlinksldjump"/>
                  <a:extLst>
                    <a:ext uri="{FF2B5EF4-FFF2-40B4-BE49-F238E27FC236}">
                      <a16:creationId xmlns:a16="http://schemas.microsoft.com/office/drawing/2014/main" xmlns="" id="{A0080555-5CFE-463A-A535-C8E799AD3EFA}"/>
                    </a:ext>
                  </a:extLst>
                </p:cNvPr>
                <p:cNvSpPr/>
                <p:nvPr/>
              </p:nvSpPr>
              <p:spPr>
                <a:xfrm>
                  <a:off x="3993667" y="2371293"/>
                  <a:ext cx="1341731" cy="1341731"/>
                </a:xfrm>
                <a:prstGeom prst="ellipse">
                  <a:avLst/>
                </a:prstGeom>
                <a:solidFill>
                  <a:srgbClr val="9D9CC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pl-PL" dirty="0"/>
                    <a:t>\</a:t>
                  </a:r>
                  <a:endParaRPr lang="en-GB" dirty="0"/>
                </a:p>
              </p:txBody>
            </p:sp>
            <p:pic>
              <p:nvPicPr>
                <p:cNvPr id="18" name="Picture 17">
                  <a:hlinkClick r:id="rId2" action="ppaction://hlinksldjump"/>
                  <a:extLst>
                    <a:ext uri="{FF2B5EF4-FFF2-40B4-BE49-F238E27FC236}">
                      <a16:creationId xmlns:a16="http://schemas.microsoft.com/office/drawing/2014/main" xmlns="" id="{A4BACDF6-653E-42F3-99E7-4CEE740236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50796" y="2571567"/>
                  <a:ext cx="1027472" cy="1000229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7E85BE55-5516-45CD-AC13-C5F3CBF38B47}"/>
                </a:ext>
              </a:extLst>
            </p:cNvPr>
            <p:cNvGrpSpPr/>
            <p:nvPr/>
          </p:nvGrpSpPr>
          <p:grpSpPr>
            <a:xfrm>
              <a:off x="1254932" y="2250367"/>
              <a:ext cx="1701185" cy="1862784"/>
              <a:chOff x="1254932" y="2250367"/>
              <a:chExt cx="1701185" cy="1862784"/>
            </a:xfrm>
          </p:grpSpPr>
          <p:sp>
            <p:nvSpPr>
              <p:cNvPr id="13" name="TextBox 12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xmlns="" id="{5CBF5166-0DDB-45C7-A773-9E14DDFE193A}"/>
                  </a:ext>
                </a:extLst>
              </p:cNvPr>
              <p:cNvSpPr txBox="1"/>
              <p:nvPr/>
            </p:nvSpPr>
            <p:spPr>
              <a:xfrm>
                <a:off x="1254932" y="3743819"/>
                <a:ext cx="17011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dirty="0"/>
                  <a:t>styl żywienia</a:t>
                </a:r>
                <a:endParaRPr lang="en-GB" dirty="0"/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xmlns="" id="{FCC2B680-D71A-42DA-8622-B6316B2F913D}"/>
                  </a:ext>
                </a:extLst>
              </p:cNvPr>
              <p:cNvGrpSpPr/>
              <p:nvPr/>
            </p:nvGrpSpPr>
            <p:grpSpPr>
              <a:xfrm>
                <a:off x="1467335" y="2250367"/>
                <a:ext cx="1353107" cy="1506725"/>
                <a:chOff x="1467335" y="2250367"/>
                <a:chExt cx="1353107" cy="1506725"/>
              </a:xfrm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xmlns="" id="{7EFECB08-5092-4740-8F87-CD9E6F57C7CB}"/>
                    </a:ext>
                  </a:extLst>
                </p:cNvPr>
                <p:cNvSpPr/>
                <p:nvPr/>
              </p:nvSpPr>
              <p:spPr>
                <a:xfrm>
                  <a:off x="1478711" y="2353739"/>
                  <a:ext cx="1341731" cy="1341731"/>
                </a:xfrm>
                <a:prstGeom prst="ellipse">
                  <a:avLst/>
                </a:prstGeom>
                <a:solidFill>
                  <a:srgbClr val="9D9CC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pic>
              <p:nvPicPr>
                <p:cNvPr id="26" name="Picture 25">
                  <a:hlinkClick r:id="rId4" action="ppaction://hlinksldjump"/>
                  <a:extLst>
                    <a:ext uri="{FF2B5EF4-FFF2-40B4-BE49-F238E27FC236}">
                      <a16:creationId xmlns:a16="http://schemas.microsoft.com/office/drawing/2014/main" xmlns="" id="{50905A8F-394F-4708-8E88-E9612E2978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996" r="19036"/>
                <a:stretch/>
              </p:blipFill>
              <p:spPr>
                <a:xfrm>
                  <a:off x="1467335" y="2250367"/>
                  <a:ext cx="1341731" cy="150672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7EECA1F8-DDD4-4124-8D6C-A8317608DA46}"/>
                </a:ext>
              </a:extLst>
            </p:cNvPr>
            <p:cNvGrpSpPr/>
            <p:nvPr/>
          </p:nvGrpSpPr>
          <p:grpSpPr>
            <a:xfrm>
              <a:off x="6295005" y="2371292"/>
              <a:ext cx="2312141" cy="1765611"/>
              <a:chOff x="6295005" y="2371292"/>
              <a:chExt cx="2312141" cy="1765611"/>
            </a:xfrm>
          </p:grpSpPr>
          <p:sp>
            <p:nvSpPr>
              <p:cNvPr id="11" name="TextBox 10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xmlns="" id="{2602EDBE-B52E-4E75-A26B-C4F3DB491AB6}"/>
                  </a:ext>
                </a:extLst>
              </p:cNvPr>
              <p:cNvSpPr txBox="1"/>
              <p:nvPr/>
            </p:nvSpPr>
            <p:spPr>
              <a:xfrm>
                <a:off x="6295005" y="3767571"/>
                <a:ext cx="23121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dirty="0"/>
                  <a:t>przemieszczanie się</a:t>
                </a:r>
                <a:endParaRPr lang="en-GB" dirty="0"/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xmlns="" id="{C293621F-407B-4778-8623-7A991AAFB535}"/>
                  </a:ext>
                </a:extLst>
              </p:cNvPr>
              <p:cNvGrpSpPr/>
              <p:nvPr/>
            </p:nvGrpSpPr>
            <p:grpSpPr>
              <a:xfrm>
                <a:off x="6320664" y="2371292"/>
                <a:ext cx="1801278" cy="1341731"/>
                <a:chOff x="6320664" y="2371292"/>
                <a:chExt cx="1801278" cy="1341731"/>
              </a:xfrm>
            </p:grpSpPr>
            <p:sp>
              <p:nvSpPr>
                <p:cNvPr id="19" name="Oval 18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xmlns="" id="{241FEF07-BB16-496E-B09D-B1AB14E41875}"/>
                    </a:ext>
                  </a:extLst>
                </p:cNvPr>
                <p:cNvSpPr/>
                <p:nvPr/>
              </p:nvSpPr>
              <p:spPr>
                <a:xfrm>
                  <a:off x="6654376" y="2371292"/>
                  <a:ext cx="1341731" cy="1341731"/>
                </a:xfrm>
                <a:prstGeom prst="ellipse">
                  <a:avLst/>
                </a:prstGeom>
                <a:solidFill>
                  <a:srgbClr val="9D9CC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pic>
              <p:nvPicPr>
                <p:cNvPr id="28" name="Picture 27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xmlns="" id="{D4ACD7D7-78CB-49E1-B921-27F534BA0F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20664" y="2687541"/>
                  <a:ext cx="1801278" cy="70923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FB7C9F5D-10C9-4A87-8297-AA4B4D85716B}"/>
                </a:ext>
              </a:extLst>
            </p:cNvPr>
            <p:cNvGrpSpPr/>
            <p:nvPr/>
          </p:nvGrpSpPr>
          <p:grpSpPr>
            <a:xfrm>
              <a:off x="6369348" y="4370724"/>
              <a:ext cx="2086852" cy="1853640"/>
              <a:chOff x="3715419" y="4375970"/>
              <a:chExt cx="2086852" cy="1853640"/>
            </a:xfrm>
          </p:grpSpPr>
          <p:sp>
            <p:nvSpPr>
              <p:cNvPr id="9" name="TextBox 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xmlns="" id="{5EE531CF-91F9-41E8-A829-97E44401D0BF}"/>
                  </a:ext>
                </a:extLst>
              </p:cNvPr>
              <p:cNvSpPr txBox="1"/>
              <p:nvPr/>
            </p:nvSpPr>
            <p:spPr>
              <a:xfrm>
                <a:off x="3999973" y="5860278"/>
                <a:ext cx="15663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dirty="0"/>
                  <a:t>wolontariat</a:t>
                </a:r>
                <a:endParaRPr lang="en-GB" dirty="0"/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xmlns="" id="{D663C998-94F5-41A5-8BFA-AE622F560485}"/>
                  </a:ext>
                </a:extLst>
              </p:cNvPr>
              <p:cNvGrpSpPr/>
              <p:nvPr/>
            </p:nvGrpSpPr>
            <p:grpSpPr>
              <a:xfrm>
                <a:off x="3715419" y="4375970"/>
                <a:ext cx="2086852" cy="1442670"/>
                <a:chOff x="3715419" y="4375970"/>
                <a:chExt cx="2086852" cy="1442670"/>
              </a:xfrm>
            </p:grpSpPr>
            <p:sp>
              <p:nvSpPr>
                <p:cNvPr id="24" name="Oval 23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xmlns="" id="{9F6911FF-6F21-4C31-9B88-C4F6D7650E00}"/>
                    </a:ext>
                  </a:extLst>
                </p:cNvPr>
                <p:cNvSpPr/>
                <p:nvPr/>
              </p:nvSpPr>
              <p:spPr>
                <a:xfrm>
                  <a:off x="4087980" y="4375970"/>
                  <a:ext cx="1341731" cy="1341731"/>
                </a:xfrm>
                <a:prstGeom prst="ellipse">
                  <a:avLst/>
                </a:prstGeom>
                <a:solidFill>
                  <a:srgbClr val="9D9CC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pic>
              <p:nvPicPr>
                <p:cNvPr id="30" name="Picture 29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xmlns="" id="{9E52E599-87A4-4C6B-8F76-B6DDD68546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15419" y="4539294"/>
                  <a:ext cx="2086852" cy="127934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D7D86FA4-3C74-463D-8C31-ACD3691625FF}"/>
                </a:ext>
              </a:extLst>
            </p:cNvPr>
            <p:cNvGrpSpPr/>
            <p:nvPr/>
          </p:nvGrpSpPr>
          <p:grpSpPr>
            <a:xfrm>
              <a:off x="1478711" y="4225713"/>
              <a:ext cx="1705817" cy="1969201"/>
              <a:chOff x="1478711" y="4225713"/>
              <a:chExt cx="1705817" cy="1969201"/>
            </a:xfrm>
          </p:grpSpPr>
          <p:sp>
            <p:nvSpPr>
              <p:cNvPr id="12" name="TextBox 11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xmlns="" id="{8EF4C409-30CA-4225-BE73-2C30602987AB}"/>
                  </a:ext>
                </a:extLst>
              </p:cNvPr>
              <p:cNvSpPr txBox="1"/>
              <p:nvPr/>
            </p:nvSpPr>
            <p:spPr>
              <a:xfrm>
                <a:off x="1718193" y="5825582"/>
                <a:ext cx="14663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dirty="0"/>
                  <a:t>drzewa</a:t>
                </a:r>
                <a:endParaRPr lang="en-GB" dirty="0"/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xmlns="" id="{D5BFD5DA-C233-487B-8097-6A7F83145F1D}"/>
                  </a:ext>
                </a:extLst>
              </p:cNvPr>
              <p:cNvGrpSpPr/>
              <p:nvPr/>
            </p:nvGrpSpPr>
            <p:grpSpPr>
              <a:xfrm>
                <a:off x="1478711" y="4225713"/>
                <a:ext cx="1341731" cy="1534775"/>
                <a:chOff x="1478711" y="4225713"/>
                <a:chExt cx="1341731" cy="1534775"/>
              </a:xfrm>
            </p:grpSpPr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xmlns="" id="{9AF0A49D-762B-437C-8CEF-1F8CC20876AB}"/>
                    </a:ext>
                  </a:extLst>
                </p:cNvPr>
                <p:cNvSpPr/>
                <p:nvPr/>
              </p:nvSpPr>
              <p:spPr>
                <a:xfrm>
                  <a:off x="1478711" y="4390834"/>
                  <a:ext cx="1341731" cy="1341731"/>
                </a:xfrm>
                <a:prstGeom prst="ellipse">
                  <a:avLst/>
                </a:prstGeom>
                <a:solidFill>
                  <a:srgbClr val="9D9CC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pic>
              <p:nvPicPr>
                <p:cNvPr id="27" name="Picture 26">
                  <a:hlinkClick r:id="rId11" action="ppaction://hlinksldjump"/>
                  <a:extLst>
                    <a:ext uri="{FF2B5EF4-FFF2-40B4-BE49-F238E27FC236}">
                      <a16:creationId xmlns:a16="http://schemas.microsoft.com/office/drawing/2014/main" xmlns="" id="{64D66336-3B35-46C3-B13F-4D8A7B6D73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89916" y="4225713"/>
                  <a:ext cx="1281876" cy="153477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CA03A069-2BCD-48C9-AC32-BD25CC6D2068}"/>
                </a:ext>
              </a:extLst>
            </p:cNvPr>
            <p:cNvGrpSpPr/>
            <p:nvPr/>
          </p:nvGrpSpPr>
          <p:grpSpPr>
            <a:xfrm>
              <a:off x="3658711" y="4389486"/>
              <a:ext cx="1887429" cy="2077811"/>
              <a:chOff x="3658711" y="4389486"/>
              <a:chExt cx="1887429" cy="2077811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xmlns="" id="{796A9E4B-91B9-4555-B9DC-9E68AA2B4BC7}"/>
                  </a:ext>
                </a:extLst>
              </p:cNvPr>
              <p:cNvGrpSpPr/>
              <p:nvPr/>
            </p:nvGrpSpPr>
            <p:grpSpPr>
              <a:xfrm>
                <a:off x="3823196" y="4389486"/>
                <a:ext cx="1722944" cy="2077811"/>
                <a:chOff x="6609740" y="4375970"/>
                <a:chExt cx="1722944" cy="2077811"/>
              </a:xfrm>
            </p:grpSpPr>
            <p:sp>
              <p:nvSpPr>
                <p:cNvPr id="22" name="Oval 21">
                  <a:hlinkClick r:id="rId13" action="ppaction://hlinksldjump"/>
                  <a:extLst>
                    <a:ext uri="{FF2B5EF4-FFF2-40B4-BE49-F238E27FC236}">
                      <a16:creationId xmlns:a16="http://schemas.microsoft.com/office/drawing/2014/main" xmlns="" id="{21DE5480-853B-4707-95DB-99948204491C}"/>
                    </a:ext>
                  </a:extLst>
                </p:cNvPr>
                <p:cNvSpPr/>
                <p:nvPr/>
              </p:nvSpPr>
              <p:spPr>
                <a:xfrm>
                  <a:off x="6780211" y="4375970"/>
                  <a:ext cx="1341731" cy="1341731"/>
                </a:xfrm>
                <a:prstGeom prst="ellipse">
                  <a:avLst/>
                </a:prstGeom>
                <a:solidFill>
                  <a:srgbClr val="9D9CC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4" name="TextBox 13">
                  <a:hlinkClick r:id="rId14" action="ppaction://hlinksldjump"/>
                  <a:extLst>
                    <a:ext uri="{FF2B5EF4-FFF2-40B4-BE49-F238E27FC236}">
                      <a16:creationId xmlns:a16="http://schemas.microsoft.com/office/drawing/2014/main" xmlns="" id="{B8921BA6-D833-471C-90DC-272D597AFBD2}"/>
                    </a:ext>
                  </a:extLst>
                </p:cNvPr>
                <p:cNvSpPr txBox="1"/>
                <p:nvPr/>
              </p:nvSpPr>
              <p:spPr>
                <a:xfrm>
                  <a:off x="6609740" y="5742817"/>
                  <a:ext cx="1722944" cy="7109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l-PL" dirty="0"/>
                    <a:t>drzewa </a:t>
                  </a:r>
                </a:p>
                <a:p>
                  <a:pPr algn="ctr"/>
                  <a:r>
                    <a:rPr lang="pl-PL" dirty="0"/>
                    <a:t>(ciąg dalszy)</a:t>
                  </a:r>
                  <a:endParaRPr lang="en-GB" dirty="0"/>
                </a:p>
              </p:txBody>
            </p:sp>
          </p:grpSp>
          <p:pic>
            <p:nvPicPr>
              <p:cNvPr id="4" name="Picture 3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xmlns="" id="{15DEC9CB-3EB5-4904-8A90-E4675D6D44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58711" y="4655772"/>
                <a:ext cx="1670381" cy="162399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3358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96286" y="1555552"/>
            <a:ext cx="4742267" cy="772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en-US" dirty="0">
                <a:solidFill>
                  <a:schemeClr val="tx1"/>
                </a:solidFill>
              </a:rPr>
              <a:t>To, co jemy, oraz skąd pochodzi nasze jedzenie, ma wielki wpływ na środowisko!</a:t>
            </a:r>
            <a:endParaRPr lang="en-GB" altLang="en-US" dirty="0">
              <a:solidFill>
                <a:schemeClr val="tx1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012645" y="478895"/>
            <a:ext cx="6175864" cy="994306"/>
          </a:xfrm>
        </p:spPr>
        <p:txBody>
          <a:bodyPr/>
          <a:lstStyle/>
          <a:p>
            <a:r>
              <a:rPr lang="pl-PL" sz="3600" dirty="0">
                <a:solidFill>
                  <a:schemeClr val="tx1"/>
                </a:solidFill>
                <a:latin typeface="+mn-lt"/>
              </a:rPr>
              <a:t>Styl żywienia</a:t>
            </a:r>
            <a:endParaRPr lang="en-GB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4965445-FCCF-471A-A917-A67F660B9487}"/>
              </a:ext>
            </a:extLst>
          </p:cNvPr>
          <p:cNvSpPr txBox="1"/>
          <p:nvPr/>
        </p:nvSpPr>
        <p:spPr>
          <a:xfrm>
            <a:off x="5763236" y="3467985"/>
            <a:ext cx="2782680" cy="2585323"/>
          </a:xfrm>
          <a:prstGeom prst="rect">
            <a:avLst/>
          </a:prstGeom>
          <a:solidFill>
            <a:srgbClr val="F1884C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Czy wiesz…?</a:t>
            </a:r>
            <a:endParaRPr lang="en-GB" b="1" dirty="0">
              <a:solidFill>
                <a:schemeClr val="bg1"/>
              </a:solidFill>
            </a:endParaRPr>
          </a:p>
          <a:p>
            <a:pPr algn="ctr"/>
            <a:r>
              <a:rPr lang="pl-PL" sz="1600" dirty="0">
                <a:solidFill>
                  <a:schemeClr val="bg1"/>
                </a:solidFill>
              </a:rPr>
              <a:t>Według raportu Organizacji Narodów Zjednoczonych co najmniej 18% gazów cieplarnianych wytwarzanych jest przez bydło – więcej, niż wytwarzają wszystkie samoloty, samochody, statki i ciężarówki na świecie!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CC66510-0B58-433F-ADD4-7DE1169E3F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58" t="13613" r="20550" b="8710"/>
          <a:stretch/>
        </p:blipFill>
        <p:spPr>
          <a:xfrm>
            <a:off x="5672685" y="635799"/>
            <a:ext cx="2873231" cy="2675282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5B3E74A2-3976-4B43-9D67-BD0A2D701762}"/>
              </a:ext>
            </a:extLst>
          </p:cNvPr>
          <p:cNvSpPr/>
          <p:nvPr/>
        </p:nvSpPr>
        <p:spPr>
          <a:xfrm>
            <a:off x="696286" y="708920"/>
            <a:ext cx="1227780" cy="608152"/>
          </a:xfrm>
          <a:prstGeom prst="leftArrow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wstecz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CC2771D-3D59-49E4-889F-23A1766BC03C}"/>
              </a:ext>
            </a:extLst>
          </p:cNvPr>
          <p:cNvSpPr txBox="1"/>
          <p:nvPr/>
        </p:nvSpPr>
        <p:spPr>
          <a:xfrm>
            <a:off x="688632" y="2629705"/>
            <a:ext cx="498405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en-US" dirty="0"/>
              <a:t>Wycinanie lasów (by zastąpić je pastwiskami), oraz szkodliwe gazy wytwarzane przez bydło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en-US" dirty="0"/>
              <a:t>i owce mają ogromny wpływ na środowisko. Jedzenie mniejszej ilości mięsa mogłoby pomóc zmniejszyć ten problem.</a:t>
            </a:r>
            <a:endParaRPr lang="en-GB" altLang="en-US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0DBE718-6B58-49FD-A29D-EF660B5A3E99}"/>
              </a:ext>
            </a:extLst>
          </p:cNvPr>
          <p:cNvSpPr txBox="1"/>
          <p:nvPr/>
        </p:nvSpPr>
        <p:spPr>
          <a:xfrm>
            <a:off x="688632" y="4357768"/>
            <a:ext cx="491127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Kupowanie produktów od lokalnych farmerów oraz jedzenie sezonowych warzyw i owoców również może pomóc ograniczyć ilość szkodliwych gazów, ponieważ zużywalibyśmy mniej paliwa na transport mięsa, warzyw i owoców z innych krajów.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43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6399" y="470186"/>
            <a:ext cx="8220075" cy="994306"/>
          </a:xfrm>
        </p:spPr>
        <p:txBody>
          <a:bodyPr/>
          <a:lstStyle/>
          <a:p>
            <a:pPr algn="r"/>
            <a:r>
              <a:rPr lang="pl-PL" sz="3600" dirty="0">
                <a:latin typeface="+mn-lt"/>
              </a:rPr>
              <a:t>Recykling</a:t>
            </a:r>
            <a:endParaRPr lang="en-GB" sz="3600" dirty="0">
              <a:latin typeface="+mn-lt"/>
            </a:endParaRPr>
          </a:p>
        </p:txBody>
      </p:sp>
      <p:sp>
        <p:nvSpPr>
          <p:cNvPr id="9" name="Arrow: Left 8">
            <a:hlinkClick r:id="rId2" action="ppaction://hlinksldjump"/>
            <a:extLst>
              <a:ext uri="{FF2B5EF4-FFF2-40B4-BE49-F238E27FC236}">
                <a16:creationId xmlns:a16="http://schemas.microsoft.com/office/drawing/2014/main" xmlns="" id="{7353BC7D-DB70-4473-B595-20992EDE22A1}"/>
              </a:ext>
            </a:extLst>
          </p:cNvPr>
          <p:cNvSpPr/>
          <p:nvPr/>
        </p:nvSpPr>
        <p:spPr>
          <a:xfrm>
            <a:off x="696286" y="708920"/>
            <a:ext cx="1227780" cy="608152"/>
          </a:xfrm>
          <a:prstGeom prst="leftArrow">
            <a:avLst/>
          </a:prstGeom>
          <a:solidFill>
            <a:srgbClr val="6C9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wstecz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75B8911-BBDF-4F84-A52C-F97D941D1025}"/>
              </a:ext>
            </a:extLst>
          </p:cNvPr>
          <p:cNvSpPr/>
          <p:nvPr/>
        </p:nvSpPr>
        <p:spPr>
          <a:xfrm>
            <a:off x="2301766" y="1350092"/>
            <a:ext cx="6292754" cy="1079884"/>
          </a:xfrm>
          <a:prstGeom prst="rect">
            <a:avLst/>
          </a:prstGeom>
          <a:solidFill>
            <a:srgbClr val="6C9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>
              <a:spcBef>
                <a:spcPct val="0"/>
              </a:spcBef>
            </a:pPr>
            <a:r>
              <a:rPr lang="pl-PL" altLang="en-US" sz="1400" dirty="0">
                <a:solidFill>
                  <a:schemeClr val="bg1"/>
                </a:solidFill>
              </a:rPr>
              <a:t>Zanieczyszczenie plastikiem jest kolejnym poważnym problemem, z jakim zmaga się nasza planeta. W czasie produkcji plastiku wydzielane są szkodliwe gazy, które przedostają się do środowiska. Plastik </a:t>
            </a:r>
            <a:r>
              <a:rPr lang="pl-PL" altLang="en-US" sz="1400" b="1" dirty="0">
                <a:solidFill>
                  <a:schemeClr val="bg1"/>
                </a:solidFill>
              </a:rPr>
              <a:t>nie ulega rozkładowi, </a:t>
            </a:r>
            <a:r>
              <a:rPr lang="pl-PL" altLang="en-US" sz="1400" dirty="0">
                <a:solidFill>
                  <a:schemeClr val="bg1"/>
                </a:solidFill>
              </a:rPr>
              <a:t>co oznacza, że zanieczyszcza nasze lądy i oceany przez setki lat.</a:t>
            </a:r>
            <a:endParaRPr lang="en-GB" sz="14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1BCCDE7-F9F2-4D51-99C2-39290E7EEF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94" y="1389919"/>
            <a:ext cx="1027472" cy="10002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5B266A4-079F-40FE-A809-30840094B3A6}"/>
              </a:ext>
            </a:extLst>
          </p:cNvPr>
          <p:cNvSpPr txBox="1"/>
          <p:nvPr/>
        </p:nvSpPr>
        <p:spPr>
          <a:xfrm>
            <a:off x="574841" y="251392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dirty="0"/>
              <a:t>Co możesz zrobić, by pomóc?</a:t>
            </a:r>
            <a:endParaRPr lang="en-GB" sz="1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FE1FB7-DA81-4AF3-A162-E3FDAABB1960}"/>
              </a:ext>
            </a:extLst>
          </p:cNvPr>
          <p:cNvSpPr txBox="1"/>
          <p:nvPr/>
        </p:nvSpPr>
        <p:spPr>
          <a:xfrm>
            <a:off x="578578" y="2905493"/>
            <a:ext cx="550000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 dirty="0"/>
              <a:t>Recykling: </a:t>
            </a:r>
            <a:r>
              <a:rPr lang="pl-PL" sz="1600" dirty="0"/>
              <a:t>Jeśli musisz kupić coś, co zostało zrobione</a:t>
            </a:r>
            <a:br>
              <a:rPr lang="pl-PL" sz="1600" dirty="0"/>
            </a:br>
            <a:r>
              <a:rPr lang="pl-PL" sz="1600" dirty="0"/>
              <a:t>z plastiku, upewnij się, że na opakowaniu widnieje powyższy zielony symbol. Oznacza to, że przedmiot nadaje się do recyklingu.</a:t>
            </a:r>
            <a:endParaRPr lang="en-GB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F5BF382-734C-455F-9964-CF3B7A34173E}"/>
              </a:ext>
            </a:extLst>
          </p:cNvPr>
          <p:cNvSpPr txBox="1"/>
          <p:nvPr/>
        </p:nvSpPr>
        <p:spPr>
          <a:xfrm>
            <a:off x="574839" y="3969207"/>
            <a:ext cx="555479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 dirty="0"/>
              <a:t>Ponowne użycie</a:t>
            </a:r>
            <a:r>
              <a:rPr lang="pl-PL" sz="1600" dirty="0"/>
              <a:t>: Wiele przedmiotów można użyć ponownie, nie musisz wyrzucać ich po pierwszym użyciu! Zamiast kupować plastikowe butelki wody, możesz zainwestować w szklaną butelkę, którą wystarczy później uzupełniać wodą. Posłuży Ci przez wiele lat!</a:t>
            </a:r>
            <a:endParaRPr lang="en-GB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4D5BE11-6279-40C1-9A6F-4F003A475299}"/>
              </a:ext>
            </a:extLst>
          </p:cNvPr>
          <p:cNvSpPr txBox="1"/>
          <p:nvPr/>
        </p:nvSpPr>
        <p:spPr>
          <a:xfrm>
            <a:off x="574839" y="5296108"/>
            <a:ext cx="550000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 dirty="0"/>
              <a:t>Redukcja: </a:t>
            </a:r>
            <a:r>
              <a:rPr lang="pl-PL" sz="1600" dirty="0"/>
              <a:t>Używaj mniej plastiku. Kup płócienną torbę</a:t>
            </a:r>
            <a:br>
              <a:rPr lang="pl-PL" sz="1600" dirty="0"/>
            </a:br>
            <a:r>
              <a:rPr lang="pl-PL" sz="1600" dirty="0"/>
              <a:t>i zabieraj ją ze sobą za każdym razem, gdy idziesz na zakupy. Dzięki temu nie będziesz potrzebować mnóstwa plastikowych reklamówek!</a:t>
            </a:r>
            <a:endParaRPr lang="en-GB" sz="16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E056967-8B52-44EE-9F69-EBCFF867F4E3}"/>
              </a:ext>
            </a:extLst>
          </p:cNvPr>
          <p:cNvGrpSpPr/>
          <p:nvPr/>
        </p:nvGrpSpPr>
        <p:grpSpPr>
          <a:xfrm>
            <a:off x="6217920" y="2741065"/>
            <a:ext cx="2347502" cy="3079454"/>
            <a:chOff x="6217920" y="2741065"/>
            <a:chExt cx="2347502" cy="307945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9779E9A9-429D-42B9-9698-D9C7D9A27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920" y="4160564"/>
              <a:ext cx="2347502" cy="1659955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F6B72C30-E9E1-43A2-8E5C-FBC923F02AC4}"/>
                </a:ext>
              </a:extLst>
            </p:cNvPr>
            <p:cNvSpPr/>
            <p:nvPr/>
          </p:nvSpPr>
          <p:spPr>
            <a:xfrm>
              <a:off x="6217920" y="2741065"/>
              <a:ext cx="2347502" cy="1449216"/>
            </a:xfrm>
            <a:prstGeom prst="rect">
              <a:avLst/>
            </a:prstGeom>
            <a:solidFill>
              <a:srgbClr val="6C9E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pl-PL" sz="1600" b="1" dirty="0">
                  <a:solidFill>
                    <a:schemeClr val="bg1"/>
                  </a:solidFill>
                </a:rPr>
                <a:t>Czy wiesz…?</a:t>
              </a:r>
              <a:endParaRPr lang="en-GB" sz="1600" b="1" dirty="0">
                <a:solidFill>
                  <a:schemeClr val="bg1"/>
                </a:solidFill>
              </a:endParaRPr>
            </a:p>
            <a:p>
              <a:r>
                <a:rPr lang="pl-PL" sz="1600" dirty="0">
                  <a:solidFill>
                    <a:schemeClr val="bg1"/>
                  </a:solidFill>
                </a:rPr>
                <a:t>Każdego roku w oceanach ląduje aż 8 milionów plastikowych odpadków!</a:t>
              </a:r>
              <a:endParaRPr lang="en-GB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121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5" grpId="0"/>
      <p:bldP spid="16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8C058020-CE1A-4275-96FF-3E9B179AFEF1}" vid="{BE2BE99D-79A1-4F73-BB89-E052F53DA92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759</TotalTime>
  <Words>1084</Words>
  <Application>Microsoft Office PowerPoint</Application>
  <PresentationFormat>Pokaz na ekranie (4:3)</PresentationFormat>
  <Paragraphs>119</Paragraphs>
  <Slides>15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9" baseType="lpstr">
      <vt:lpstr>Arial</vt:lpstr>
      <vt:lpstr>Calibri</vt:lpstr>
      <vt:lpstr>Twinkl</vt:lpstr>
      <vt:lpstr>Office Theme</vt:lpstr>
      <vt:lpstr>Prezentacja programu PowerPoint</vt:lpstr>
      <vt:lpstr>Dziś porozmawiamy na niezwykle ważne tematy!</vt:lpstr>
      <vt:lpstr>Czym jest Dzień Ziemi?</vt:lpstr>
      <vt:lpstr>Dlaczego Dzień Ziemi jest tak ważny?</vt:lpstr>
      <vt:lpstr>Jaki jest motyw Dnia Ziemi 2021?</vt:lpstr>
      <vt:lpstr>Przywróćmy naszą Ziemię</vt:lpstr>
      <vt:lpstr>Prezentacja programu PowerPoint</vt:lpstr>
      <vt:lpstr>Styl żywienia</vt:lpstr>
      <vt:lpstr>Recykling</vt:lpstr>
      <vt:lpstr>Przemieszczanie się</vt:lpstr>
      <vt:lpstr>Drzewa</vt:lpstr>
      <vt:lpstr>Drzewa (ciąg dalszy)</vt:lpstr>
      <vt:lpstr>Wolontariat</vt:lpstr>
      <vt:lpstr>Przemyślenia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Alice Hawkes</dc:creator>
  <cp:lastModifiedBy>Konto Microsoft</cp:lastModifiedBy>
  <cp:revision>54</cp:revision>
  <dcterms:created xsi:type="dcterms:W3CDTF">2021-03-18T08:41:59Z</dcterms:created>
  <dcterms:modified xsi:type="dcterms:W3CDTF">2021-04-20T15:49:04Z</dcterms:modified>
</cp:coreProperties>
</file>