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5"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5B354-AE2D-43A7-8017-E437802B7DD6}" type="datetimeFigureOut">
              <a:rPr lang="pl-PL" smtClean="0"/>
              <a:t>28.03.2022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ACE6F-14BB-4AE5-949D-75E61D3F96DD}" type="slidenum">
              <a:rPr lang="pl-PL" smtClean="0"/>
              <a:t>‹#›</a:t>
            </a:fld>
            <a:endParaRPr lang="pl-PL"/>
          </a:p>
        </p:txBody>
      </p:sp>
    </p:spTree>
    <p:extLst>
      <p:ext uri="{BB962C8B-B14F-4D97-AF65-F5344CB8AC3E}">
        <p14:creationId xmlns:p14="http://schemas.microsoft.com/office/powerpoint/2010/main" val="179682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72ACE6F-14BB-4AE5-949D-75E61D3F96DD}" type="slidenum">
              <a:rPr lang="pl-PL" smtClean="0"/>
              <a:t>4</a:t>
            </a:fld>
            <a:endParaRPr lang="pl-PL"/>
          </a:p>
        </p:txBody>
      </p:sp>
    </p:spTree>
    <p:extLst>
      <p:ext uri="{BB962C8B-B14F-4D97-AF65-F5344CB8AC3E}">
        <p14:creationId xmlns:p14="http://schemas.microsoft.com/office/powerpoint/2010/main" val="42363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0D7CDC-18A4-4D10-BC8C-EFFAC759B1D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48AFD5F-C414-4566-BFC7-16D0088E8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4594276-CAF4-43AD-91A7-7C925D6D4601}"/>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5" name="Symbol zastępczy stopki 4">
            <a:extLst>
              <a:ext uri="{FF2B5EF4-FFF2-40B4-BE49-F238E27FC236}">
                <a16:creationId xmlns:a16="http://schemas.microsoft.com/office/drawing/2014/main" id="{5A397A47-C29C-46F5-A305-3BA9D200BB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D172883-9985-4D9B-80D4-3BCB5895AF0E}"/>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24551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6AEC66-F60C-4218-93EB-38271AD7377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AEBD897D-1B64-4A2B-9C0A-49E7FE1CC24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DE4D3E-E3DC-4896-902D-7B08F5326492}"/>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5" name="Symbol zastępczy stopki 4">
            <a:extLst>
              <a:ext uri="{FF2B5EF4-FFF2-40B4-BE49-F238E27FC236}">
                <a16:creationId xmlns:a16="http://schemas.microsoft.com/office/drawing/2014/main" id="{3D036CB1-AE13-4897-8549-AB0C83B29A1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6EEC242-B959-43B5-AA79-16729315871C}"/>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4162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FD6F50D-DA32-4E51-A5B7-C4BBB5A501B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386A9B0-97E1-4343-A902-E97B2545619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D4268D5-0748-4981-A2DD-9AEBB0A53A26}"/>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5" name="Symbol zastępczy stopki 4">
            <a:extLst>
              <a:ext uri="{FF2B5EF4-FFF2-40B4-BE49-F238E27FC236}">
                <a16:creationId xmlns:a16="http://schemas.microsoft.com/office/drawing/2014/main" id="{C37E5E63-5108-4258-83F5-AD836FCFA94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D6A406B-2668-4BBD-9E31-5144E814802C}"/>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9667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7F3BA9-C83C-4B98-A60C-6D9C56CE6A0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881B4C9-A222-466B-B149-1D03C3739CF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7F145E1-842F-4BCA-BF85-FD67D120BFD8}"/>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5" name="Symbol zastępczy stopki 4">
            <a:extLst>
              <a:ext uri="{FF2B5EF4-FFF2-40B4-BE49-F238E27FC236}">
                <a16:creationId xmlns:a16="http://schemas.microsoft.com/office/drawing/2014/main" id="{AFE6C0F0-326A-461D-B9A4-F60A7499D5A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513753E-34FF-450A-866D-19E31E8D6664}"/>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13628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76DF58-55C8-4590-9F8D-8B46AD797829}"/>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B6D2D57-C593-4AC2-B67E-BFC79FEA1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3FAE3A2-2E9B-4946-A793-28B704A66AEA}"/>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5" name="Symbol zastępczy stopki 4">
            <a:extLst>
              <a:ext uri="{FF2B5EF4-FFF2-40B4-BE49-F238E27FC236}">
                <a16:creationId xmlns:a16="http://schemas.microsoft.com/office/drawing/2014/main" id="{E7F4061F-FBE5-4CF8-9EF1-6E4E5FBB90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4BB555E-760A-4DC1-9907-C86A7EA1E1F7}"/>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798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21121-9E61-4BAC-8CF5-BC41E6128BD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8F88550-4D68-4DB6-A858-AE1B3ECB4CB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8CAC7B0-D8B6-42EB-BCA5-E22088444A1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1470FD1-AC3B-42D4-AC56-46C042CC942D}"/>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6" name="Symbol zastępczy stopki 5">
            <a:extLst>
              <a:ext uri="{FF2B5EF4-FFF2-40B4-BE49-F238E27FC236}">
                <a16:creationId xmlns:a16="http://schemas.microsoft.com/office/drawing/2014/main" id="{205C01B6-2E54-4AAF-A473-7A247AB4D89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985D37E-3205-4B1B-9F80-D6298F576C79}"/>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248741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64BC78-24CA-4196-92F3-4458CF005F9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D48F9DB-C3E0-45E7-B39C-210264ADB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F791C1E-0AC5-46D2-BBC0-58DA0375BF8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65250D2-13F6-4DEA-A87B-203AFCABD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FBE20D3-6E63-4AF3-A4AE-B15E0CDFA82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D1CAD19-3442-4AEE-B629-EBF2A226C18D}"/>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8" name="Symbol zastępczy stopki 7">
            <a:extLst>
              <a:ext uri="{FF2B5EF4-FFF2-40B4-BE49-F238E27FC236}">
                <a16:creationId xmlns:a16="http://schemas.microsoft.com/office/drawing/2014/main" id="{DE824134-CFB9-49F7-A944-EA7362B0F3F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42EDCD60-EB7C-4ED7-8371-534E60710146}"/>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03370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692B34-D467-4E32-B4F4-7E46168AD27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432DBB72-2289-4D07-AD9F-EC26DEA527A2}"/>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4" name="Symbol zastępczy stopki 3">
            <a:extLst>
              <a:ext uri="{FF2B5EF4-FFF2-40B4-BE49-F238E27FC236}">
                <a16:creationId xmlns:a16="http://schemas.microsoft.com/office/drawing/2014/main" id="{17494F01-36E9-4AF1-84D5-3C6BB7BCFF6B}"/>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7FB8462-EAC2-4CA5-83AB-5C5611559E28}"/>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19822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CAB9A6D-4457-405E-902A-1259A7AA5373}"/>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3" name="Symbol zastępczy stopki 2">
            <a:extLst>
              <a:ext uri="{FF2B5EF4-FFF2-40B4-BE49-F238E27FC236}">
                <a16:creationId xmlns:a16="http://schemas.microsoft.com/office/drawing/2014/main" id="{8DE16E19-2A3D-472D-A991-681AA346CEA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AD8D793-2E27-4972-8085-EF59ECE4327A}"/>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80339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E22582-CE40-47CC-9620-221DBDAB74D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CD03228-1CEB-4122-A025-CC6E2B21E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B482952-FD93-4430-B905-55835C4B8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6A87EE8-8789-4146-9510-50C06D1A4327}"/>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6" name="Symbol zastępczy stopki 5">
            <a:extLst>
              <a:ext uri="{FF2B5EF4-FFF2-40B4-BE49-F238E27FC236}">
                <a16:creationId xmlns:a16="http://schemas.microsoft.com/office/drawing/2014/main" id="{74942CB0-9ECE-4B0B-A05D-732B91D8766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268FE7C-6C14-4BC0-AE1A-EF2EA3B50A50}"/>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352760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7AD888-C418-4A2A-B22A-75D172842A3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0673597-B122-482D-9A34-0DDB8081E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5A3352C-D1FC-4B02-94C0-26DB0F014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0B098C8-2395-4348-A712-FC10CBD5892C}"/>
              </a:ext>
            </a:extLst>
          </p:cNvPr>
          <p:cNvSpPr>
            <a:spLocks noGrp="1"/>
          </p:cNvSpPr>
          <p:nvPr>
            <p:ph type="dt" sz="half" idx="10"/>
          </p:nvPr>
        </p:nvSpPr>
        <p:spPr/>
        <p:txBody>
          <a:bodyPr/>
          <a:lstStyle/>
          <a:p>
            <a:fld id="{E1E2A92A-45D8-47A4-B1C5-852885E03461}" type="datetimeFigureOut">
              <a:rPr lang="pl-PL" smtClean="0"/>
              <a:t>28.03.2022</a:t>
            </a:fld>
            <a:endParaRPr lang="pl-PL"/>
          </a:p>
        </p:txBody>
      </p:sp>
      <p:sp>
        <p:nvSpPr>
          <p:cNvPr id="6" name="Symbol zastępczy stopki 5">
            <a:extLst>
              <a:ext uri="{FF2B5EF4-FFF2-40B4-BE49-F238E27FC236}">
                <a16:creationId xmlns:a16="http://schemas.microsoft.com/office/drawing/2014/main" id="{7EBFC471-2AAA-4884-847C-1421450DEBF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A55BF7E-8463-43D5-AD28-24F204D1263A}"/>
              </a:ext>
            </a:extLst>
          </p:cNvPr>
          <p:cNvSpPr>
            <a:spLocks noGrp="1"/>
          </p:cNvSpPr>
          <p:nvPr>
            <p:ph type="sldNum" sz="quarter" idx="12"/>
          </p:nvPr>
        </p:nvSpPr>
        <p:spPr/>
        <p:txBody>
          <a:bodyPr/>
          <a:lstStyle/>
          <a:p>
            <a:fld id="{22DC776F-82BB-4A61-B1D4-FAC4122BB8B8}" type="slidenum">
              <a:rPr lang="pl-PL" smtClean="0"/>
              <a:t>‹#›</a:t>
            </a:fld>
            <a:endParaRPr lang="pl-PL"/>
          </a:p>
        </p:txBody>
      </p:sp>
    </p:spTree>
    <p:extLst>
      <p:ext uri="{BB962C8B-B14F-4D97-AF65-F5344CB8AC3E}">
        <p14:creationId xmlns:p14="http://schemas.microsoft.com/office/powerpoint/2010/main" val="25000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404C345-56E7-419D-A86E-C41822F3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E2F66E32-B611-4B66-B618-86C98F0C3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EC5A9FC-CCB3-4043-BD3F-E4D73EAE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A92A-45D8-47A4-B1C5-852885E03461}" type="datetimeFigureOut">
              <a:rPr lang="pl-PL" smtClean="0"/>
              <a:t>28.03.2022</a:t>
            </a:fld>
            <a:endParaRPr lang="pl-PL"/>
          </a:p>
        </p:txBody>
      </p:sp>
      <p:sp>
        <p:nvSpPr>
          <p:cNvPr id="5" name="Symbol zastępczy stopki 4">
            <a:extLst>
              <a:ext uri="{FF2B5EF4-FFF2-40B4-BE49-F238E27FC236}">
                <a16:creationId xmlns:a16="http://schemas.microsoft.com/office/drawing/2014/main" id="{EED192B6-2AC8-446E-BF68-0E362BCC4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B9EF731-158B-4AC2-AB8D-127A0258D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C776F-82BB-4A61-B1D4-FAC4122BB8B8}" type="slidenum">
              <a:rPr lang="pl-PL" smtClean="0"/>
              <a:t>‹#›</a:t>
            </a:fld>
            <a:endParaRPr lang="pl-PL"/>
          </a:p>
        </p:txBody>
      </p:sp>
    </p:spTree>
    <p:extLst>
      <p:ext uri="{BB962C8B-B14F-4D97-AF65-F5344CB8AC3E}">
        <p14:creationId xmlns:p14="http://schemas.microsoft.com/office/powerpoint/2010/main" val="313261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432E49-3E77-48F8-AF31-DAD291A590C2}"/>
              </a:ext>
            </a:extLst>
          </p:cNvPr>
          <p:cNvSpPr>
            <a:spLocks noGrp="1"/>
          </p:cNvSpPr>
          <p:nvPr>
            <p:ph type="ctrTitle"/>
          </p:nvPr>
        </p:nvSpPr>
        <p:spPr>
          <a:xfrm>
            <a:off x="1523999" y="1669774"/>
            <a:ext cx="9250017" cy="980662"/>
          </a:xfrm>
        </p:spPr>
        <p:txBody>
          <a:bodyPr>
            <a:normAutofit fontScale="90000"/>
          </a:bodyPr>
          <a:lstStyle/>
          <a:p>
            <a:r>
              <a:rPr lang="pl-PL" dirty="0"/>
              <a:t>Muzeum Im. Ks. Stanisława Staszica w Hrubieszowie</a:t>
            </a:r>
          </a:p>
        </p:txBody>
      </p:sp>
      <p:pic>
        <p:nvPicPr>
          <p:cNvPr id="5" name="Obraz 4">
            <a:extLst>
              <a:ext uri="{FF2B5EF4-FFF2-40B4-BE49-F238E27FC236}">
                <a16:creationId xmlns:a16="http://schemas.microsoft.com/office/drawing/2014/main" id="{F4562D81-51CA-4A5E-95C8-BBD766393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670" y="2835965"/>
            <a:ext cx="7248939" cy="3207026"/>
          </a:xfrm>
          <a:prstGeom prst="rect">
            <a:avLst/>
          </a:prstGeom>
        </p:spPr>
      </p:pic>
    </p:spTree>
    <p:extLst>
      <p:ext uri="{BB962C8B-B14F-4D97-AF65-F5344CB8AC3E}">
        <p14:creationId xmlns:p14="http://schemas.microsoft.com/office/powerpoint/2010/main" val="167454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3EDE2B-74A4-4882-A4CB-2D209F1BBE1D}"/>
              </a:ext>
            </a:extLst>
          </p:cNvPr>
          <p:cNvSpPr>
            <a:spLocks noGrp="1"/>
          </p:cNvSpPr>
          <p:nvPr>
            <p:ph type="title"/>
          </p:nvPr>
        </p:nvSpPr>
        <p:spPr>
          <a:xfrm>
            <a:off x="838200" y="365126"/>
            <a:ext cx="10515600" cy="1052858"/>
          </a:xfrm>
        </p:spPr>
        <p:txBody>
          <a:bodyPr/>
          <a:lstStyle/>
          <a:p>
            <a:pPr algn="ctr"/>
            <a:r>
              <a:rPr lang="pl-PL" i="1" dirty="0"/>
              <a:t>Historia</a:t>
            </a:r>
          </a:p>
        </p:txBody>
      </p:sp>
      <p:sp>
        <p:nvSpPr>
          <p:cNvPr id="3" name="Symbol zastępczy zawartości 2">
            <a:extLst>
              <a:ext uri="{FF2B5EF4-FFF2-40B4-BE49-F238E27FC236}">
                <a16:creationId xmlns:a16="http://schemas.microsoft.com/office/drawing/2014/main" id="{439AFCF6-13E5-4152-A745-1ABED4AABDBE}"/>
              </a:ext>
            </a:extLst>
          </p:cNvPr>
          <p:cNvSpPr>
            <a:spLocks noGrp="1"/>
          </p:cNvSpPr>
          <p:nvPr>
            <p:ph idx="1"/>
          </p:nvPr>
        </p:nvSpPr>
        <p:spPr>
          <a:xfrm>
            <a:off x="675861" y="1417984"/>
            <a:ext cx="10677939" cy="4758979"/>
          </a:xfrm>
        </p:spPr>
        <p:txBody>
          <a:bodyPr>
            <a:normAutofit/>
          </a:bodyPr>
          <a:lstStyle/>
          <a:p>
            <a:pPr marL="0" indent="0">
              <a:buNone/>
            </a:pPr>
            <a:r>
              <a:rPr lang="pl-PL" sz="2000" b="0" i="1" dirty="0">
                <a:solidFill>
                  <a:srgbClr val="212529"/>
                </a:solidFill>
                <a:effectLst/>
                <a:latin typeface="-apple-system"/>
              </a:rPr>
              <a:t>Ekspozycja historyczna ukazuje historię Hrubieszowa i ziemi hrubieszowskiej od średniowiecza do połowy XX wieku. Wśród eksponatów znajdują się zbiory militariów, numizmatów oraz dzieła sztuki ukazujące przeszłość miasta oraz jego historię. Osobną część stanowi ekspozycja przedstawiająca dzieje Towarzystwa Rolniczego Hrubieszowskiego i postać jego założyciela oraz patrona Muzeum – Stanisława Staszica. </a:t>
            </a:r>
            <a:endParaRPr lang="pl-PL" sz="2000" i="1" dirty="0"/>
          </a:p>
        </p:txBody>
      </p:sp>
      <p:pic>
        <p:nvPicPr>
          <p:cNvPr id="5" name="Obraz 4">
            <a:extLst>
              <a:ext uri="{FF2B5EF4-FFF2-40B4-BE49-F238E27FC236}">
                <a16:creationId xmlns:a16="http://schemas.microsoft.com/office/drawing/2014/main" id="{72FCD75B-3CDE-457A-A5C3-FF79046F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5" y="3548270"/>
            <a:ext cx="3981095" cy="2011016"/>
          </a:xfrm>
          <a:prstGeom prst="rect">
            <a:avLst/>
          </a:prstGeom>
        </p:spPr>
      </p:pic>
      <p:pic>
        <p:nvPicPr>
          <p:cNvPr id="7" name="Obraz 6">
            <a:extLst>
              <a:ext uri="{FF2B5EF4-FFF2-40B4-BE49-F238E27FC236}">
                <a16:creationId xmlns:a16="http://schemas.microsoft.com/office/drawing/2014/main" id="{6444D045-B7AA-41DD-BDBD-38AE19832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09" y="2968487"/>
            <a:ext cx="5168348" cy="3331415"/>
          </a:xfrm>
          <a:prstGeom prst="rect">
            <a:avLst/>
          </a:prstGeom>
        </p:spPr>
      </p:pic>
    </p:spTree>
    <p:extLst>
      <p:ext uri="{BB962C8B-B14F-4D97-AF65-F5344CB8AC3E}">
        <p14:creationId xmlns:p14="http://schemas.microsoft.com/office/powerpoint/2010/main" val="98171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31C612-4790-4C1C-AB81-FD450607FC6E}"/>
              </a:ext>
            </a:extLst>
          </p:cNvPr>
          <p:cNvSpPr>
            <a:spLocks noGrp="1"/>
          </p:cNvSpPr>
          <p:nvPr>
            <p:ph type="title"/>
          </p:nvPr>
        </p:nvSpPr>
        <p:spPr>
          <a:xfrm>
            <a:off x="838200" y="365126"/>
            <a:ext cx="10515600" cy="1092614"/>
          </a:xfrm>
        </p:spPr>
        <p:txBody>
          <a:bodyPr/>
          <a:lstStyle/>
          <a:p>
            <a:pPr algn="ctr"/>
            <a:r>
              <a:rPr lang="pl-PL" i="1" dirty="0"/>
              <a:t>Archeologia </a:t>
            </a:r>
          </a:p>
        </p:txBody>
      </p:sp>
      <p:sp>
        <p:nvSpPr>
          <p:cNvPr id="3" name="Symbol zastępczy zawartości 2">
            <a:extLst>
              <a:ext uri="{FF2B5EF4-FFF2-40B4-BE49-F238E27FC236}">
                <a16:creationId xmlns:a16="http://schemas.microsoft.com/office/drawing/2014/main" id="{B70215B5-4377-4376-955F-6DE462406DDB}"/>
              </a:ext>
            </a:extLst>
          </p:cNvPr>
          <p:cNvSpPr>
            <a:spLocks noGrp="1"/>
          </p:cNvSpPr>
          <p:nvPr>
            <p:ph idx="1"/>
          </p:nvPr>
        </p:nvSpPr>
        <p:spPr>
          <a:xfrm>
            <a:off x="838199" y="1457740"/>
            <a:ext cx="11088757" cy="4719223"/>
          </a:xfrm>
        </p:spPr>
        <p:txBody>
          <a:bodyPr>
            <a:normAutofit/>
          </a:bodyPr>
          <a:lstStyle/>
          <a:p>
            <a:pPr marL="0" indent="0">
              <a:buNone/>
            </a:pPr>
            <a:r>
              <a:rPr lang="pl-PL" sz="2400" b="0" i="1" dirty="0">
                <a:solidFill>
                  <a:srgbClr val="212529"/>
                </a:solidFill>
                <a:effectLst/>
                <a:latin typeface="-apple-system"/>
              </a:rPr>
              <a:t>W zbiorach działu archeologicznego Muzeum im. ks. Stanisława Staszica w Hrubieszowie znajduje się wiele zabytków ruchomych pochodzących z badań archeologicznych prowadzonych na ziemiach hrubieszowskich. Pozyskano w ich trakcie znaczną ilość materiałów zabytkowych ważnych dla zrozumienia sytuacji kulturowo-chronologicznej na Lubelszczyźnie. Najciekawsze z nich prezentowane są na stałej wystawie archeologicznej.</a:t>
            </a:r>
            <a:endParaRPr lang="pl-PL" sz="2400" i="1" dirty="0"/>
          </a:p>
        </p:txBody>
      </p:sp>
      <p:pic>
        <p:nvPicPr>
          <p:cNvPr id="5" name="Obraz 4">
            <a:extLst>
              <a:ext uri="{FF2B5EF4-FFF2-40B4-BE49-F238E27FC236}">
                <a16:creationId xmlns:a16="http://schemas.microsoft.com/office/drawing/2014/main" id="{8CE6D74D-D312-4375-B316-8F36939C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504" y="3817351"/>
            <a:ext cx="3389243" cy="2541932"/>
          </a:xfrm>
          <a:prstGeom prst="rect">
            <a:avLst/>
          </a:prstGeom>
        </p:spPr>
      </p:pic>
      <p:pic>
        <p:nvPicPr>
          <p:cNvPr id="7" name="Obraz 6">
            <a:extLst>
              <a:ext uri="{FF2B5EF4-FFF2-40B4-BE49-F238E27FC236}">
                <a16:creationId xmlns:a16="http://schemas.microsoft.com/office/drawing/2014/main" id="{773D81BC-14BB-46C6-83D7-E9945E93A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237" y="3429000"/>
            <a:ext cx="4168229" cy="2938705"/>
          </a:xfrm>
          <a:prstGeom prst="rect">
            <a:avLst/>
          </a:prstGeom>
        </p:spPr>
      </p:pic>
    </p:spTree>
    <p:extLst>
      <p:ext uri="{BB962C8B-B14F-4D97-AF65-F5344CB8AC3E}">
        <p14:creationId xmlns:p14="http://schemas.microsoft.com/office/powerpoint/2010/main" val="212373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DB795D-C85B-42AB-9BBE-984CB055CF83}"/>
              </a:ext>
            </a:extLst>
          </p:cNvPr>
          <p:cNvSpPr>
            <a:spLocks noGrp="1"/>
          </p:cNvSpPr>
          <p:nvPr>
            <p:ph type="title"/>
          </p:nvPr>
        </p:nvSpPr>
        <p:spPr>
          <a:xfrm>
            <a:off x="838200" y="365125"/>
            <a:ext cx="10515600" cy="999849"/>
          </a:xfrm>
        </p:spPr>
        <p:txBody>
          <a:bodyPr/>
          <a:lstStyle/>
          <a:p>
            <a:pPr algn="ctr"/>
            <a:r>
              <a:rPr lang="pl-PL" i="1" dirty="0"/>
              <a:t>Wioska Gotów </a:t>
            </a:r>
          </a:p>
        </p:txBody>
      </p:sp>
      <p:sp>
        <p:nvSpPr>
          <p:cNvPr id="3" name="Symbol zastępczy zawartości 2">
            <a:extLst>
              <a:ext uri="{FF2B5EF4-FFF2-40B4-BE49-F238E27FC236}">
                <a16:creationId xmlns:a16="http://schemas.microsoft.com/office/drawing/2014/main" id="{B125B1FD-D4C5-456D-B028-A779779FBB86}"/>
              </a:ext>
            </a:extLst>
          </p:cNvPr>
          <p:cNvSpPr>
            <a:spLocks noGrp="1"/>
          </p:cNvSpPr>
          <p:nvPr>
            <p:ph idx="1"/>
          </p:nvPr>
        </p:nvSpPr>
        <p:spPr>
          <a:xfrm>
            <a:off x="702364" y="1364975"/>
            <a:ext cx="10135025" cy="4279140"/>
          </a:xfrm>
        </p:spPr>
        <p:txBody>
          <a:bodyPr>
            <a:normAutofit/>
          </a:bodyPr>
          <a:lstStyle/>
          <a:p>
            <a:pPr marL="0" indent="0">
              <a:buNone/>
            </a:pPr>
            <a:r>
              <a:rPr lang="pl-PL" b="0" i="0" dirty="0">
                <a:solidFill>
                  <a:srgbClr val="212529"/>
                </a:solidFill>
                <a:effectLst/>
                <a:latin typeface="-apple-system"/>
              </a:rPr>
              <a:t>Skansen Wioska Gotów w </a:t>
            </a:r>
            <a:r>
              <a:rPr lang="pl-PL" b="0" i="0" dirty="0" err="1">
                <a:solidFill>
                  <a:srgbClr val="212529"/>
                </a:solidFill>
                <a:effectLst/>
                <a:latin typeface="-apple-system"/>
              </a:rPr>
              <a:t>Masłomęczu</a:t>
            </a:r>
            <a:r>
              <a:rPr lang="pl-PL" b="0" i="0" dirty="0">
                <a:solidFill>
                  <a:srgbClr val="212529"/>
                </a:solidFill>
                <a:effectLst/>
                <a:latin typeface="-apple-system"/>
              </a:rPr>
              <a:t> zarządzany jest wspólnie przez Gminę Hrubieszów i Muzeum im. ks. St. Staszica w Hrubieszowie.</a:t>
            </a:r>
            <a:endParaRPr lang="pl-PL" dirty="0"/>
          </a:p>
        </p:txBody>
      </p:sp>
      <p:pic>
        <p:nvPicPr>
          <p:cNvPr id="3074" name="Picture 2" descr="Może być zdjęciem przedstawiającym na świeżym powietrzu">
            <a:extLst>
              <a:ext uri="{FF2B5EF4-FFF2-40B4-BE49-F238E27FC236}">
                <a16:creationId xmlns:a16="http://schemas.microsoft.com/office/drawing/2014/main" id="{797E442B-D66E-4BA3-9418-34B0CC106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10" y="2610679"/>
            <a:ext cx="9459164" cy="388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6BAE27-0BCF-4E4D-A391-54D5B8A59EE2}"/>
              </a:ext>
            </a:extLst>
          </p:cNvPr>
          <p:cNvSpPr>
            <a:spLocks noGrp="1"/>
          </p:cNvSpPr>
          <p:nvPr>
            <p:ph type="title"/>
          </p:nvPr>
        </p:nvSpPr>
        <p:spPr>
          <a:xfrm>
            <a:off x="838200" y="365126"/>
            <a:ext cx="10515600" cy="788972"/>
          </a:xfrm>
        </p:spPr>
        <p:txBody>
          <a:bodyPr/>
          <a:lstStyle/>
          <a:p>
            <a:r>
              <a:rPr lang="pl-PL" dirty="0" err="1"/>
              <a:t>Zaczeło</a:t>
            </a:r>
            <a:r>
              <a:rPr lang="pl-PL" dirty="0"/>
              <a:t> się…</a:t>
            </a:r>
          </a:p>
        </p:txBody>
      </p:sp>
      <p:sp>
        <p:nvSpPr>
          <p:cNvPr id="3" name="Symbol zastępczy zawartości 2">
            <a:extLst>
              <a:ext uri="{FF2B5EF4-FFF2-40B4-BE49-F238E27FC236}">
                <a16:creationId xmlns:a16="http://schemas.microsoft.com/office/drawing/2014/main" id="{88697BE9-01B4-4BA3-899C-015B2017CE55}"/>
              </a:ext>
            </a:extLst>
          </p:cNvPr>
          <p:cNvSpPr>
            <a:spLocks noGrp="1"/>
          </p:cNvSpPr>
          <p:nvPr>
            <p:ph idx="1"/>
          </p:nvPr>
        </p:nvSpPr>
        <p:spPr>
          <a:xfrm>
            <a:off x="838200" y="1154099"/>
            <a:ext cx="9894903" cy="2414724"/>
          </a:xfrm>
        </p:spPr>
        <p:txBody>
          <a:bodyPr>
            <a:normAutofit fontScale="77500" lnSpcReduction="20000"/>
          </a:bodyPr>
          <a:lstStyle/>
          <a:p>
            <a:pPr marL="0" indent="0" algn="l">
              <a:buNone/>
            </a:pPr>
            <a:r>
              <a:rPr lang="pl-PL" b="0" i="1" dirty="0">
                <a:solidFill>
                  <a:srgbClr val="050505"/>
                </a:solidFill>
                <a:effectLst/>
                <a:latin typeface="inherit"/>
              </a:rPr>
              <a:t>…ponad 40 lat temu. Grupa archeologów w 1977 roku wysiadła z na przystanku PKS-u w </a:t>
            </a:r>
            <a:r>
              <a:rPr lang="pl-PL" b="0" i="1" dirty="0" err="1">
                <a:solidFill>
                  <a:srgbClr val="050505"/>
                </a:solidFill>
                <a:effectLst/>
                <a:latin typeface="inherit"/>
              </a:rPr>
              <a:t>Masłomęczu</a:t>
            </a:r>
            <a:r>
              <a:rPr lang="pl-PL" b="0" i="1" dirty="0">
                <a:solidFill>
                  <a:srgbClr val="050505"/>
                </a:solidFill>
                <a:effectLst/>
                <a:latin typeface="inherit"/>
              </a:rPr>
              <a:t> pod Hrubieszowem, rozpoczynając jednocześnie jeden z najważniejszych rozdziałów tej miejscowości w nowożytnej historii.</a:t>
            </a:r>
          </a:p>
          <a:p>
            <a:pPr marL="0" indent="0" algn="l">
              <a:buNone/>
            </a:pPr>
            <a:r>
              <a:rPr lang="pl-PL" b="0" i="1" dirty="0">
                <a:solidFill>
                  <a:srgbClr val="050505"/>
                </a:solidFill>
                <a:effectLst/>
                <a:latin typeface="inherit"/>
              </a:rPr>
              <a:t>Ćwierć wieku wyjątkowych badań na gockim cmentarzysku, wprowadziło </a:t>
            </a:r>
            <a:r>
              <a:rPr lang="pl-PL" b="0" i="1" dirty="0" err="1">
                <a:solidFill>
                  <a:srgbClr val="050505"/>
                </a:solidFill>
                <a:effectLst/>
                <a:latin typeface="inherit"/>
              </a:rPr>
              <a:t>Masłomęcz</a:t>
            </a:r>
            <a:r>
              <a:rPr lang="pl-PL" b="0" i="1" dirty="0">
                <a:solidFill>
                  <a:srgbClr val="050505"/>
                </a:solidFill>
                <a:effectLst/>
                <a:latin typeface="inherit"/>
              </a:rPr>
              <a:t> do literatury naukowej oraz na pierwsze strony gazet, do radio i do telewizji. </a:t>
            </a:r>
            <a:r>
              <a:rPr lang="pl-PL" i="1" dirty="0">
                <a:solidFill>
                  <a:srgbClr val="050505"/>
                </a:solidFill>
                <a:latin typeface="inherit"/>
              </a:rPr>
              <a:t>A</a:t>
            </a:r>
            <a:r>
              <a:rPr lang="pl-PL" b="0" i="1" dirty="0">
                <a:solidFill>
                  <a:srgbClr val="050505"/>
                </a:solidFill>
                <a:effectLst/>
                <a:latin typeface="inherit"/>
              </a:rPr>
              <a:t>rcheologia dla regionu hrubieszowskiego stała się wizytówką oraz szansą na rozwój turystyki.  Skansen Wioska Gotów – to stworzenie ciekawej i wartościowej edukacyjnie i turystyczne oferty dla wszystkich grup wiekowych, dla szkół i indywidualnych zwiedzających nie tylko z regionu hrubieszowskiego. </a:t>
            </a:r>
          </a:p>
          <a:p>
            <a:endParaRPr lang="pl-PL" i="1" dirty="0"/>
          </a:p>
        </p:txBody>
      </p:sp>
      <p:pic>
        <p:nvPicPr>
          <p:cNvPr id="4098" name="Picture 2" descr="Brak dostępnego opisu zdjęcia.">
            <a:extLst>
              <a:ext uri="{FF2B5EF4-FFF2-40B4-BE49-F238E27FC236}">
                <a16:creationId xmlns:a16="http://schemas.microsoft.com/office/drawing/2014/main" id="{7CF9B863-7256-4939-BA00-094154C1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592" y="3568823"/>
            <a:ext cx="6036815" cy="27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81EBC0-6C67-4F6D-812C-9544B4ED05D6}"/>
              </a:ext>
            </a:extLst>
          </p:cNvPr>
          <p:cNvSpPr>
            <a:spLocks noGrp="1"/>
          </p:cNvSpPr>
          <p:nvPr>
            <p:ph type="title"/>
          </p:nvPr>
        </p:nvSpPr>
        <p:spPr/>
        <p:txBody>
          <a:bodyPr/>
          <a:lstStyle/>
          <a:p>
            <a:r>
              <a:rPr lang="pl-PL" dirty="0"/>
              <a:t>Gocka chata w </a:t>
            </a:r>
            <a:r>
              <a:rPr lang="pl-PL" dirty="0" err="1"/>
              <a:t>Masłomęczu</a:t>
            </a:r>
            <a:r>
              <a:rPr lang="pl-PL" dirty="0"/>
              <a:t> </a:t>
            </a:r>
          </a:p>
        </p:txBody>
      </p:sp>
      <p:sp>
        <p:nvSpPr>
          <p:cNvPr id="3" name="Symbol zastępczy zawartości 2">
            <a:extLst>
              <a:ext uri="{FF2B5EF4-FFF2-40B4-BE49-F238E27FC236}">
                <a16:creationId xmlns:a16="http://schemas.microsoft.com/office/drawing/2014/main" id="{727AE0F2-7C88-4B9C-91B5-37535D84F9D9}"/>
              </a:ext>
            </a:extLst>
          </p:cNvPr>
          <p:cNvSpPr>
            <a:spLocks noGrp="1"/>
          </p:cNvSpPr>
          <p:nvPr>
            <p:ph idx="1"/>
          </p:nvPr>
        </p:nvSpPr>
        <p:spPr>
          <a:xfrm>
            <a:off x="838200" y="1411550"/>
            <a:ext cx="10515600" cy="4729903"/>
          </a:xfrm>
        </p:spPr>
        <p:txBody>
          <a:bodyPr>
            <a:normAutofit/>
          </a:bodyPr>
          <a:lstStyle/>
          <a:p>
            <a:pPr marL="0" indent="0">
              <a:buNone/>
            </a:pPr>
            <a:r>
              <a:rPr lang="pl-PL" sz="2400" b="0" i="1" dirty="0">
                <a:solidFill>
                  <a:srgbClr val="504D4B"/>
                </a:solidFill>
                <a:effectLst/>
                <a:latin typeface="book antiqua" panose="02040602050305030304" pitchFamily="18" charset="0"/>
              </a:rPr>
              <a:t>Na podstawie informacji uzyskanych w trakcie badań archeologicznych w Hrubieszowie-Podgórzu, opracowano projekt rekonstrukcji gockiej zabudowy mieszkalnej z II-III w. n.e. Obiekt wykonano z drewna na planie prostokąta o wymiarach 5 x 10 m (w skali 1:2 względem oryginału). Zgodnie z pierwowzorem zachowano podział budynku na dwie części: mieszkalną i gospodarczą. Czterospadowy dach pokryty został </a:t>
            </a:r>
            <a:r>
              <a:rPr lang="pl-PL" sz="2400" b="0" i="1" dirty="0" err="1">
                <a:solidFill>
                  <a:srgbClr val="504D4B"/>
                </a:solidFill>
                <a:effectLst/>
                <a:latin typeface="book antiqua" panose="02040602050305030304" pitchFamily="18" charset="0"/>
              </a:rPr>
              <a:t>czciną</a:t>
            </a:r>
            <a:r>
              <a:rPr lang="pl-PL" sz="2400" b="0" i="1" dirty="0">
                <a:solidFill>
                  <a:srgbClr val="504D4B"/>
                </a:solidFill>
                <a:effectLst/>
                <a:latin typeface="book antiqua" panose="02040602050305030304" pitchFamily="18" charset="0"/>
              </a:rPr>
              <a:t> na pełnym deskowaniu, W otoczeniu Chaty, znajduje się również zagroda wykonana z plecionkowego płotu. </a:t>
            </a:r>
            <a:endParaRPr lang="pl-PL" sz="2400" i="1" dirty="0"/>
          </a:p>
        </p:txBody>
      </p:sp>
      <p:pic>
        <p:nvPicPr>
          <p:cNvPr id="5" name="Obraz 4">
            <a:extLst>
              <a:ext uri="{FF2B5EF4-FFF2-40B4-BE49-F238E27FC236}">
                <a16:creationId xmlns:a16="http://schemas.microsoft.com/office/drawing/2014/main" id="{AC58BD6B-DA85-42A5-BEC4-1F7EB7CA2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984" y="3790122"/>
            <a:ext cx="4998356" cy="2351332"/>
          </a:xfrm>
          <a:prstGeom prst="rect">
            <a:avLst/>
          </a:prstGeom>
        </p:spPr>
      </p:pic>
    </p:spTree>
    <p:extLst>
      <p:ext uri="{BB962C8B-B14F-4D97-AF65-F5344CB8AC3E}">
        <p14:creationId xmlns:p14="http://schemas.microsoft.com/office/powerpoint/2010/main" val="6484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48295-E7F4-41AA-9590-6ED29F57C751}"/>
              </a:ext>
            </a:extLst>
          </p:cNvPr>
          <p:cNvSpPr>
            <a:spLocks noGrp="1"/>
          </p:cNvSpPr>
          <p:nvPr>
            <p:ph type="title"/>
          </p:nvPr>
        </p:nvSpPr>
        <p:spPr/>
        <p:txBody>
          <a:bodyPr/>
          <a:lstStyle/>
          <a:p>
            <a:r>
              <a:rPr lang="pl-PL" dirty="0"/>
              <a:t>Warsztaty tematyczne</a:t>
            </a:r>
          </a:p>
        </p:txBody>
      </p:sp>
      <p:sp>
        <p:nvSpPr>
          <p:cNvPr id="3" name="Symbol zastępczy zawartości 2">
            <a:extLst>
              <a:ext uri="{FF2B5EF4-FFF2-40B4-BE49-F238E27FC236}">
                <a16:creationId xmlns:a16="http://schemas.microsoft.com/office/drawing/2014/main" id="{1A46DDBC-A8D0-4673-9DDC-D41B86C70DD5}"/>
              </a:ext>
            </a:extLst>
          </p:cNvPr>
          <p:cNvSpPr>
            <a:spLocks noGrp="1"/>
          </p:cNvSpPr>
          <p:nvPr>
            <p:ph idx="1"/>
          </p:nvPr>
        </p:nvSpPr>
        <p:spPr>
          <a:xfrm>
            <a:off x="838200" y="1563757"/>
            <a:ext cx="6211957" cy="4613206"/>
          </a:xfrm>
        </p:spPr>
        <p:txBody>
          <a:bodyPr>
            <a:normAutofit/>
          </a:bodyPr>
          <a:lstStyle/>
          <a:p>
            <a:pPr marL="0" indent="0" algn="l">
              <a:buNone/>
            </a:pPr>
            <a:r>
              <a:rPr lang="pl-PL" sz="2400" i="1" dirty="0">
                <a:solidFill>
                  <a:srgbClr val="161615"/>
                </a:solidFill>
                <a:effectLst/>
              </a:rPr>
              <a:t>W Muzeum odbywają się również różnorodne warsztaty tematyczne dla dzieci i młodzieży. </a:t>
            </a:r>
          </a:p>
          <a:p>
            <a:pPr marL="0" indent="0" algn="l">
              <a:buNone/>
            </a:pPr>
            <a:r>
              <a:rPr lang="pl-PL" sz="2400" i="1" dirty="0">
                <a:solidFill>
                  <a:srgbClr val="161615"/>
                </a:solidFill>
                <a:effectLst/>
              </a:rPr>
              <a:t>Większość tego typu zajęć odbywa się w związku z różnymi okolicznościami, takimi jak andrzejki czy święta Wielkanocne lub Bożego Narodzenia. Warsztaty polegają na połączeniu zajęć praktycznych z częścią merytoryczną (np. samodzielne wykonanie ozdób świątecznych dawniej stosowanymi technikami, materiałami itp.).</a:t>
            </a:r>
            <a:br>
              <a:rPr lang="pl-PL" sz="2400" i="1" dirty="0">
                <a:solidFill>
                  <a:srgbClr val="161615"/>
                </a:solidFill>
                <a:effectLst/>
              </a:rPr>
            </a:br>
            <a:r>
              <a:rPr lang="pl-PL" sz="2400" i="1" dirty="0">
                <a:solidFill>
                  <a:srgbClr val="161615"/>
                </a:solidFill>
                <a:effectLst/>
              </a:rPr>
              <a:t>Spotkania warsztatowe pojawiają się również w związku z wystawami czasowymi prezentowanymi w muzeum.</a:t>
            </a:r>
          </a:p>
          <a:p>
            <a:pPr marL="0" indent="0">
              <a:buNone/>
            </a:pPr>
            <a:endParaRPr lang="pl-PL" sz="2400" i="1" dirty="0"/>
          </a:p>
        </p:txBody>
      </p:sp>
      <p:pic>
        <p:nvPicPr>
          <p:cNvPr id="5" name="Obraz 4">
            <a:extLst>
              <a:ext uri="{FF2B5EF4-FFF2-40B4-BE49-F238E27FC236}">
                <a16:creationId xmlns:a16="http://schemas.microsoft.com/office/drawing/2014/main" id="{CBCB39AA-3003-4082-BBC1-4A2CF0AA1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120" y="4338580"/>
            <a:ext cx="4225680" cy="1838383"/>
          </a:xfrm>
          <a:prstGeom prst="rect">
            <a:avLst/>
          </a:prstGeom>
        </p:spPr>
      </p:pic>
      <p:pic>
        <p:nvPicPr>
          <p:cNvPr id="7" name="Obraz 6">
            <a:extLst>
              <a:ext uri="{FF2B5EF4-FFF2-40B4-BE49-F238E27FC236}">
                <a16:creationId xmlns:a16="http://schemas.microsoft.com/office/drawing/2014/main" id="{D0D92606-8EE0-4016-998F-4B0F51DD4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824" y="915655"/>
            <a:ext cx="2420115" cy="3422925"/>
          </a:xfrm>
          <a:prstGeom prst="rect">
            <a:avLst/>
          </a:prstGeom>
        </p:spPr>
      </p:pic>
    </p:spTree>
    <p:extLst>
      <p:ext uri="{BB962C8B-B14F-4D97-AF65-F5344CB8AC3E}">
        <p14:creationId xmlns:p14="http://schemas.microsoft.com/office/powerpoint/2010/main" val="100542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2F58B9-2DA9-48CE-B712-4F0E0AE0579D}"/>
              </a:ext>
            </a:extLst>
          </p:cNvPr>
          <p:cNvSpPr>
            <a:spLocks noGrp="1"/>
          </p:cNvSpPr>
          <p:nvPr>
            <p:ph type="title"/>
          </p:nvPr>
        </p:nvSpPr>
        <p:spPr/>
        <p:txBody>
          <a:bodyPr/>
          <a:lstStyle/>
          <a:p>
            <a:r>
              <a:rPr lang="pl-PL" dirty="0"/>
              <a:t>Lekcje muzealne </a:t>
            </a:r>
          </a:p>
        </p:txBody>
      </p:sp>
      <p:sp>
        <p:nvSpPr>
          <p:cNvPr id="3" name="Symbol zastępczy zawartości 2">
            <a:extLst>
              <a:ext uri="{FF2B5EF4-FFF2-40B4-BE49-F238E27FC236}">
                <a16:creationId xmlns:a16="http://schemas.microsoft.com/office/drawing/2014/main" id="{E6236D76-36FF-42F4-9167-41D980E53714}"/>
              </a:ext>
            </a:extLst>
          </p:cNvPr>
          <p:cNvSpPr>
            <a:spLocks noGrp="1"/>
          </p:cNvSpPr>
          <p:nvPr>
            <p:ph idx="1"/>
          </p:nvPr>
        </p:nvSpPr>
        <p:spPr>
          <a:xfrm>
            <a:off x="838200" y="1391478"/>
            <a:ext cx="10515600" cy="4785485"/>
          </a:xfrm>
        </p:spPr>
        <p:txBody>
          <a:bodyPr>
            <a:normAutofit fontScale="62500" lnSpcReduction="20000"/>
          </a:bodyPr>
          <a:lstStyle/>
          <a:p>
            <a:pPr marL="0" indent="0" algn="l">
              <a:buNone/>
            </a:pPr>
            <a:r>
              <a:rPr lang="pl-PL" b="1" i="1" dirty="0">
                <a:solidFill>
                  <a:srgbClr val="161615"/>
                </a:solidFill>
                <a:effectLst/>
              </a:rPr>
              <a:t>Muzeum w ramach swojej działalności oferuje możliwość przeprowadzenia lekcji muzealnych z młodzieżą szkolną. Pracownicy merytoryczni mogą wygłosić lekcję muzealną na jeden z poniższych tematów:</a:t>
            </a:r>
          </a:p>
          <a:p>
            <a:pPr marL="0" indent="0" algn="l">
              <a:buNone/>
            </a:pPr>
            <a:r>
              <a:rPr lang="pl-PL" b="0" i="0" dirty="0">
                <a:solidFill>
                  <a:srgbClr val="212529"/>
                </a:solidFill>
                <a:effectLst/>
                <a:latin typeface="-apple-system"/>
              </a:rPr>
              <a:t>1. Pradzieje ziemi hrubieszowskiej.</a:t>
            </a:r>
            <a:br>
              <a:rPr lang="pl-PL" b="0" i="0" dirty="0">
                <a:solidFill>
                  <a:srgbClr val="212529"/>
                </a:solidFill>
                <a:effectLst/>
                <a:latin typeface="-apple-system"/>
              </a:rPr>
            </a:br>
            <a:r>
              <a:rPr lang="pl-PL" b="0" i="0" dirty="0">
                <a:solidFill>
                  <a:srgbClr val="212529"/>
                </a:solidFill>
                <a:effectLst/>
                <a:latin typeface="-apple-system"/>
              </a:rPr>
              <a:t>2. Archeologia Kotliny hrubieszowskiej.</a:t>
            </a:r>
            <a:br>
              <a:rPr lang="pl-PL" b="0" i="0" dirty="0">
                <a:solidFill>
                  <a:srgbClr val="212529"/>
                </a:solidFill>
                <a:effectLst/>
                <a:latin typeface="-apple-system"/>
              </a:rPr>
            </a:br>
            <a:r>
              <a:rPr lang="pl-PL" b="0" i="0" dirty="0">
                <a:solidFill>
                  <a:srgbClr val="212529"/>
                </a:solidFill>
                <a:effectLst/>
                <a:latin typeface="-apple-system"/>
              </a:rPr>
              <a:t>3. Historia miasta i ludzi z nim związanych.</a:t>
            </a:r>
            <a:br>
              <a:rPr lang="pl-PL" b="0" i="0" dirty="0">
                <a:solidFill>
                  <a:srgbClr val="212529"/>
                </a:solidFill>
                <a:effectLst/>
                <a:latin typeface="-apple-system"/>
              </a:rPr>
            </a:br>
            <a:r>
              <a:rPr lang="pl-PL" b="0" i="0" dirty="0">
                <a:solidFill>
                  <a:srgbClr val="212529"/>
                </a:solidFill>
                <a:effectLst/>
                <a:latin typeface="-apple-system"/>
              </a:rPr>
              <a:t>4. Hrubieszów w dobie średniowiecza.</a:t>
            </a:r>
            <a:br>
              <a:rPr lang="pl-PL" b="0" i="0" dirty="0">
                <a:solidFill>
                  <a:srgbClr val="212529"/>
                </a:solidFill>
                <a:effectLst/>
                <a:latin typeface="-apple-system"/>
              </a:rPr>
            </a:br>
            <a:r>
              <a:rPr lang="pl-PL" b="0" i="0" dirty="0">
                <a:solidFill>
                  <a:srgbClr val="212529"/>
                </a:solidFill>
                <a:effectLst/>
                <a:latin typeface="-apple-system"/>
              </a:rPr>
              <a:t>5. Hrubieszów – polskie miasto trzech kultur.</a:t>
            </a:r>
            <a:br>
              <a:rPr lang="pl-PL" b="0" i="0" dirty="0">
                <a:solidFill>
                  <a:srgbClr val="212529"/>
                </a:solidFill>
                <a:effectLst/>
                <a:latin typeface="-apple-system"/>
              </a:rPr>
            </a:br>
            <a:r>
              <a:rPr lang="pl-PL" b="0" i="0" dirty="0">
                <a:solidFill>
                  <a:srgbClr val="212529"/>
                </a:solidFill>
                <a:effectLst/>
                <a:latin typeface="-apple-system"/>
              </a:rPr>
              <a:t>6. Życie </a:t>
            </a:r>
            <a:r>
              <a:rPr lang="pl-PL" b="0" i="0" dirty="0" err="1">
                <a:solidFill>
                  <a:srgbClr val="212529"/>
                </a:solidFill>
                <a:effectLst/>
                <a:latin typeface="-apple-system"/>
              </a:rPr>
              <a:t>społeczno</a:t>
            </a:r>
            <a:r>
              <a:rPr lang="pl-PL" b="0" i="0" dirty="0">
                <a:solidFill>
                  <a:srgbClr val="212529"/>
                </a:solidFill>
                <a:effectLst/>
                <a:latin typeface="-apple-system"/>
              </a:rPr>
              <a:t> – kulturalne w okresie międzywojennym.</a:t>
            </a:r>
            <a:br>
              <a:rPr lang="pl-PL" b="0" i="0" dirty="0">
                <a:solidFill>
                  <a:srgbClr val="212529"/>
                </a:solidFill>
                <a:effectLst/>
                <a:latin typeface="-apple-system"/>
              </a:rPr>
            </a:br>
            <a:r>
              <a:rPr lang="pl-PL" b="0" i="0" dirty="0">
                <a:solidFill>
                  <a:srgbClr val="212529"/>
                </a:solidFill>
                <a:effectLst/>
                <a:latin typeface="-apple-system"/>
              </a:rPr>
              <a:t>7. Działalność </a:t>
            </a:r>
            <a:r>
              <a:rPr lang="pl-PL" b="0" i="0" dirty="0" err="1">
                <a:solidFill>
                  <a:srgbClr val="212529"/>
                </a:solidFill>
                <a:effectLst/>
                <a:latin typeface="-apple-system"/>
              </a:rPr>
              <a:t>kulturalno</a:t>
            </a:r>
            <a:r>
              <a:rPr lang="pl-PL" b="0" i="0" dirty="0">
                <a:solidFill>
                  <a:srgbClr val="212529"/>
                </a:solidFill>
                <a:effectLst/>
                <a:latin typeface="-apple-system"/>
              </a:rPr>
              <a:t> – oświatowa na terenie garnizonu 2 Pułku Strzelców Konnych.</a:t>
            </a:r>
            <a:br>
              <a:rPr lang="pl-PL" b="0" i="0" dirty="0">
                <a:solidFill>
                  <a:srgbClr val="212529"/>
                </a:solidFill>
                <a:effectLst/>
                <a:latin typeface="-apple-system"/>
              </a:rPr>
            </a:br>
            <a:r>
              <a:rPr lang="pl-PL" b="0" i="0" dirty="0">
                <a:solidFill>
                  <a:srgbClr val="212529"/>
                </a:solidFill>
                <a:effectLst/>
                <a:latin typeface="-apple-system"/>
              </a:rPr>
              <a:t>8. Architektura dawnego Hrubieszowa.</a:t>
            </a:r>
            <a:br>
              <a:rPr lang="pl-PL" b="0" i="0" dirty="0">
                <a:solidFill>
                  <a:srgbClr val="212529"/>
                </a:solidFill>
                <a:effectLst/>
                <a:latin typeface="-apple-system"/>
              </a:rPr>
            </a:br>
            <a:r>
              <a:rPr lang="pl-PL" b="0" i="0" dirty="0">
                <a:solidFill>
                  <a:srgbClr val="212529"/>
                </a:solidFill>
                <a:effectLst/>
                <a:latin typeface="-apple-system"/>
              </a:rPr>
              <a:t>9. Stanisław Staszic – założyciel Towarzystwa Rolniczego Hrubieszowskiego.</a:t>
            </a:r>
            <a:br>
              <a:rPr lang="pl-PL" b="0" i="0" dirty="0">
                <a:solidFill>
                  <a:srgbClr val="212529"/>
                </a:solidFill>
                <a:effectLst/>
                <a:latin typeface="-apple-system"/>
              </a:rPr>
            </a:br>
            <a:r>
              <a:rPr lang="pl-PL" b="0" i="0" dirty="0">
                <a:solidFill>
                  <a:srgbClr val="212529"/>
                </a:solidFill>
                <a:effectLst/>
                <a:latin typeface="-apple-system"/>
              </a:rPr>
              <a:t>10. Ponadczasowy charakter Towarzystwa Rolniczego Hrubieszowskiego.</a:t>
            </a:r>
            <a:br>
              <a:rPr lang="pl-PL" b="0" i="0" dirty="0">
                <a:solidFill>
                  <a:srgbClr val="212529"/>
                </a:solidFill>
                <a:effectLst/>
                <a:latin typeface="-apple-system"/>
              </a:rPr>
            </a:br>
            <a:r>
              <a:rPr lang="pl-PL" b="0" i="0" dirty="0">
                <a:solidFill>
                  <a:srgbClr val="212529"/>
                </a:solidFill>
                <a:effectLst/>
                <a:latin typeface="-apple-system"/>
              </a:rPr>
              <a:t>11. Sztuka ludowa wczoraj i dziś.</a:t>
            </a:r>
            <a:br>
              <a:rPr lang="pl-PL" b="0" i="0" dirty="0">
                <a:solidFill>
                  <a:srgbClr val="212529"/>
                </a:solidFill>
                <a:effectLst/>
                <a:latin typeface="-apple-system"/>
              </a:rPr>
            </a:br>
            <a:r>
              <a:rPr lang="pl-PL" b="0" i="0" dirty="0">
                <a:solidFill>
                  <a:srgbClr val="212529"/>
                </a:solidFill>
                <a:effectLst/>
                <a:latin typeface="-apple-system"/>
              </a:rPr>
              <a:t>12. Znani hrubieszowscy twórcy ludowi.</a:t>
            </a:r>
            <a:br>
              <a:rPr lang="pl-PL" b="0" i="0" dirty="0">
                <a:solidFill>
                  <a:srgbClr val="212529"/>
                </a:solidFill>
                <a:effectLst/>
                <a:latin typeface="-apple-system"/>
              </a:rPr>
            </a:br>
            <a:r>
              <a:rPr lang="pl-PL" b="0" i="0" dirty="0">
                <a:solidFill>
                  <a:srgbClr val="212529"/>
                </a:solidFill>
                <a:effectLst/>
                <a:latin typeface="-apple-system"/>
              </a:rPr>
              <a:t>13. Hrubieszowski strój ludowy.</a:t>
            </a:r>
            <a:br>
              <a:rPr lang="pl-PL" b="0" i="0" dirty="0">
                <a:solidFill>
                  <a:srgbClr val="212529"/>
                </a:solidFill>
                <a:effectLst/>
                <a:latin typeface="-apple-system"/>
              </a:rPr>
            </a:br>
            <a:r>
              <a:rPr lang="pl-PL" b="0" i="0" dirty="0">
                <a:solidFill>
                  <a:srgbClr val="212529"/>
                </a:solidFill>
                <a:effectLst/>
                <a:latin typeface="-apple-system"/>
              </a:rPr>
              <a:t>14. Dawne tradycje ludowe.</a:t>
            </a:r>
            <a:br>
              <a:rPr lang="pl-PL" b="0" i="0" dirty="0">
                <a:solidFill>
                  <a:srgbClr val="212529"/>
                </a:solidFill>
                <a:effectLst/>
                <a:latin typeface="-apple-system"/>
              </a:rPr>
            </a:br>
            <a:r>
              <a:rPr lang="pl-PL" b="0" i="0" dirty="0">
                <a:solidFill>
                  <a:srgbClr val="212529"/>
                </a:solidFill>
                <a:effectLst/>
                <a:latin typeface="-apple-system"/>
              </a:rPr>
              <a:t>15. Legendy i podania z Hrubieszowa i okolic.</a:t>
            </a:r>
            <a:br>
              <a:rPr lang="pl-PL" b="0" i="0" dirty="0">
                <a:solidFill>
                  <a:srgbClr val="212529"/>
                </a:solidFill>
                <a:effectLst/>
                <a:latin typeface="-apple-system"/>
              </a:rPr>
            </a:br>
            <a:r>
              <a:rPr lang="pl-PL" b="0" i="0" dirty="0">
                <a:solidFill>
                  <a:srgbClr val="212529"/>
                </a:solidFill>
                <a:effectLst/>
                <a:latin typeface="-apple-system"/>
              </a:rPr>
              <a:t>16. Dawna kuchnia.</a:t>
            </a:r>
            <a:br>
              <a:rPr lang="pl-PL" b="0" i="0" dirty="0">
                <a:solidFill>
                  <a:srgbClr val="212529"/>
                </a:solidFill>
                <a:effectLst/>
                <a:latin typeface="-apple-system"/>
              </a:rPr>
            </a:br>
            <a:r>
              <a:rPr lang="pl-PL" b="0" i="0" dirty="0">
                <a:solidFill>
                  <a:srgbClr val="212529"/>
                </a:solidFill>
                <a:effectLst/>
                <a:latin typeface="-apple-system"/>
              </a:rPr>
              <a:t>17. Sławni hrubieszowianie.</a:t>
            </a:r>
            <a:br>
              <a:rPr lang="pl-PL" b="0" i="0" dirty="0">
                <a:solidFill>
                  <a:srgbClr val="212529"/>
                </a:solidFill>
                <a:effectLst/>
                <a:latin typeface="-apple-system"/>
              </a:rPr>
            </a:br>
            <a:r>
              <a:rPr lang="pl-PL" b="0" i="0" dirty="0">
                <a:solidFill>
                  <a:srgbClr val="212529"/>
                </a:solidFill>
                <a:effectLst/>
                <a:latin typeface="-apple-system"/>
              </a:rPr>
              <a:t>18. Sztuka tkacka regionu hrubieszowskiego.</a:t>
            </a:r>
            <a:br>
              <a:rPr lang="pl-PL" b="0" i="0" dirty="0">
                <a:solidFill>
                  <a:srgbClr val="212529"/>
                </a:solidFill>
                <a:effectLst/>
                <a:latin typeface="-apple-system"/>
              </a:rPr>
            </a:br>
            <a:r>
              <a:rPr lang="pl-PL" b="0" i="0" dirty="0">
                <a:solidFill>
                  <a:srgbClr val="212529"/>
                </a:solidFill>
                <a:effectLst/>
                <a:latin typeface="-apple-system"/>
              </a:rPr>
              <a:t>19. Historia dworku i rodziny </a:t>
            </a:r>
            <a:r>
              <a:rPr lang="pl-PL" b="0" i="0" dirty="0" err="1">
                <a:solidFill>
                  <a:srgbClr val="212529"/>
                </a:solidFill>
                <a:effectLst/>
                <a:latin typeface="-apple-system"/>
              </a:rPr>
              <a:t>du</a:t>
            </a:r>
            <a:r>
              <a:rPr lang="pl-PL" b="0" i="0" dirty="0">
                <a:solidFill>
                  <a:srgbClr val="212529"/>
                </a:solidFill>
                <a:effectLst/>
                <a:latin typeface="-apple-system"/>
              </a:rPr>
              <a:t> </a:t>
            </a:r>
            <a:r>
              <a:rPr lang="pl-PL" b="0" i="0" dirty="0" err="1">
                <a:solidFill>
                  <a:srgbClr val="212529"/>
                </a:solidFill>
                <a:effectLst/>
                <a:latin typeface="-apple-system"/>
              </a:rPr>
              <a:t>Chateau</a:t>
            </a:r>
            <a:r>
              <a:rPr lang="pl-PL" b="0" i="0" dirty="0">
                <a:solidFill>
                  <a:srgbClr val="212529"/>
                </a:solidFill>
                <a:effectLst/>
                <a:latin typeface="-apple-system"/>
              </a:rPr>
              <a:t>.</a:t>
            </a:r>
            <a:br>
              <a:rPr lang="pl-PL" b="0" i="0" dirty="0">
                <a:solidFill>
                  <a:srgbClr val="212529"/>
                </a:solidFill>
                <a:effectLst/>
                <a:latin typeface="-apple-system"/>
              </a:rPr>
            </a:br>
            <a:r>
              <a:rPr lang="pl-PL" b="0" i="0" dirty="0">
                <a:solidFill>
                  <a:srgbClr val="212529"/>
                </a:solidFill>
                <a:effectLst/>
                <a:latin typeface="-apple-system"/>
              </a:rPr>
              <a:t>20. Symbolika w twórczości Pawła Gajewskiego.</a:t>
            </a:r>
          </a:p>
          <a:p>
            <a:endParaRPr lang="pl-PL" dirty="0"/>
          </a:p>
        </p:txBody>
      </p:sp>
      <p:pic>
        <p:nvPicPr>
          <p:cNvPr id="5" name="Obraz 4">
            <a:extLst>
              <a:ext uri="{FF2B5EF4-FFF2-40B4-BE49-F238E27FC236}">
                <a16:creationId xmlns:a16="http://schemas.microsoft.com/office/drawing/2014/main" id="{A715C066-C9D3-4FC2-8F49-C3F07CE64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277" y="3684105"/>
            <a:ext cx="3816627" cy="2279374"/>
          </a:xfrm>
          <a:prstGeom prst="rect">
            <a:avLst/>
          </a:prstGeom>
        </p:spPr>
      </p:pic>
    </p:spTree>
    <p:extLst>
      <p:ext uri="{BB962C8B-B14F-4D97-AF65-F5344CB8AC3E}">
        <p14:creationId xmlns:p14="http://schemas.microsoft.com/office/powerpoint/2010/main" val="124000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CEA706-C5A8-4CEB-BD82-303CC12D3137}"/>
              </a:ext>
            </a:extLst>
          </p:cNvPr>
          <p:cNvSpPr>
            <a:spLocks noGrp="1"/>
          </p:cNvSpPr>
          <p:nvPr>
            <p:ph type="ctrTitle"/>
          </p:nvPr>
        </p:nvSpPr>
        <p:spPr>
          <a:xfrm>
            <a:off x="1524000" y="1122363"/>
            <a:ext cx="9144000" cy="1395550"/>
          </a:xfrm>
        </p:spPr>
        <p:txBody>
          <a:bodyPr/>
          <a:lstStyle/>
          <a:p>
            <a:r>
              <a:rPr lang="pl-PL" dirty="0"/>
              <a:t>Dziękuję za uwagę.</a:t>
            </a:r>
          </a:p>
        </p:txBody>
      </p:sp>
      <p:sp>
        <p:nvSpPr>
          <p:cNvPr id="3" name="Podtytuł 2">
            <a:extLst>
              <a:ext uri="{FF2B5EF4-FFF2-40B4-BE49-F238E27FC236}">
                <a16:creationId xmlns:a16="http://schemas.microsoft.com/office/drawing/2014/main" id="{3EDDE8E6-5BEE-4360-8662-C3AA06014FAE}"/>
              </a:ext>
            </a:extLst>
          </p:cNvPr>
          <p:cNvSpPr>
            <a:spLocks noGrp="1"/>
          </p:cNvSpPr>
          <p:nvPr>
            <p:ph type="subTitle" idx="1"/>
          </p:nvPr>
        </p:nvSpPr>
        <p:spPr/>
        <p:txBody>
          <a:bodyPr>
            <a:normAutofit/>
          </a:bodyPr>
          <a:lstStyle/>
          <a:p>
            <a:pPr algn="r"/>
            <a:endParaRPr lang="pl-PL" sz="4000" dirty="0"/>
          </a:p>
          <a:p>
            <a:pPr algn="r"/>
            <a:r>
              <a:rPr lang="pl-PL" sz="4000" dirty="0"/>
              <a:t>Lena Martyniuk, klasa </a:t>
            </a:r>
            <a:r>
              <a:rPr lang="pl-PL" sz="4000" dirty="0" err="1"/>
              <a:t>Va</a:t>
            </a:r>
            <a:endParaRPr lang="pl-PL" sz="4000" dirty="0"/>
          </a:p>
        </p:txBody>
      </p:sp>
    </p:spTree>
    <p:extLst>
      <p:ext uri="{BB962C8B-B14F-4D97-AF65-F5344CB8AC3E}">
        <p14:creationId xmlns:p14="http://schemas.microsoft.com/office/powerpoint/2010/main" val="295384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879C28-9A1F-4957-A4E0-DBE99A9507B1}"/>
              </a:ext>
            </a:extLst>
          </p:cNvPr>
          <p:cNvSpPr>
            <a:spLocks noGrp="1"/>
          </p:cNvSpPr>
          <p:nvPr>
            <p:ph type="title"/>
          </p:nvPr>
        </p:nvSpPr>
        <p:spPr/>
        <p:txBody>
          <a:bodyPr/>
          <a:lstStyle/>
          <a:p>
            <a:pPr algn="ctr"/>
            <a:r>
              <a:rPr lang="pl-PL" dirty="0"/>
              <a:t>Siedziba Muzeum</a:t>
            </a:r>
          </a:p>
        </p:txBody>
      </p:sp>
      <p:sp>
        <p:nvSpPr>
          <p:cNvPr id="3" name="Symbol zastępczy zawartości 2">
            <a:extLst>
              <a:ext uri="{FF2B5EF4-FFF2-40B4-BE49-F238E27FC236}">
                <a16:creationId xmlns:a16="http://schemas.microsoft.com/office/drawing/2014/main" id="{5F587F80-988B-407F-A8C5-87EE769163AE}"/>
              </a:ext>
            </a:extLst>
          </p:cNvPr>
          <p:cNvSpPr>
            <a:spLocks noGrp="1"/>
          </p:cNvSpPr>
          <p:nvPr>
            <p:ph idx="1"/>
          </p:nvPr>
        </p:nvSpPr>
        <p:spPr>
          <a:xfrm>
            <a:off x="838200" y="1563757"/>
            <a:ext cx="5257800" cy="4613206"/>
          </a:xfrm>
        </p:spPr>
        <p:txBody>
          <a:bodyPr>
            <a:noAutofit/>
          </a:bodyPr>
          <a:lstStyle/>
          <a:p>
            <a:pPr marL="0" indent="0">
              <a:buNone/>
            </a:pPr>
            <a:r>
              <a:rPr lang="pl-PL" sz="2400" b="0" i="0" dirty="0">
                <a:solidFill>
                  <a:srgbClr val="000000"/>
                </a:solidFill>
                <a:effectLst/>
              </a:rPr>
              <a:t>Budynek na planie prostokąta, zwrócony na północ, murowany, parterowy, z częścią środkową dwukondygnacyjną i pokojami na poddaszu. Przy trójosiowej części środkowej od strony podjazdu ma wgłębny portyk o czterech kolumnach, zwieńczony trójkątnym szczytem ze spływami po bokach. Pośrodku szczytu portyku widnieje otwór otoczony profilowanym obramieniem, a nad nim rok 1791 oznaczający rok budowy. W latach 1977-1983 dworek poddano gruntownej renowacji. Nadzór nad przebiegiem prac prowadził Wojewódzki Konserwator Zabytków w Zamościu.</a:t>
            </a:r>
            <a:endParaRPr lang="pl-PL" sz="2400" dirty="0"/>
          </a:p>
        </p:txBody>
      </p:sp>
      <p:pic>
        <p:nvPicPr>
          <p:cNvPr id="1026" name="Picture 2">
            <a:extLst>
              <a:ext uri="{FF2B5EF4-FFF2-40B4-BE49-F238E27FC236}">
                <a16:creationId xmlns:a16="http://schemas.microsoft.com/office/drawing/2014/main" id="{6339FE5D-C8E0-4707-906F-7DF098F6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257800" cy="41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54E460-CAE2-4B2C-8F29-53C8D887456B}"/>
              </a:ext>
            </a:extLst>
          </p:cNvPr>
          <p:cNvSpPr>
            <a:spLocks noGrp="1"/>
          </p:cNvSpPr>
          <p:nvPr>
            <p:ph type="title"/>
          </p:nvPr>
        </p:nvSpPr>
        <p:spPr/>
        <p:txBody>
          <a:bodyPr/>
          <a:lstStyle/>
          <a:p>
            <a:pPr algn="ctr"/>
            <a:r>
              <a:rPr lang="pl-PL" dirty="0"/>
              <a:t>Historia powstania</a:t>
            </a:r>
          </a:p>
        </p:txBody>
      </p:sp>
      <p:sp>
        <p:nvSpPr>
          <p:cNvPr id="3" name="Symbol zastępczy zawartości 2">
            <a:extLst>
              <a:ext uri="{FF2B5EF4-FFF2-40B4-BE49-F238E27FC236}">
                <a16:creationId xmlns:a16="http://schemas.microsoft.com/office/drawing/2014/main" id="{45337B38-BCE8-4EEB-9425-2023D719E423}"/>
              </a:ext>
            </a:extLst>
          </p:cNvPr>
          <p:cNvSpPr>
            <a:spLocks noGrp="1"/>
          </p:cNvSpPr>
          <p:nvPr>
            <p:ph idx="1"/>
          </p:nvPr>
        </p:nvSpPr>
        <p:spPr>
          <a:xfrm>
            <a:off x="838199" y="1484243"/>
            <a:ext cx="10346635" cy="4692720"/>
          </a:xfrm>
        </p:spPr>
        <p:txBody>
          <a:bodyPr>
            <a:normAutofit lnSpcReduction="10000"/>
          </a:bodyPr>
          <a:lstStyle/>
          <a:p>
            <a:pPr marL="0" indent="0" algn="ctr">
              <a:buNone/>
            </a:pPr>
            <a:r>
              <a:rPr lang="pl-PL" b="0" i="1" dirty="0">
                <a:solidFill>
                  <a:srgbClr val="050505"/>
                </a:solidFill>
                <a:effectLst/>
              </a:rPr>
              <a:t>Muzeum w Hrubieszowie powstało w 1965 r. z inicjatywy hrubieszowskich regionalistów. W pierwszym okresie nosiło nazwę Muzeum Ziemi Hrubieszowskiej Towarzystwa Regionalnego Hrubieszowskiego. Od października 1999 r. placówka zmieniła swój status i nosi nazwę Muzeum im. ks. St. Staszica w Hrubieszowie. Pierwszą siedzibą Muzeum była nieistniejąca już kamienica przy obecnej ul. 3-go Maja. Od czerwca 1972 r. stałym lokum stał się barokowo-klasycystyczny dworek </a:t>
            </a:r>
            <a:r>
              <a:rPr lang="pl-PL" b="0" i="1" dirty="0" err="1">
                <a:solidFill>
                  <a:srgbClr val="050505"/>
                </a:solidFill>
                <a:effectLst/>
              </a:rPr>
              <a:t>Du</a:t>
            </a:r>
            <a:r>
              <a:rPr lang="pl-PL" b="0" i="1" dirty="0">
                <a:solidFill>
                  <a:srgbClr val="050505"/>
                </a:solidFill>
                <a:effectLst/>
              </a:rPr>
              <a:t> </a:t>
            </a:r>
            <a:r>
              <a:rPr lang="pl-PL" b="0" i="1" dirty="0" err="1">
                <a:solidFill>
                  <a:srgbClr val="050505"/>
                </a:solidFill>
                <a:effectLst/>
              </a:rPr>
              <a:t>Chateau</a:t>
            </a:r>
            <a:r>
              <a:rPr lang="pl-PL" b="0" i="1" dirty="0">
                <a:solidFill>
                  <a:srgbClr val="050505"/>
                </a:solidFill>
                <a:effectLst/>
              </a:rPr>
              <a:t>, jedna z najbardziej reprezentacyjnych budowli miasta. Od grudnia 1984 r. w odnowionych wnętrzach udostępniono ekspozycję stałą, obejmującą pradzieje regionu, historię miasta i okolic, dzieje Towarzystwa Rolniczego Hrubieszowskiego, hrubieszowską sztukę ludową i sztukę – w tym galerię obrazów Pawła Gajewskiego.</a:t>
            </a:r>
            <a:endParaRPr lang="pl-PL" i="1" dirty="0"/>
          </a:p>
        </p:txBody>
      </p:sp>
    </p:spTree>
    <p:extLst>
      <p:ext uri="{BB962C8B-B14F-4D97-AF65-F5344CB8AC3E}">
        <p14:creationId xmlns:p14="http://schemas.microsoft.com/office/powerpoint/2010/main" val="82291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a16="http://schemas.microsoft.com/office/drawing/2014/main" id="{F34A0705-276C-4B15-B295-9BE55BA3A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14400"/>
            <a:ext cx="7787383" cy="5280819"/>
          </a:xfrm>
          <a:prstGeom prst="rect">
            <a:avLst/>
          </a:prstGeom>
        </p:spPr>
      </p:pic>
      <p:sp>
        <p:nvSpPr>
          <p:cNvPr id="18" name="pole tekstowe 17">
            <a:extLst>
              <a:ext uri="{FF2B5EF4-FFF2-40B4-BE49-F238E27FC236}">
                <a16:creationId xmlns:a16="http://schemas.microsoft.com/office/drawing/2014/main" id="{31E1605B-452A-4B85-BFEB-C671A253D8E7}"/>
              </a:ext>
            </a:extLst>
          </p:cNvPr>
          <p:cNvSpPr txBox="1"/>
          <p:nvPr/>
        </p:nvSpPr>
        <p:spPr>
          <a:xfrm>
            <a:off x="8878957" y="3245466"/>
            <a:ext cx="2093843" cy="1653081"/>
          </a:xfrm>
          <a:prstGeom prst="rect">
            <a:avLst/>
          </a:prstGeom>
          <a:noFill/>
        </p:spPr>
        <p:txBody>
          <a:bodyPr wrap="square">
            <a:spAutoFit/>
          </a:bodyPr>
          <a:lstStyle/>
          <a:p>
            <a:pPr>
              <a:lnSpc>
                <a:spcPct val="107000"/>
              </a:lnSpc>
              <a:spcAft>
                <a:spcPts val="800"/>
              </a:spcAft>
            </a:pPr>
            <a:r>
              <a:rPr lang="pl-PL" sz="2400" i="1"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Najstarsze ujęcie dworu z przełomu XIX/XX w.</a:t>
            </a:r>
            <a:endParaRPr lang="pl-PL"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59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A028D3-E51C-4E85-94A1-2D277FBD8296}"/>
              </a:ext>
            </a:extLst>
          </p:cNvPr>
          <p:cNvSpPr>
            <a:spLocks noGrp="1"/>
          </p:cNvSpPr>
          <p:nvPr>
            <p:ph type="title"/>
          </p:nvPr>
        </p:nvSpPr>
        <p:spPr/>
        <p:txBody>
          <a:bodyPr/>
          <a:lstStyle/>
          <a:p>
            <a:r>
              <a:rPr lang="pl-PL" dirty="0"/>
              <a:t>Stanisław Staszic- patron Muzeum</a:t>
            </a:r>
          </a:p>
        </p:txBody>
      </p:sp>
      <p:pic>
        <p:nvPicPr>
          <p:cNvPr id="3074" name="Picture 2" descr="Zobacz obraz źródłowy">
            <a:extLst>
              <a:ext uri="{FF2B5EF4-FFF2-40B4-BE49-F238E27FC236}">
                <a16:creationId xmlns:a16="http://schemas.microsoft.com/office/drawing/2014/main" id="{19E231CF-6506-48C3-B155-FAD3BC17FE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3183" y="1690688"/>
            <a:ext cx="2835965" cy="3676442"/>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2B35A6D2-F7B7-47A9-BE1D-975E59A93B5B}"/>
              </a:ext>
            </a:extLst>
          </p:cNvPr>
          <p:cNvSpPr txBox="1"/>
          <p:nvPr/>
        </p:nvSpPr>
        <p:spPr>
          <a:xfrm>
            <a:off x="622853" y="904698"/>
            <a:ext cx="7894982" cy="5486117"/>
          </a:xfrm>
          <a:prstGeom prst="rect">
            <a:avLst/>
          </a:prstGeom>
          <a:noFill/>
        </p:spPr>
        <p:txBody>
          <a:bodyPr wrap="square">
            <a:spAutoFit/>
          </a:bodyPr>
          <a:lstStyle/>
          <a:p>
            <a:pPr>
              <a:lnSpc>
                <a:spcPts val="2100"/>
              </a:lnSpc>
              <a:spcAft>
                <a:spcPts val="3000"/>
              </a:spcAft>
            </a:pPr>
            <a:endParaRPr lang="pl-PL" sz="1800" b="1" dirty="0">
              <a:solidFill>
                <a:srgbClr val="000000"/>
              </a:solidFill>
              <a:effectLst/>
              <a:latin typeface="Arial" panose="020B0604020202020204" pitchFamily="34" charset="0"/>
              <a:ea typeface="Times New Roman" panose="02020603050405020304" pitchFamily="18" charset="0"/>
            </a:endParaRPr>
          </a:p>
          <a:p>
            <a:pPr>
              <a:spcAft>
                <a:spcPts val="3000"/>
              </a:spcAft>
            </a:pPr>
            <a:r>
              <a:rPr lang="pl-PL" sz="2200" i="1" dirty="0">
                <a:solidFill>
                  <a:srgbClr val="000000"/>
                </a:solidFill>
                <a:effectLst/>
                <a:ea typeface="Times New Roman" panose="02020603050405020304" pitchFamily="18" charset="0"/>
              </a:rPr>
              <a:t>Urodził się 16 listopada 1755 r. w Pile, w rodzinie mieszczańskiej. Naukę rozpoczął w Poznaniu, przyjął święcenia kapłańskie, a następnie studiował we Francji i w Niemczech. W 1816 r. założył Towarzystwo Rolnicze Hrubieszowskie. Było ono swego rodzaju spółdzielnią zrzeszająca początkowo ponad 300 gospodarzy. Chłopi zostali zwolnieni z pańszczyzny, każdy posiadał własne gospodarstwo. Wszyscy byli zobowiązani do wzajemnej pomocy, szczególnie w wypadku klęsk żywiołowych. Stanisław Staszic zmarł w Warszawie 20 stycznia 1826 r. Jego pogrzeb, który odbył się 24 stycznia, przerodził się w narodową manifestację. Wzięło w nim udział kilkadziesiąt tysięcy warszawiaków.</a:t>
            </a:r>
            <a:r>
              <a:rPr lang="pl-PL" sz="2200" i="1" dirty="0">
                <a:ea typeface="Times New Roman" panose="02020603050405020304" pitchFamily="18" charset="0"/>
              </a:rPr>
              <a:t>  </a:t>
            </a:r>
            <a:r>
              <a:rPr lang="pl-PL" sz="2200" i="1" dirty="0">
                <a:solidFill>
                  <a:srgbClr val="000000"/>
                </a:solidFill>
                <a:effectLst/>
                <a:ea typeface="Times New Roman" panose="02020603050405020304" pitchFamily="18" charset="0"/>
              </a:rPr>
              <a:t>Po śmierci majątek Staszica – zgodnie z jego wolą - przeznaczono na dom zarobkowy dla ubogich oraz szpital Dzieciątka Jezus i </a:t>
            </a:r>
            <a:r>
              <a:rPr lang="pl-PL" sz="2200" i="1" dirty="0" err="1">
                <a:solidFill>
                  <a:srgbClr val="000000"/>
                </a:solidFill>
                <a:effectLst/>
                <a:ea typeface="Times New Roman" panose="02020603050405020304" pitchFamily="18" charset="0"/>
              </a:rPr>
              <a:t>Marcinkanek</a:t>
            </a:r>
            <a:r>
              <a:rPr lang="pl-PL" sz="2200" i="1" dirty="0">
                <a:solidFill>
                  <a:srgbClr val="000000"/>
                </a:solidFill>
                <a:effectLst/>
                <a:ea typeface="Times New Roman" panose="02020603050405020304" pitchFamily="18" charset="0"/>
              </a:rPr>
              <a:t>, a także Instytut Głuchoniemych.</a:t>
            </a:r>
            <a:endParaRPr lang="pl-PL" sz="2200" i="1" dirty="0">
              <a:effectLst/>
              <a:ea typeface="Times New Roman" panose="02020603050405020304" pitchFamily="18" charset="0"/>
            </a:endParaRPr>
          </a:p>
        </p:txBody>
      </p:sp>
    </p:spTree>
    <p:extLst>
      <p:ext uri="{BB962C8B-B14F-4D97-AF65-F5344CB8AC3E}">
        <p14:creationId xmlns:p14="http://schemas.microsoft.com/office/powerpoint/2010/main" val="333110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C00A96-71AD-43BB-A1BB-FBF02D5B3EB0}"/>
              </a:ext>
            </a:extLst>
          </p:cNvPr>
          <p:cNvSpPr>
            <a:spLocks noGrp="1"/>
          </p:cNvSpPr>
          <p:nvPr>
            <p:ph type="title"/>
          </p:nvPr>
        </p:nvSpPr>
        <p:spPr/>
        <p:txBody>
          <a:bodyPr/>
          <a:lstStyle/>
          <a:p>
            <a:pPr algn="ctr"/>
            <a:r>
              <a:rPr lang="pl-PL" i="1" dirty="0"/>
              <a:t>Możemy zwiedzić</a:t>
            </a:r>
          </a:p>
        </p:txBody>
      </p:sp>
      <p:sp>
        <p:nvSpPr>
          <p:cNvPr id="3" name="Symbol zastępczy tekstu 2">
            <a:extLst>
              <a:ext uri="{FF2B5EF4-FFF2-40B4-BE49-F238E27FC236}">
                <a16:creationId xmlns:a16="http://schemas.microsoft.com/office/drawing/2014/main" id="{DC133889-4F9B-4852-90EA-ACAAB5C0A402}"/>
              </a:ext>
            </a:extLst>
          </p:cNvPr>
          <p:cNvSpPr>
            <a:spLocks noGrp="1"/>
          </p:cNvSpPr>
          <p:nvPr>
            <p:ph type="body" idx="1"/>
          </p:nvPr>
        </p:nvSpPr>
        <p:spPr/>
        <p:txBody>
          <a:bodyPr/>
          <a:lstStyle/>
          <a:p>
            <a:r>
              <a:rPr lang="pl-PL" dirty="0"/>
              <a:t>Wystawy stałe</a:t>
            </a:r>
          </a:p>
        </p:txBody>
      </p:sp>
      <p:sp>
        <p:nvSpPr>
          <p:cNvPr id="4" name="Symbol zastępczy zawartości 3">
            <a:extLst>
              <a:ext uri="{FF2B5EF4-FFF2-40B4-BE49-F238E27FC236}">
                <a16:creationId xmlns:a16="http://schemas.microsoft.com/office/drawing/2014/main" id="{DE183710-2F8A-47C4-9DF9-43FA7407E3D7}"/>
              </a:ext>
            </a:extLst>
          </p:cNvPr>
          <p:cNvSpPr>
            <a:spLocks noGrp="1"/>
          </p:cNvSpPr>
          <p:nvPr>
            <p:ph sz="half" idx="2"/>
          </p:nvPr>
        </p:nvSpPr>
        <p:spPr>
          <a:xfrm>
            <a:off x="839789" y="2505075"/>
            <a:ext cx="4477936" cy="3684588"/>
          </a:xfrm>
        </p:spPr>
        <p:txBody>
          <a:bodyPr/>
          <a:lstStyle/>
          <a:p>
            <a:pPr>
              <a:buFontTx/>
              <a:buChar char="-"/>
            </a:pPr>
            <a:r>
              <a:rPr lang="pl-PL" sz="2400" i="1" dirty="0"/>
              <a:t>Stanisław Staszic i towarzystwo rolnicze hrubieszowskie</a:t>
            </a:r>
          </a:p>
          <a:p>
            <a:pPr>
              <a:buFontTx/>
              <a:buChar char="-"/>
            </a:pPr>
            <a:r>
              <a:rPr lang="pl-PL" sz="2400" i="1" dirty="0"/>
              <a:t>Sztuka</a:t>
            </a:r>
          </a:p>
          <a:p>
            <a:pPr>
              <a:buFontTx/>
              <a:buChar char="-"/>
            </a:pPr>
            <a:r>
              <a:rPr lang="pl-PL" sz="2400" i="1" dirty="0"/>
              <a:t>Etnografia</a:t>
            </a:r>
          </a:p>
          <a:p>
            <a:pPr>
              <a:buFontTx/>
              <a:buChar char="-"/>
            </a:pPr>
            <a:r>
              <a:rPr lang="pl-PL" sz="2400" i="1" dirty="0" err="1"/>
              <a:t>Histroria</a:t>
            </a:r>
            <a:endParaRPr lang="pl-PL" sz="2400" i="1" dirty="0"/>
          </a:p>
          <a:p>
            <a:pPr>
              <a:buFontTx/>
              <a:buChar char="-"/>
            </a:pPr>
            <a:r>
              <a:rPr lang="pl-PL" sz="2400" i="1" dirty="0"/>
              <a:t>Archeologia</a:t>
            </a:r>
          </a:p>
          <a:p>
            <a:pPr>
              <a:buFontTx/>
              <a:buChar char="-"/>
            </a:pPr>
            <a:endParaRPr lang="pl-PL" dirty="0"/>
          </a:p>
        </p:txBody>
      </p:sp>
      <p:sp>
        <p:nvSpPr>
          <p:cNvPr id="5" name="Symbol zastępczy tekstu 4">
            <a:extLst>
              <a:ext uri="{FF2B5EF4-FFF2-40B4-BE49-F238E27FC236}">
                <a16:creationId xmlns:a16="http://schemas.microsoft.com/office/drawing/2014/main" id="{E25C94C9-F3E2-441C-B81C-B9BA3FC0B6AF}"/>
              </a:ext>
            </a:extLst>
          </p:cNvPr>
          <p:cNvSpPr>
            <a:spLocks noGrp="1"/>
          </p:cNvSpPr>
          <p:nvPr>
            <p:ph type="body" sz="quarter" idx="3"/>
          </p:nvPr>
        </p:nvSpPr>
        <p:spPr/>
        <p:txBody>
          <a:bodyPr/>
          <a:lstStyle/>
          <a:p>
            <a:r>
              <a:rPr lang="pl-PL" dirty="0"/>
              <a:t>Wystawy czasowe </a:t>
            </a:r>
          </a:p>
        </p:txBody>
      </p:sp>
      <p:sp>
        <p:nvSpPr>
          <p:cNvPr id="6" name="Symbol zastępczy zawartości 5">
            <a:extLst>
              <a:ext uri="{FF2B5EF4-FFF2-40B4-BE49-F238E27FC236}">
                <a16:creationId xmlns:a16="http://schemas.microsoft.com/office/drawing/2014/main" id="{8B91B895-0749-48FE-83F0-F415BF575422}"/>
              </a:ext>
            </a:extLst>
          </p:cNvPr>
          <p:cNvSpPr>
            <a:spLocks noGrp="1"/>
          </p:cNvSpPr>
          <p:nvPr>
            <p:ph sz="quarter" idx="4"/>
          </p:nvPr>
        </p:nvSpPr>
        <p:spPr/>
        <p:txBody>
          <a:bodyPr>
            <a:normAutofit/>
          </a:bodyPr>
          <a:lstStyle/>
          <a:p>
            <a:r>
              <a:rPr lang="pl-PL" sz="2400" i="1" dirty="0"/>
              <a:t>Aktualnie do 18 kwietnia 2022 roku „ Mieszkańcy Puszcza Gdańskiego sprzed dwóch tysięcy lat</a:t>
            </a:r>
          </a:p>
        </p:txBody>
      </p:sp>
      <p:pic>
        <p:nvPicPr>
          <p:cNvPr id="8" name="Obraz 7">
            <a:extLst>
              <a:ext uri="{FF2B5EF4-FFF2-40B4-BE49-F238E27FC236}">
                <a16:creationId xmlns:a16="http://schemas.microsoft.com/office/drawing/2014/main" id="{2A84429E-D5B8-4457-95C2-D55028BE6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338" y="3726577"/>
            <a:ext cx="6082749" cy="2852938"/>
          </a:xfrm>
          <a:prstGeom prst="rect">
            <a:avLst/>
          </a:prstGeom>
        </p:spPr>
      </p:pic>
    </p:spTree>
    <p:extLst>
      <p:ext uri="{BB962C8B-B14F-4D97-AF65-F5344CB8AC3E}">
        <p14:creationId xmlns:p14="http://schemas.microsoft.com/office/powerpoint/2010/main" val="34577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CDADA4-75FE-450C-89E1-0C95A14A1C2F}"/>
              </a:ext>
            </a:extLst>
          </p:cNvPr>
          <p:cNvSpPr>
            <a:spLocks noGrp="1"/>
          </p:cNvSpPr>
          <p:nvPr>
            <p:ph type="title"/>
          </p:nvPr>
        </p:nvSpPr>
        <p:spPr/>
        <p:txBody>
          <a:bodyPr>
            <a:normAutofit fontScale="90000"/>
          </a:bodyPr>
          <a:lstStyle/>
          <a:p>
            <a:pPr algn="ctr"/>
            <a:br>
              <a:rPr lang="pl-PL" i="1" dirty="0">
                <a:solidFill>
                  <a:srgbClr val="707070"/>
                </a:solidFill>
                <a:effectLst/>
                <a:latin typeface="+mn-lt"/>
              </a:rPr>
            </a:br>
            <a:r>
              <a:rPr lang="pl-PL" i="1" dirty="0">
                <a:solidFill>
                  <a:srgbClr val="707070"/>
                </a:solidFill>
                <a:effectLst/>
                <a:latin typeface="+mn-lt"/>
              </a:rPr>
              <a:t>Stanisław Staszic i Towarzystwo Rolnicze Hrubieszowskie</a:t>
            </a:r>
            <a:br>
              <a:rPr lang="pl-PL" b="1" dirty="0">
                <a:solidFill>
                  <a:srgbClr val="707070"/>
                </a:solidFill>
                <a:effectLst/>
                <a:latin typeface="Trispace"/>
              </a:rPr>
            </a:br>
            <a:endParaRPr lang="pl-PL" dirty="0"/>
          </a:p>
        </p:txBody>
      </p:sp>
      <p:sp>
        <p:nvSpPr>
          <p:cNvPr id="4" name="Symbol zastępczy zawartości 3">
            <a:extLst>
              <a:ext uri="{FF2B5EF4-FFF2-40B4-BE49-F238E27FC236}">
                <a16:creationId xmlns:a16="http://schemas.microsoft.com/office/drawing/2014/main" id="{DCA7F77F-CDE3-413F-AC07-051C0373F8B7}"/>
              </a:ext>
            </a:extLst>
          </p:cNvPr>
          <p:cNvSpPr>
            <a:spLocks noGrp="1"/>
          </p:cNvSpPr>
          <p:nvPr>
            <p:ph sz="half" idx="2"/>
          </p:nvPr>
        </p:nvSpPr>
        <p:spPr>
          <a:xfrm>
            <a:off x="839787" y="1690688"/>
            <a:ext cx="6706231" cy="4498975"/>
          </a:xfrm>
        </p:spPr>
        <p:txBody>
          <a:bodyPr>
            <a:normAutofit fontScale="70000" lnSpcReduction="20000"/>
          </a:bodyPr>
          <a:lstStyle/>
          <a:p>
            <a:pPr marL="0" indent="0">
              <a:lnSpc>
                <a:spcPct val="120000"/>
              </a:lnSpc>
              <a:buNone/>
            </a:pPr>
            <a:r>
              <a:rPr lang="pl-PL" b="0" i="1" dirty="0">
                <a:solidFill>
                  <a:srgbClr val="212529"/>
                </a:solidFill>
                <a:effectLst/>
                <a:latin typeface="-apple-system"/>
              </a:rPr>
              <a:t>Jednym z elementów stałej ekspozycji w muzeum jest wystawa „Towarzystwo Rolnicze Hrubieszowskie – dzieło ks. Stanisława Staszica”, na której prezentowane są muzealia związane z Towarzystwem, znajdujące się w większości w zbiorach muzeum, w dziale historii z numizmatyką i dziale sztuki. Jest to zespół w skład którego wchodzą dzieła sztuki, medale, dokumenty i fotografie. Na szczególną uwagę zasługują również czapka gajowego z nadleśnictwa w Jarosławcu i plakieta z wizerunkiem Stanisława Staszica, na odwrocie której znajduje się dedykacja dla jednego z członków Rady Gospodarczej TRH. Eksponatom towarzyszą plansze przybliżające historie powstania i działalność Fundacji, a także upamiętniające jej założyciela, ks. Stanisława Staszica.</a:t>
            </a:r>
            <a:endParaRPr lang="pl-PL" i="1" dirty="0"/>
          </a:p>
        </p:txBody>
      </p:sp>
      <p:sp>
        <p:nvSpPr>
          <p:cNvPr id="7" name="AutoShape 2">
            <a:extLst>
              <a:ext uri="{FF2B5EF4-FFF2-40B4-BE49-F238E27FC236}">
                <a16:creationId xmlns:a16="http://schemas.microsoft.com/office/drawing/2014/main" id="{CA569AB6-F276-4491-868D-0BBDC5533F6C}"/>
              </a:ext>
            </a:extLst>
          </p:cNvPr>
          <p:cNvSpPr>
            <a:spLocks noChangeAspect="1" noChangeArrowheads="1"/>
          </p:cNvSpPr>
          <p:nvPr/>
        </p:nvSpPr>
        <p:spPr bwMode="auto">
          <a:xfrm>
            <a:off x="5943600" y="3276600"/>
            <a:ext cx="2712128" cy="10201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1" name="Obraz 10">
            <a:extLst>
              <a:ext uri="{FF2B5EF4-FFF2-40B4-BE49-F238E27FC236}">
                <a16:creationId xmlns:a16="http://schemas.microsoft.com/office/drawing/2014/main" id="{E64BE28A-AE15-4BB4-8929-2F44D5852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313" y="1495813"/>
            <a:ext cx="2896695" cy="4282135"/>
          </a:xfrm>
          <a:prstGeom prst="rect">
            <a:avLst/>
          </a:prstGeom>
        </p:spPr>
      </p:pic>
    </p:spTree>
    <p:extLst>
      <p:ext uri="{BB962C8B-B14F-4D97-AF65-F5344CB8AC3E}">
        <p14:creationId xmlns:p14="http://schemas.microsoft.com/office/powerpoint/2010/main" val="259996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0C38F5-DC2F-4FC6-B90F-84F1086CDE02}"/>
              </a:ext>
            </a:extLst>
          </p:cNvPr>
          <p:cNvSpPr>
            <a:spLocks noGrp="1"/>
          </p:cNvSpPr>
          <p:nvPr>
            <p:ph type="title"/>
          </p:nvPr>
        </p:nvSpPr>
        <p:spPr>
          <a:xfrm>
            <a:off x="838200" y="365126"/>
            <a:ext cx="10515600" cy="1108568"/>
          </a:xfrm>
        </p:spPr>
        <p:txBody>
          <a:bodyPr/>
          <a:lstStyle/>
          <a:p>
            <a:pPr algn="ctr"/>
            <a:r>
              <a:rPr lang="pl-PL" i="1" dirty="0"/>
              <a:t>Sztuka</a:t>
            </a:r>
          </a:p>
        </p:txBody>
      </p:sp>
      <p:sp>
        <p:nvSpPr>
          <p:cNvPr id="3" name="Symbol zastępczy zawartości 2">
            <a:extLst>
              <a:ext uri="{FF2B5EF4-FFF2-40B4-BE49-F238E27FC236}">
                <a16:creationId xmlns:a16="http://schemas.microsoft.com/office/drawing/2014/main" id="{6412F7E3-D2C7-4F3C-B9E1-30BE8B8C92F6}"/>
              </a:ext>
            </a:extLst>
          </p:cNvPr>
          <p:cNvSpPr>
            <a:spLocks noGrp="1"/>
          </p:cNvSpPr>
          <p:nvPr>
            <p:ph idx="1"/>
          </p:nvPr>
        </p:nvSpPr>
        <p:spPr/>
        <p:txBody>
          <a:bodyPr/>
          <a:lstStyle/>
          <a:p>
            <a:pPr marL="0" indent="0" algn="l">
              <a:buNone/>
            </a:pPr>
            <a:r>
              <a:rPr lang="pl-PL" sz="2400" b="1" i="0" dirty="0">
                <a:solidFill>
                  <a:srgbClr val="212529"/>
                </a:solidFill>
                <a:effectLst/>
                <a:latin typeface="+mj-lt"/>
              </a:rPr>
              <a:t>W ramach ekspozycji stałych z zakresu sztuki prezentowane są trzy wystawy:</a:t>
            </a:r>
            <a:endParaRPr lang="pl-PL" sz="2400" b="0" i="0" dirty="0">
              <a:solidFill>
                <a:srgbClr val="212529"/>
              </a:solidFill>
              <a:effectLst/>
              <a:latin typeface="+mj-lt"/>
            </a:endParaRPr>
          </a:p>
          <a:p>
            <a:pPr marL="0" indent="0" algn="l">
              <a:buNone/>
            </a:pPr>
            <a:r>
              <a:rPr lang="pl-PL" sz="2400" b="0" i="0" dirty="0">
                <a:solidFill>
                  <a:srgbClr val="212529"/>
                </a:solidFill>
                <a:effectLst/>
                <a:latin typeface="+mj-lt"/>
              </a:rPr>
              <a:t>I. „Galeria twórczości Pawła Gajewskiego”,</a:t>
            </a:r>
            <a:br>
              <a:rPr lang="pl-PL" sz="2400" b="0" i="0" dirty="0">
                <a:solidFill>
                  <a:srgbClr val="212529"/>
                </a:solidFill>
                <a:effectLst/>
                <a:latin typeface="+mj-lt"/>
              </a:rPr>
            </a:br>
            <a:r>
              <a:rPr lang="pl-PL" sz="2400" b="0" i="0" dirty="0">
                <a:solidFill>
                  <a:srgbClr val="212529"/>
                </a:solidFill>
                <a:effectLst/>
                <a:latin typeface="+mj-lt"/>
              </a:rPr>
              <a:t>II. „Historia dworu i rodziny </a:t>
            </a:r>
            <a:r>
              <a:rPr lang="pl-PL" sz="2400" b="0" i="0" dirty="0" err="1">
                <a:solidFill>
                  <a:srgbClr val="212529"/>
                </a:solidFill>
                <a:effectLst/>
                <a:latin typeface="+mj-lt"/>
              </a:rPr>
              <a:t>du</a:t>
            </a:r>
            <a:r>
              <a:rPr lang="pl-PL" sz="2400" b="0" i="0" dirty="0">
                <a:solidFill>
                  <a:srgbClr val="212529"/>
                </a:solidFill>
                <a:effectLst/>
                <a:latin typeface="+mj-lt"/>
              </a:rPr>
              <a:t> </a:t>
            </a:r>
            <a:r>
              <a:rPr lang="pl-PL" sz="2400" b="0" i="0" dirty="0" err="1">
                <a:solidFill>
                  <a:srgbClr val="212529"/>
                </a:solidFill>
                <a:effectLst/>
                <a:latin typeface="+mj-lt"/>
              </a:rPr>
              <a:t>Chateau</a:t>
            </a:r>
            <a:r>
              <a:rPr lang="pl-PL" sz="2400" b="0" i="0" dirty="0">
                <a:solidFill>
                  <a:srgbClr val="212529"/>
                </a:solidFill>
                <a:effectLst/>
                <a:latin typeface="+mj-lt"/>
              </a:rPr>
              <a:t>”,</a:t>
            </a:r>
            <a:br>
              <a:rPr lang="pl-PL" sz="2400" b="0" i="0" dirty="0">
                <a:solidFill>
                  <a:srgbClr val="212529"/>
                </a:solidFill>
                <a:effectLst/>
                <a:latin typeface="+mj-lt"/>
              </a:rPr>
            </a:br>
            <a:r>
              <a:rPr lang="pl-PL" sz="2400" b="0" i="0" dirty="0">
                <a:solidFill>
                  <a:srgbClr val="212529"/>
                </a:solidFill>
                <a:effectLst/>
                <a:latin typeface="+mj-lt"/>
              </a:rPr>
              <a:t>III. „Galeria znanych postaci Ziemi Hrubieszowskiej”</a:t>
            </a:r>
          </a:p>
          <a:p>
            <a:pPr marL="0" indent="0" algn="l">
              <a:buNone/>
            </a:pPr>
            <a:endParaRPr lang="pl-PL" sz="2400" b="0" i="0" dirty="0">
              <a:solidFill>
                <a:srgbClr val="212529"/>
              </a:solidFill>
              <a:effectLst/>
              <a:latin typeface="+mj-lt"/>
            </a:endParaRPr>
          </a:p>
          <a:p>
            <a:pPr marL="0" indent="0">
              <a:buNone/>
            </a:pPr>
            <a:endParaRPr lang="pl-PL" dirty="0"/>
          </a:p>
        </p:txBody>
      </p:sp>
      <p:sp>
        <p:nvSpPr>
          <p:cNvPr id="4" name="AutoShape 2">
            <a:extLst>
              <a:ext uri="{FF2B5EF4-FFF2-40B4-BE49-F238E27FC236}">
                <a16:creationId xmlns:a16="http://schemas.microsoft.com/office/drawing/2014/main" id="{81AD86F9-7D94-4BFD-9EEB-7DAAB5B5CA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Obraz 6">
            <a:extLst>
              <a:ext uri="{FF2B5EF4-FFF2-40B4-BE49-F238E27FC236}">
                <a16:creationId xmlns:a16="http://schemas.microsoft.com/office/drawing/2014/main" id="{1DD29B6F-CEE0-435E-AC38-DC725BE66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429000"/>
            <a:ext cx="5814391" cy="2468217"/>
          </a:xfrm>
          <a:prstGeom prst="rect">
            <a:avLst/>
          </a:prstGeom>
        </p:spPr>
      </p:pic>
      <p:sp>
        <p:nvSpPr>
          <p:cNvPr id="9" name="pole tekstowe 8">
            <a:extLst>
              <a:ext uri="{FF2B5EF4-FFF2-40B4-BE49-F238E27FC236}">
                <a16:creationId xmlns:a16="http://schemas.microsoft.com/office/drawing/2014/main" id="{F0D8B448-EF12-41DF-8767-2433155D3096}"/>
              </a:ext>
            </a:extLst>
          </p:cNvPr>
          <p:cNvSpPr txBox="1"/>
          <p:nvPr/>
        </p:nvSpPr>
        <p:spPr>
          <a:xfrm rot="10800000" flipV="1">
            <a:off x="6758609" y="3616977"/>
            <a:ext cx="3419061" cy="646331"/>
          </a:xfrm>
          <a:prstGeom prst="rect">
            <a:avLst/>
          </a:prstGeom>
          <a:noFill/>
        </p:spPr>
        <p:txBody>
          <a:bodyPr wrap="square">
            <a:spAutoFit/>
          </a:bodyPr>
          <a:lstStyle/>
          <a:p>
            <a:r>
              <a:rPr lang="pl-PL" b="1" i="0" dirty="0">
                <a:solidFill>
                  <a:srgbClr val="212529"/>
                </a:solidFill>
                <a:effectLst/>
                <a:latin typeface="-apple-system"/>
              </a:rPr>
              <a:t>Historia dworu i rodziny </a:t>
            </a:r>
            <a:r>
              <a:rPr lang="pl-PL" b="1" i="0" dirty="0" err="1">
                <a:solidFill>
                  <a:srgbClr val="212529"/>
                </a:solidFill>
                <a:effectLst/>
                <a:latin typeface="-apple-system"/>
              </a:rPr>
              <a:t>du</a:t>
            </a:r>
            <a:r>
              <a:rPr lang="pl-PL" b="1" i="0" dirty="0">
                <a:solidFill>
                  <a:srgbClr val="212529"/>
                </a:solidFill>
                <a:effectLst/>
                <a:latin typeface="-apple-system"/>
              </a:rPr>
              <a:t> </a:t>
            </a:r>
            <a:r>
              <a:rPr lang="pl-PL" b="1" i="0" dirty="0" err="1">
                <a:solidFill>
                  <a:srgbClr val="212529"/>
                </a:solidFill>
                <a:effectLst/>
                <a:latin typeface="-apple-system"/>
              </a:rPr>
              <a:t>Chateau</a:t>
            </a:r>
            <a:endParaRPr lang="pl-PL" dirty="0"/>
          </a:p>
        </p:txBody>
      </p:sp>
    </p:spTree>
    <p:extLst>
      <p:ext uri="{BB962C8B-B14F-4D97-AF65-F5344CB8AC3E}">
        <p14:creationId xmlns:p14="http://schemas.microsoft.com/office/powerpoint/2010/main" val="359873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E8A992-C1CA-49CD-9728-B230F43A23DC}"/>
              </a:ext>
            </a:extLst>
          </p:cNvPr>
          <p:cNvSpPr>
            <a:spLocks noGrp="1"/>
          </p:cNvSpPr>
          <p:nvPr>
            <p:ph type="title"/>
          </p:nvPr>
        </p:nvSpPr>
        <p:spPr/>
        <p:txBody>
          <a:bodyPr/>
          <a:lstStyle/>
          <a:p>
            <a:pPr algn="ctr"/>
            <a:r>
              <a:rPr lang="pl-PL" i="1" dirty="0"/>
              <a:t>Etnografia</a:t>
            </a:r>
          </a:p>
        </p:txBody>
      </p:sp>
      <p:sp>
        <p:nvSpPr>
          <p:cNvPr id="3" name="Symbol zastępczy zawartości 2">
            <a:extLst>
              <a:ext uri="{FF2B5EF4-FFF2-40B4-BE49-F238E27FC236}">
                <a16:creationId xmlns:a16="http://schemas.microsoft.com/office/drawing/2014/main" id="{E24AEA0D-C3A4-449E-9ED4-028198378C84}"/>
              </a:ext>
            </a:extLst>
          </p:cNvPr>
          <p:cNvSpPr>
            <a:spLocks noGrp="1"/>
          </p:cNvSpPr>
          <p:nvPr>
            <p:ph idx="1"/>
          </p:nvPr>
        </p:nvSpPr>
        <p:spPr>
          <a:xfrm>
            <a:off x="556592" y="1457738"/>
            <a:ext cx="6824869" cy="4797288"/>
          </a:xfrm>
        </p:spPr>
        <p:txBody>
          <a:bodyPr>
            <a:normAutofit fontScale="70000" lnSpcReduction="20000"/>
          </a:bodyPr>
          <a:lstStyle/>
          <a:p>
            <a:pPr marL="0" indent="0" algn="l">
              <a:buNone/>
            </a:pPr>
            <a:r>
              <a:rPr lang="pl-PL" b="0" i="1" dirty="0">
                <a:solidFill>
                  <a:srgbClr val="212529"/>
                </a:solidFill>
                <a:effectLst/>
                <a:latin typeface="+mj-lt"/>
              </a:rPr>
              <a:t>Stała wystawa etnograficzna prezentowana w muzeum składa się z trzech części. W pierwszej zaprezentowano sztukę ludową regionu hrubieszowskiego, Dzieła prezentują głównie tematykę religijną oraz życie codzienne, ale można również zobaczyć te dotyczące wątków literackich, historycznych i patriotycznych.</a:t>
            </a:r>
          </a:p>
          <a:p>
            <a:pPr marL="0" indent="0" algn="l">
              <a:buNone/>
            </a:pPr>
            <a:r>
              <a:rPr lang="pl-PL" b="0" i="1" dirty="0">
                <a:solidFill>
                  <a:srgbClr val="212529"/>
                </a:solidFill>
                <a:effectLst/>
                <a:latin typeface="+mj-lt"/>
              </a:rPr>
              <a:t>W drugiej części stałej wystawy etnograficznej jest prezentowany hrubieszowski strój ludowy: kobiecy i męski, z bogatym haftem krzyżykowym, oraz narzędzia służące do wytwarzania surowców używanych w tkactwie, do obróbki lnu i wełny, jak i narzędzia tkackie. Szereg pisanek i palm wielkanocnych ukazuje różnorodność i pomysłowość oraz stanowi źródło wiedzy o wzornictwie i powiązanej z nim symbolice.</a:t>
            </a:r>
          </a:p>
          <a:p>
            <a:pPr marL="0" indent="0" algn="l">
              <a:buNone/>
            </a:pPr>
            <a:r>
              <a:rPr lang="pl-PL" b="0" i="1" dirty="0">
                <a:solidFill>
                  <a:srgbClr val="212529"/>
                </a:solidFill>
                <a:effectLst/>
                <a:latin typeface="+mj-lt"/>
              </a:rPr>
              <a:t>Trzecia część została poświęcona ukazaniu życia codziennego na wsi. Można tu zobaczyć gliniane naczynia wytwarzane dawniej na terenie powiatu hrubieszowskiego, szereg narzędzi używanych podczas prac domowych oraz w obejściu i na polu. Szczególną ciekawość u zwiedzających wzbudzają przedmioty takie jak wiklinowa kołyska podwieszana do sufitu, dużych rozmiarów zamek do bramy, maślnica na korbę, lampa naftowa do prześwietlania jaj i wiele innych.</a:t>
            </a:r>
          </a:p>
          <a:p>
            <a:endParaRPr lang="pl-PL" i="1" dirty="0">
              <a:latin typeface="+mj-lt"/>
            </a:endParaRPr>
          </a:p>
        </p:txBody>
      </p:sp>
      <p:pic>
        <p:nvPicPr>
          <p:cNvPr id="5" name="Obraz 4">
            <a:extLst>
              <a:ext uri="{FF2B5EF4-FFF2-40B4-BE49-F238E27FC236}">
                <a16:creationId xmlns:a16="http://schemas.microsoft.com/office/drawing/2014/main" id="{E3088CCD-451C-4A4B-9E18-C990002F5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250" y="2000111"/>
            <a:ext cx="4082550" cy="3400151"/>
          </a:xfrm>
          <a:prstGeom prst="rect">
            <a:avLst/>
          </a:prstGeom>
        </p:spPr>
      </p:pic>
    </p:spTree>
    <p:extLst>
      <p:ext uri="{BB962C8B-B14F-4D97-AF65-F5344CB8AC3E}">
        <p14:creationId xmlns:p14="http://schemas.microsoft.com/office/powerpoint/2010/main" val="172275259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1352</Words>
  <Application>Microsoft Office PowerPoint</Application>
  <PresentationFormat>Panoramiczny</PresentationFormat>
  <Paragraphs>49</Paragraphs>
  <Slides>17</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17</vt:i4>
      </vt:variant>
    </vt:vector>
  </HeadingPairs>
  <TitlesOfParts>
    <vt:vector size="26" baseType="lpstr">
      <vt:lpstr>-apple-system</vt:lpstr>
      <vt:lpstr>Arial</vt:lpstr>
      <vt:lpstr>book antiqua</vt:lpstr>
      <vt:lpstr>Calibri</vt:lpstr>
      <vt:lpstr>Calibri Light</vt:lpstr>
      <vt:lpstr>inherit</vt:lpstr>
      <vt:lpstr>Segoe UI</vt:lpstr>
      <vt:lpstr>Trispace</vt:lpstr>
      <vt:lpstr>Motyw pakietu Office</vt:lpstr>
      <vt:lpstr>Muzeum Im. Ks. Stanisława Staszica w Hrubieszowie</vt:lpstr>
      <vt:lpstr>Siedziba Muzeum</vt:lpstr>
      <vt:lpstr>Historia powstania</vt:lpstr>
      <vt:lpstr>Prezentacja programu PowerPoint</vt:lpstr>
      <vt:lpstr>Stanisław Staszic- patron Muzeum</vt:lpstr>
      <vt:lpstr>Możemy zwiedzić</vt:lpstr>
      <vt:lpstr> Stanisław Staszic i Towarzystwo Rolnicze Hrubieszowskie </vt:lpstr>
      <vt:lpstr>Sztuka</vt:lpstr>
      <vt:lpstr>Etnografia</vt:lpstr>
      <vt:lpstr>Historia</vt:lpstr>
      <vt:lpstr>Archeologia </vt:lpstr>
      <vt:lpstr>Wioska Gotów </vt:lpstr>
      <vt:lpstr>Zaczeło się…</vt:lpstr>
      <vt:lpstr>Gocka chata w Masłomęczu </vt:lpstr>
      <vt:lpstr>Warsztaty tematyczne</vt:lpstr>
      <vt:lpstr>Lekcje muzealne </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Muzeum Im. Ks. Stanisława Staszica w Hrubieszowie</dc:title>
  <dc:creator>Admin</dc:creator>
  <cp:lastModifiedBy>Lena Martyniuk</cp:lastModifiedBy>
  <cp:revision>3</cp:revision>
  <dcterms:created xsi:type="dcterms:W3CDTF">2022-03-25T07:19:19Z</dcterms:created>
  <dcterms:modified xsi:type="dcterms:W3CDTF">2022-03-28T13:53:15Z</dcterms:modified>
</cp:coreProperties>
</file>