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9" r:id="rId4"/>
    <p:sldId id="282" r:id="rId5"/>
    <p:sldId id="281" r:id="rId6"/>
    <p:sldId id="293" r:id="rId7"/>
    <p:sldId id="305" r:id="rId8"/>
    <p:sldId id="294" r:id="rId9"/>
    <p:sldId id="296" r:id="rId10"/>
    <p:sldId id="301" r:id="rId11"/>
    <p:sldId id="277" r:id="rId12"/>
    <p:sldId id="306" r:id="rId13"/>
    <p:sldId id="284" r:id="rId14"/>
    <p:sldId id="307" r:id="rId15"/>
    <p:sldId id="278" r:id="rId16"/>
    <p:sldId id="287" r:id="rId17"/>
    <p:sldId id="289" r:id="rId18"/>
    <p:sldId id="290" r:id="rId19"/>
    <p:sldId id="292" r:id="rId20"/>
    <p:sldId id="265" r:id="rId21"/>
    <p:sldId id="303" r:id="rId22"/>
    <p:sldId id="304" r:id="rId23"/>
    <p:sldId id="302" r:id="rId24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łowski Marcin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622"/>
    <a:srgbClr val="DADADA"/>
    <a:srgbClr val="FFED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ECB5-4144-4EC9-B4CC-40E4CBBE4936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16654-A377-4BC7-B2F2-80D4528347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03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7526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060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62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7646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5258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3361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6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691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345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2894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039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4145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899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9894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6472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32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455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656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619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746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201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4319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6654-A377-4BC7-B2F2-80D4528347E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712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D9A7-1780-403D-AF0D-8CF9C4C82B19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646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1218-2A36-4352-8FAA-C1C6CA4BFABE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56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FA40-BC02-47FE-BF96-0A24FB7198F8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849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282C-7E84-4190-9A5A-42FCAC7E8755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243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5EE6-3A7B-49C4-B826-C3A15175A177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093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797-17F9-47A6-BADB-4D1470C18D87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45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C70A-64CD-49E4-A665-BBE5D6E331B1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019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0B7-9D09-4975-ADD0-9B67C7CDF154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781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348-3768-45B4-8FD3-DC828555C025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4775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AAFF-2292-4EE6-BA45-B8CDFCC2E8B2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153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93B-FE55-4DD0-81E6-E5E90F97A238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640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685E-45F5-457A-9EC6-89D315A21CAD}" type="datetime1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4921-2009-48AA-8AAC-CC7440432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2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9792" y="5992722"/>
            <a:ext cx="4136504" cy="113261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Kampania społeczna </a:t>
            </a:r>
          </a:p>
          <a:p>
            <a:r>
              <a:rPr lang="pl-PL" sz="1800" dirty="0" smtClean="0"/>
              <a:t>2016/2017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5712476"/>
            <a:ext cx="777212" cy="10015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21289"/>
            <a:ext cx="2950236" cy="715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622" y="-18958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2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Bez tytuł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2304256" cy="559605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-60341"/>
            <a:ext cx="6759526" cy="1905165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736" y="1196752"/>
            <a:ext cx="2376264" cy="1680085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F3C3-F64B-45D3-B17A-281E4646540E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563491" y="678810"/>
            <a:ext cx="440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Jeśli zauważyłeś pożar</a:t>
            </a:r>
            <a:endParaRPr lang="pl-PL" sz="3600" b="1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43608" y="5693854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dirty="0" smtClean="0"/>
          </a:p>
          <a:p>
            <a:pPr algn="r"/>
            <a:r>
              <a:rPr lang="pl-PL" sz="2400" b="1" dirty="0" smtClean="0">
                <a:solidFill>
                  <a:srgbClr val="BE1622"/>
                </a:solidFill>
              </a:rPr>
              <a:t>Nie rozłączaj się pierwszy! </a:t>
            </a:r>
            <a:endParaRPr lang="pl-PL" sz="2400" dirty="0">
              <a:solidFill>
                <a:srgbClr val="BE1622"/>
              </a:solidFill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2411760" y="1772816"/>
            <a:ext cx="5842992" cy="4608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WYJDŹ</a:t>
            </a: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DOMU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4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400" b="1" baseline="0" dirty="0" smtClean="0"/>
              <a:t>ZOSTAŃ</a:t>
            </a:r>
            <a:r>
              <a:rPr lang="pl-PL" sz="4400" b="1" dirty="0" smtClean="0"/>
              <a:t> NA ZEWNĄTRZ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4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400" b="1" dirty="0" smtClean="0"/>
              <a:t>ZADZWOŃ POD NUMER </a:t>
            </a:r>
            <a:r>
              <a:rPr lang="pl-PL" sz="6000" b="1" dirty="0" smtClean="0">
                <a:solidFill>
                  <a:srgbClr val="C00000"/>
                </a:solidFill>
              </a:rPr>
              <a:t>998</a:t>
            </a:r>
            <a:r>
              <a:rPr lang="pl-PL" sz="4400" b="1" dirty="0" smtClean="0">
                <a:solidFill>
                  <a:srgbClr val="C00000"/>
                </a:solidFill>
              </a:rPr>
              <a:t> LUB </a:t>
            </a:r>
            <a:r>
              <a:rPr lang="pl-PL" sz="6000" b="1" dirty="0" smtClean="0">
                <a:solidFill>
                  <a:srgbClr val="C00000"/>
                </a:solidFill>
              </a:rPr>
              <a:t>112</a:t>
            </a:r>
            <a:endParaRPr kumimoji="0" lang="pl-PL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9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 zachować się </a:t>
            </a:r>
            <a:br>
              <a:rPr lang="pl-PL" b="1" dirty="0" smtClean="0"/>
            </a:br>
            <a:r>
              <a:rPr lang="pl-PL" b="1" dirty="0" smtClean="0"/>
              <a:t>w czasie pożaru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08920"/>
            <a:ext cx="6696744" cy="3158842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05165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Pożar </a:t>
            </a:r>
            <a:r>
              <a:rPr lang="pl-PL" b="1" dirty="0" smtClean="0">
                <a:solidFill>
                  <a:srgbClr val="BE1622"/>
                </a:solidFill>
              </a:rPr>
              <a:t>na zewnątrz </a:t>
            </a:r>
            <a:r>
              <a:rPr lang="pl-PL" dirty="0" smtClean="0"/>
              <a:t>budynku</a:t>
            </a:r>
            <a:endParaRPr lang="pl-PL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95536" y="39330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dirty="0" smtClean="0"/>
              <a:t>Pożar </a:t>
            </a:r>
            <a:r>
              <a:rPr lang="pl-PL" b="1" dirty="0" smtClean="0">
                <a:solidFill>
                  <a:srgbClr val="BE1622"/>
                </a:solidFill>
              </a:rPr>
              <a:t>wewnątrz </a:t>
            </a:r>
            <a:r>
              <a:rPr lang="pl-PL" dirty="0" smtClean="0"/>
              <a:t>budynku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24510" y="5528173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KW PSP Gorzów Wielkopolski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74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Co możesz zrobić, zanim przyjedzie straż pożarna?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Wyprowadź z mieszkania </a:t>
            </a:r>
            <a:r>
              <a:rPr lang="pl-PL" b="1" dirty="0">
                <a:solidFill>
                  <a:srgbClr val="BE1622"/>
                </a:solidFill>
              </a:rPr>
              <a:t>dzieci i osoby </a:t>
            </a:r>
            <a:r>
              <a:rPr lang="pl-PL" b="1" dirty="0" smtClean="0">
                <a:solidFill>
                  <a:srgbClr val="BE1622"/>
                </a:solidFill>
              </a:rPr>
              <a:t>niepełnosprawne</a:t>
            </a:r>
            <a:r>
              <a:rPr lang="pl-PL" dirty="0"/>
              <a:t>;</a:t>
            </a:r>
          </a:p>
          <a:p>
            <a:pPr lvl="0"/>
            <a:r>
              <a:rPr lang="pl-PL" dirty="0"/>
              <a:t>Jeżeli jest na to czas – </a:t>
            </a:r>
            <a:r>
              <a:rPr lang="pl-PL" sz="2800" dirty="0"/>
              <a:t>weź ze sobą dokumenty oraz niezbędne </a:t>
            </a:r>
            <a:r>
              <a:rPr lang="pl-PL" sz="2800" dirty="0" smtClean="0"/>
              <a:t>lekarstwa; </a:t>
            </a:r>
            <a:endParaRPr lang="pl-PL" sz="2000" dirty="0" smtClean="0"/>
          </a:p>
          <a:p>
            <a:pPr lvl="0"/>
            <a:r>
              <a:rPr lang="pl-PL" dirty="0" smtClean="0"/>
              <a:t>Dbając </a:t>
            </a:r>
            <a:r>
              <a:rPr lang="pl-PL" dirty="0"/>
              <a:t>o własne bezpieczeństwo – </a:t>
            </a:r>
            <a:r>
              <a:rPr lang="pl-PL" sz="2800" b="1" dirty="0">
                <a:solidFill>
                  <a:srgbClr val="BE1622"/>
                </a:solidFill>
              </a:rPr>
              <a:t>spróbuj wyłączyć dopływ gazu i energii elektrycznej </a:t>
            </a:r>
            <a:r>
              <a:rPr lang="pl-PL" sz="2800" dirty="0"/>
              <a:t>oraz usuń z zasięgu ognia materiały palne lub wartościowe rzeczy, a potem zacznij gasić </a:t>
            </a:r>
            <a:r>
              <a:rPr lang="pl-PL" sz="2800" dirty="0" smtClean="0"/>
              <a:t>pożar</a:t>
            </a:r>
            <a:r>
              <a:rPr lang="pl-PL" sz="2000" dirty="0" smtClean="0"/>
              <a:t>;</a:t>
            </a:r>
          </a:p>
          <a:p>
            <a:pPr lvl="0"/>
            <a:r>
              <a:rPr lang="pl-PL" dirty="0"/>
              <a:t>Nie dopuść do tego, </a:t>
            </a:r>
            <a:r>
              <a:rPr lang="pl-PL" b="1" dirty="0">
                <a:solidFill>
                  <a:srgbClr val="C00000"/>
                </a:solidFill>
              </a:rPr>
              <a:t>by pożar odciął Ci drogę </a:t>
            </a:r>
            <a:r>
              <a:rPr lang="pl-PL" b="1" dirty="0" smtClean="0">
                <a:solidFill>
                  <a:srgbClr val="C00000"/>
                </a:solidFill>
              </a:rPr>
              <a:t>ewakuacji.</a:t>
            </a:r>
            <a:endParaRPr lang="pl-PL" b="1" dirty="0">
              <a:solidFill>
                <a:srgbClr val="C00000"/>
              </a:solidFill>
            </a:endParaRPr>
          </a:p>
          <a:p>
            <a:pPr lvl="0"/>
            <a:endParaRPr lang="pl-PL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2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0"/>
            <a:ext cx="698477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28215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Pożar odciął Ci drogę ewakuacji? Nie panikuj!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l-PL" dirty="0" smtClean="0"/>
          </a:p>
          <a:p>
            <a:pPr lvl="0"/>
            <a:r>
              <a:rPr lang="pl-PL" dirty="0" smtClean="0"/>
              <a:t>Idź </a:t>
            </a:r>
            <a:r>
              <a:rPr lang="pl-PL" dirty="0"/>
              <a:t>do pokoju z oknem lub balkonem, </a:t>
            </a:r>
            <a:br>
              <a:rPr lang="pl-PL" dirty="0"/>
            </a:br>
            <a:r>
              <a:rPr lang="pl-PL" dirty="0" smtClean="0"/>
              <a:t>jak </a:t>
            </a:r>
            <a:r>
              <a:rPr lang="pl-PL" dirty="0"/>
              <a:t>najdalej od miejsca </a:t>
            </a:r>
            <a:r>
              <a:rPr lang="pl-PL" dirty="0" smtClean="0"/>
              <a:t>pożaru;</a:t>
            </a:r>
            <a:endParaRPr lang="pl-PL" dirty="0"/>
          </a:p>
          <a:p>
            <a:pPr lvl="0"/>
            <a:r>
              <a:rPr lang="pl-PL" dirty="0"/>
              <a:t>Jeśli to możliwe – zabierz ze sobą </a:t>
            </a:r>
            <a:r>
              <a:rPr lang="pl-PL" b="1" dirty="0">
                <a:solidFill>
                  <a:srgbClr val="BE1622"/>
                </a:solidFill>
              </a:rPr>
              <a:t>mokry ręcznik </a:t>
            </a:r>
            <a:r>
              <a:rPr lang="pl-PL" dirty="0"/>
              <a:t>lub koc wykonany z naturalnych materiałów (lnu, wełny, bawełny itp.) i zamknij za sobą drzwi na </a:t>
            </a:r>
            <a:r>
              <a:rPr lang="pl-PL" dirty="0" smtClean="0"/>
              <a:t>klamkę;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53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0"/>
            <a:ext cx="698477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28215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Pożar odciął Ci drogę ewakuacji? Nie panikuj!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3445843"/>
          </a:xfrm>
        </p:spPr>
        <p:txBody>
          <a:bodyPr>
            <a:normAutofit/>
          </a:bodyPr>
          <a:lstStyle/>
          <a:p>
            <a:pPr lvl="0"/>
            <a:endParaRPr lang="pl-PL" dirty="0" smtClean="0"/>
          </a:p>
          <a:p>
            <a:pPr lvl="0"/>
            <a:r>
              <a:rPr lang="pl-PL" dirty="0" smtClean="0"/>
              <a:t>Wzywaj </a:t>
            </a:r>
            <a:r>
              <a:rPr lang="pl-PL" dirty="0"/>
              <a:t>pomoc </a:t>
            </a:r>
            <a:r>
              <a:rPr lang="pl-PL" dirty="0" smtClean="0"/>
              <a:t>przez </a:t>
            </a:r>
            <a:r>
              <a:rPr lang="pl-PL" dirty="0"/>
              <a:t>okno lub z </a:t>
            </a:r>
            <a:r>
              <a:rPr lang="pl-PL" dirty="0" smtClean="0"/>
              <a:t>balkonu;</a:t>
            </a:r>
            <a:endParaRPr lang="pl-PL" dirty="0"/>
          </a:p>
          <a:p>
            <a:pPr lvl="0"/>
            <a:r>
              <a:rPr lang="pl-PL" dirty="0"/>
              <a:t>Jeśli </a:t>
            </a:r>
            <a:r>
              <a:rPr lang="pl-PL" b="1" dirty="0">
                <a:solidFill>
                  <a:srgbClr val="BE1622"/>
                </a:solidFill>
              </a:rPr>
              <a:t>temperatura i zadymienie </a:t>
            </a:r>
            <a:r>
              <a:rPr lang="pl-PL" dirty="0"/>
              <a:t>wzrastają: połóż się na balkonie, pod oknem, i przykryj szczelnie trudno palnym okryciem wykonanym z naturalnych materiałów.</a:t>
            </a:r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49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919160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400" y="260648"/>
            <a:ext cx="7416824" cy="1143000"/>
          </a:xfrm>
        </p:spPr>
        <p:txBody>
          <a:bodyPr/>
          <a:lstStyle/>
          <a:p>
            <a:r>
              <a:rPr lang="pl-PL" b="1" dirty="0" smtClean="0"/>
              <a:t>Czujniki w Twoim domu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W sprzedaży </a:t>
            </a:r>
            <a:r>
              <a:rPr lang="pl-PL" dirty="0"/>
              <a:t>możesz znaleźć </a:t>
            </a:r>
            <a:r>
              <a:rPr lang="pl-PL" b="1" dirty="0">
                <a:solidFill>
                  <a:srgbClr val="BE1622"/>
                </a:solidFill>
              </a:rPr>
              <a:t>autonomiczne czujki </a:t>
            </a:r>
            <a:r>
              <a:rPr lang="pl-PL" dirty="0" smtClean="0"/>
              <a:t>dymu, tlenku węgla, gazu oraz dualne (tlenku węgla i dymu).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3900" b="1" dirty="0" smtClean="0"/>
              <a:t>Mają </a:t>
            </a:r>
            <a:r>
              <a:rPr lang="pl-PL" sz="3900" b="1" dirty="0"/>
              <a:t>one za zadanie </a:t>
            </a:r>
            <a:r>
              <a:rPr lang="pl-PL" sz="3900" b="1" dirty="0" smtClean="0"/>
              <a:t>jak </a:t>
            </a:r>
            <a:r>
              <a:rPr lang="pl-PL" sz="3900" b="1" dirty="0"/>
              <a:t>najszybciej </a:t>
            </a:r>
            <a:endParaRPr lang="pl-PL" sz="3900" b="1" dirty="0" smtClean="0"/>
          </a:p>
          <a:p>
            <a:pPr marL="0" indent="0" algn="ctr">
              <a:buNone/>
            </a:pPr>
            <a:r>
              <a:rPr lang="pl-PL" sz="3900" b="1" dirty="0" smtClean="0"/>
              <a:t>ostrzec </a:t>
            </a:r>
            <a:r>
              <a:rPr lang="pl-PL" sz="3900" b="1" dirty="0"/>
              <a:t>o zagrożeniu w mieszkaniu lub domu.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6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41784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 działa autonomiczna czujka dymu?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do jej wnętrza wniknie dym, natychmiast uruchomi się </a:t>
            </a:r>
            <a:r>
              <a:rPr lang="pl-PL" b="1" dirty="0">
                <a:solidFill>
                  <a:srgbClr val="BE1622"/>
                </a:solidFill>
              </a:rPr>
              <a:t>głośny alarm dźwiękowy </a:t>
            </a:r>
            <a:r>
              <a:rPr lang="pl-PL" dirty="0"/>
              <a:t>oraz alarm </a:t>
            </a:r>
            <a:r>
              <a:rPr lang="pl-PL" dirty="0" smtClean="0"/>
              <a:t>optyczny.</a:t>
            </a:r>
          </a:p>
          <a:p>
            <a:pPr marL="0" indent="0">
              <a:buNone/>
            </a:pPr>
            <a:r>
              <a:rPr lang="pl-PL" dirty="0" smtClean="0"/>
              <a:t>Urządzenie</a:t>
            </a:r>
            <a:r>
              <a:rPr lang="pl-PL" dirty="0"/>
              <a:t>, mimo że </a:t>
            </a:r>
            <a:r>
              <a:rPr lang="pl-PL" b="1" dirty="0">
                <a:solidFill>
                  <a:srgbClr val="BE1622"/>
                </a:solidFill>
              </a:rPr>
              <a:t>nie zapobiegnie </a:t>
            </a:r>
            <a:r>
              <a:rPr lang="pl-PL" dirty="0"/>
              <a:t>powstaniu pożaru, skutecznie może zaalarmować Ciebie i Twoich najbliższych o powstałym pożarze, co umożliwi to szybkie opuszczenie zagrożonego mieszkania lub domu. Ma to istotne znaczenie zwłaszcza w porze nocnej, kiedy wszyscy śpią.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89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 co Ci czujnik tlenku węgla?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Wykrywa </a:t>
            </a:r>
            <a:r>
              <a:rPr lang="pl-PL" dirty="0"/>
              <a:t>ona już minimalne, a nadal bezpieczne dla życia stężenie </a:t>
            </a:r>
            <a:r>
              <a:rPr lang="pl-PL" b="1" dirty="0">
                <a:solidFill>
                  <a:srgbClr val="BE1622"/>
                </a:solidFill>
              </a:rPr>
              <a:t>tlenku węgla </a:t>
            </a:r>
            <a:r>
              <a:rPr lang="pl-PL" dirty="0"/>
              <a:t>(czadu) w powietrzu i natychmiast to sygnalizuje przez </a:t>
            </a:r>
            <a:r>
              <a:rPr lang="pl-PL" b="1" dirty="0">
                <a:solidFill>
                  <a:srgbClr val="BE1622"/>
                </a:solidFill>
              </a:rPr>
              <a:t>głośny alarm </a:t>
            </a:r>
            <a:r>
              <a:rPr lang="pl-PL" dirty="0"/>
              <a:t>i migoczącą czerwoną diodę. </a:t>
            </a: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378904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Rozważ zamontowanie takiej czujki 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pomieszczeniu, w którym znajduje się kominek</a:t>
            </a:r>
            <a:r>
              <a:rPr lang="pl-PL" sz="3200" dirty="0"/>
              <a:t>;</a:t>
            </a:r>
            <a:endParaRPr lang="pl-PL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 w sypialni (śpiących trudno obudzić);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 w pobliżu podgrzewacza gazowego.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Gaśnica – zanim przyjedzie straż </a:t>
            </a:r>
            <a:r>
              <a:rPr lang="pl-PL" b="1" dirty="0" smtClean="0"/>
              <a:t>pożarna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Prawo </a:t>
            </a:r>
            <a:r>
              <a:rPr lang="pl-PL" dirty="0"/>
              <a:t>nie nakazuje posiadania gaśnicy w mieszkaniu, ale dbając o własne bezpieczeństwo, warto ją mieć. Właściwie użyta, skutecznie </a:t>
            </a:r>
            <a:r>
              <a:rPr lang="pl-PL" b="1" dirty="0">
                <a:solidFill>
                  <a:srgbClr val="BE1622"/>
                </a:solidFill>
              </a:rPr>
              <a:t>ugasi pożar w zarodku</a:t>
            </a:r>
            <a:r>
              <a:rPr lang="pl-PL" dirty="0"/>
              <a:t>. </a:t>
            </a:r>
          </a:p>
          <a:p>
            <a:r>
              <a:rPr lang="pl-PL" dirty="0"/>
              <a:t>Zadbaj o to, by Twoja gaśnica zawsze była sprawna. Nie rzadziej niż raz na rok zleć profesjonalistom jej </a:t>
            </a:r>
            <a:r>
              <a:rPr lang="pl-PL" b="1" dirty="0">
                <a:solidFill>
                  <a:srgbClr val="BE1622"/>
                </a:solidFill>
              </a:rPr>
              <a:t>przegląd i konserwację</a:t>
            </a:r>
            <a:r>
              <a:rPr lang="pl-PL" dirty="0"/>
              <a:t>. Wszystkie czynności konserwacyjne muszą być potwierdzone indywidualną cechą aktualizacji tzw. kontrolką.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5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Gaśnica w mieszkaniu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Do zabezpieczenia mieszkania najlepiej wybierz gaśnicę oznaczoną </a:t>
            </a:r>
            <a:r>
              <a:rPr lang="pl-PL" b="1" dirty="0">
                <a:solidFill>
                  <a:srgbClr val="BE1622"/>
                </a:solidFill>
              </a:rPr>
              <a:t>symbolami </a:t>
            </a:r>
            <a:r>
              <a:rPr lang="pl-PL" b="1" dirty="0" smtClean="0">
                <a:solidFill>
                  <a:srgbClr val="BE1622"/>
                </a:solidFill>
              </a:rPr>
              <a:t>ABC </a:t>
            </a:r>
            <a:r>
              <a:rPr lang="pl-PL" b="1" dirty="0" smtClean="0"/>
              <a:t>(do kuchni z symbolem F);</a:t>
            </a:r>
            <a:endParaRPr lang="pl-PL" dirty="0"/>
          </a:p>
          <a:p>
            <a:r>
              <a:rPr lang="pl-PL" dirty="0"/>
              <a:t>Przy ich rozmieszczaniu powinny być spełnione następujące warunki:</a:t>
            </a:r>
          </a:p>
          <a:p>
            <a:pPr lvl="1"/>
            <a:r>
              <a:rPr lang="pl-PL" dirty="0"/>
              <a:t>odległość z każdego miejsca w obiekcie, w którym może przebywać człowiek, do najbliższej gaśnicy nie powinna być większa niż 30 m,</a:t>
            </a:r>
          </a:p>
          <a:p>
            <a:pPr lvl="1"/>
            <a:r>
              <a:rPr lang="pl-PL" dirty="0"/>
              <a:t>do gaśnicy powinien być zapewniony dostęp o szerokości co najmniej 1 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0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-99392"/>
            <a:ext cx="6759526" cy="190516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128736" y="1916832"/>
            <a:ext cx="7467600" cy="341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l-PL" altLang="pl-PL" sz="6000" b="1" dirty="0">
                <a:solidFill>
                  <a:srgbClr val="BE1622"/>
                </a:solidFill>
                <a:latin typeface="+mn-lt"/>
              </a:rPr>
              <a:t>7414</a:t>
            </a:r>
            <a:r>
              <a:rPr lang="pl-PL" altLang="pl-PL" sz="6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osób trafiło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do szpitala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(pożary + tlenek węgla), </a:t>
            </a:r>
          </a:p>
          <a:p>
            <a:r>
              <a:rPr lang="pl-PL" altLang="pl-PL" sz="6000" b="1" dirty="0" smtClean="0">
                <a:solidFill>
                  <a:srgbClr val="BE1622"/>
                </a:solidFill>
                <a:latin typeface="+mn-lt"/>
              </a:rPr>
              <a:t>512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osób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zginęło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w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pożarach,</a:t>
            </a:r>
            <a:endParaRPr lang="pl-PL" altLang="pl-PL" sz="3600" b="1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pl-PL" altLang="pl-PL" sz="6000" b="1" dirty="0" smtClean="0">
                <a:solidFill>
                  <a:srgbClr val="BE1622"/>
                </a:solidFill>
                <a:latin typeface="+mn-lt"/>
              </a:rPr>
              <a:t>50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osób </a:t>
            </a:r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zmarło 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w wyniku zatrucia </a:t>
            </a:r>
            <a:endParaRPr lang="pl-PL" altLang="pl-PL" sz="2000" dirty="0" smtClean="0">
              <a:solidFill>
                <a:schemeClr val="tx1"/>
              </a:solidFill>
              <a:latin typeface="+mn-lt"/>
            </a:endParaRPr>
          </a:p>
          <a:p>
            <a:pPr indent="1270000" eaLnBrk="1" hangingPunct="1"/>
            <a:r>
              <a:rPr lang="pl-PL" altLang="pl-PL" sz="2000" dirty="0" smtClean="0">
                <a:solidFill>
                  <a:schemeClr val="tx1"/>
                </a:solidFill>
                <a:latin typeface="+mn-lt"/>
              </a:rPr>
              <a:t>tlenkiem węgla.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endParaRPr lang="pl-PL" alt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467600" cy="1143000"/>
          </a:xfrm>
        </p:spPr>
        <p:txBody>
          <a:bodyPr/>
          <a:lstStyle/>
          <a:p>
            <a:r>
              <a:rPr lang="pl-PL" b="1" dirty="0" smtClean="0"/>
              <a:t>Tylko w 2015 r.</a:t>
            </a:r>
            <a:endParaRPr lang="pl-PL" b="1" dirty="0"/>
          </a:p>
        </p:txBody>
      </p:sp>
      <p:pic>
        <p:nvPicPr>
          <p:cNvPr id="10" name="Obraz 5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1274639" cy="458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4" descr="r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1800200" cy="30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29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2204864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1156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przewody </a:t>
            </a:r>
            <a:r>
              <a:rPr lang="pl-PL" dirty="0"/>
              <a:t>od </a:t>
            </a:r>
            <a:r>
              <a:rPr lang="pl-PL" dirty="0" smtClean="0"/>
              <a:t>palenisk opalanych </a:t>
            </a:r>
            <a:r>
              <a:rPr lang="pl-PL" dirty="0"/>
              <a:t>paliwem stałym </a:t>
            </a:r>
            <a:r>
              <a:rPr lang="pl-PL" dirty="0" smtClean="0"/>
              <a:t>- </a:t>
            </a:r>
            <a:r>
              <a:rPr lang="pl-PL" sz="3600" b="1" dirty="0" smtClean="0">
                <a:solidFill>
                  <a:srgbClr val="BE1622"/>
                </a:solidFill>
              </a:rPr>
              <a:t>co 3 miesiące</a:t>
            </a:r>
            <a:r>
              <a:rPr lang="pl-PL" sz="3600" dirty="0" smtClean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przewody od palenisk opalanych paliwem gazowym i płynnym - </a:t>
            </a:r>
            <a:r>
              <a:rPr lang="pl-PL" sz="3600" b="1" dirty="0" smtClean="0">
                <a:solidFill>
                  <a:srgbClr val="BE1622"/>
                </a:solidFill>
              </a:rPr>
              <a:t>co 6 miesięcy</a:t>
            </a:r>
            <a:r>
              <a:rPr lang="pl-PL" sz="3600" dirty="0" smtClean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przewody </a:t>
            </a:r>
            <a:r>
              <a:rPr lang="pl-PL" dirty="0"/>
              <a:t>wentylacyjne - </a:t>
            </a:r>
            <a:r>
              <a:rPr lang="pl-PL" sz="3600" b="1" dirty="0">
                <a:solidFill>
                  <a:srgbClr val="BE1622"/>
                </a:solidFill>
              </a:rPr>
              <a:t>1 raz w </a:t>
            </a:r>
            <a:r>
              <a:rPr lang="pl-PL" sz="3600" b="1" dirty="0" smtClean="0">
                <a:solidFill>
                  <a:srgbClr val="BE1622"/>
                </a:solidFill>
              </a:rPr>
              <a:t>roku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Obowiązek czyszczenia przewodów dymowych, spalinowych, wentylacyjnych w budynkach mieszkalnych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97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37626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warte jest </a:t>
            </a:r>
            <a:r>
              <a:rPr lang="pl-PL" dirty="0" smtClean="0">
                <a:solidFill>
                  <a:srgbClr val="BE1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życie </a:t>
            </a:r>
            <a:br>
              <a:rPr lang="pl-PL" dirty="0" smtClean="0">
                <a:solidFill>
                  <a:srgbClr val="BE1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BE1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twojego dziecka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pl-PL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907704" y="510229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Mniej niż cena czujnika?</a:t>
            </a:r>
            <a:endParaRPr lang="pl-PL" sz="3200" b="1" dirty="0">
              <a:latin typeface="+mn-lt"/>
            </a:endParaRPr>
          </a:p>
        </p:txBody>
      </p:sp>
      <p:pic>
        <p:nvPicPr>
          <p:cNvPr id="14" name="Obraz 3" descr="i-kidde-detektor-tlenku-wegla-compact900-0233u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1440">
            <a:off x="370634" y="5268878"/>
            <a:ext cx="1875006" cy="12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5" descr="f-alarm-czujnik-czadu-i-dymu-kidde-2w1-900-0122-u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89351"/>
            <a:ext cx="1938089" cy="15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numeru slajdu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B8F3C3-F64B-45D3-B17A-281E4646540E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18" name="Tytuł 1"/>
          <p:cNvSpPr txBox="1">
            <a:spLocks/>
          </p:cNvSpPr>
          <p:nvPr/>
        </p:nvSpPr>
        <p:spPr>
          <a:xfrm>
            <a:off x="1691679" y="548680"/>
            <a:ext cx="5328593" cy="1584176"/>
          </a:xfrm>
          <a:prstGeom prst="rect">
            <a:avLst/>
          </a:prstGeom>
        </p:spPr>
        <p:txBody>
          <a:bodyPr vert="horz" lIns="91440" tIns="45720" rIns="4572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b="1" kern="1200" cap="all" baseline="0" dirty="0">
                <a:ln w="5000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3000">
                      <a:schemeClr val="tx1">
                        <a:lumMod val="85000"/>
                        <a:lumOff val="15000"/>
                      </a:schemeClr>
                    </a:gs>
                    <a:gs pos="21001">
                      <a:schemeClr val="tx1">
                        <a:lumMod val="75000"/>
                        <a:lumOff val="2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67000">
                      <a:schemeClr val="tx1">
                        <a:lumMod val="50000"/>
                        <a:lumOff val="50000"/>
                      </a:schemeClr>
                    </a:gs>
                    <a:gs pos="71000">
                      <a:schemeClr val="bg1">
                        <a:lumMod val="50000"/>
                      </a:schemeClr>
                    </a:gs>
                    <a:gs pos="85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000000"/>
                </a:solidFill>
                <a:effectLst/>
              </a:rPr>
              <a:t>Ile warte jest twoje życie?</a:t>
            </a:r>
            <a:endParaRPr lang="pl-PL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132112" y="269032"/>
            <a:ext cx="6480175" cy="2301875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pl-PL" sz="3600" b="1" cap="all" dirty="0">
              <a:ln w="5000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3000">
                    <a:schemeClr val="tx1">
                      <a:lumMod val="85000"/>
                      <a:lumOff val="15000"/>
                    </a:schemeClr>
                  </a:gs>
                  <a:gs pos="21001">
                    <a:schemeClr val="tx1">
                      <a:lumMod val="75000"/>
                      <a:lumOff val="2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67000">
                    <a:schemeClr val="tx1">
                      <a:lumMod val="50000"/>
                      <a:lumOff val="50000"/>
                    </a:schemeClr>
                  </a:gs>
                  <a:gs pos="71000">
                    <a:schemeClr val="bg1">
                      <a:lumMod val="50000"/>
                    </a:schemeClr>
                  </a:gs>
                  <a:gs pos="8500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489" y="-348373"/>
            <a:ext cx="6759526" cy="1905165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547664" y="220346"/>
            <a:ext cx="6192688" cy="1354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Zabezpiecz swój dom</a:t>
            </a:r>
            <a:endParaRPr lang="pl-PL" sz="3200" b="1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134" y="975526"/>
            <a:ext cx="6905881" cy="588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05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5712476"/>
            <a:ext cx="777212" cy="10015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21289"/>
            <a:ext cx="2950236" cy="715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622" y="-18958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80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237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 smtClean="0">
                <a:latin typeface="+mn-lt"/>
              </a:rPr>
              <a:t>Pożary mieszkań</a:t>
            </a:r>
            <a:endParaRPr lang="pl-PL" sz="4000" b="1" dirty="0"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8120" y="2060848"/>
            <a:ext cx="7859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</a:rPr>
              <a:t>Problem śmiertelności w pożarach dotyczy przede wszystkim </a:t>
            </a:r>
            <a:r>
              <a:rPr lang="pl-PL" sz="2800" b="1" dirty="0" smtClean="0">
                <a:solidFill>
                  <a:srgbClr val="BE1622"/>
                </a:solidFill>
                <a:latin typeface="Calibri" panose="020F0502020204030204" pitchFamily="34" charset="0"/>
              </a:rPr>
              <a:t>budynków mieszkalnych</a:t>
            </a:r>
            <a:endParaRPr lang="en-US" sz="2800" b="1" dirty="0">
              <a:solidFill>
                <a:srgbClr val="BE162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 descr="C:\Users\pcholajda\Desktop\pełne filmy\foto z video\farelka w fote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392" y="3014955"/>
            <a:ext cx="4996814" cy="2810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9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7981148" cy="48594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237" y="0"/>
            <a:ext cx="6759526" cy="190516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67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Poszkodowani w wyniku zatrucia </a:t>
            </a:r>
            <a:br>
              <a:rPr lang="pl-PL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tlenkiem węgla w Polsce</a:t>
            </a:r>
            <a:br>
              <a:rPr lang="pl-PL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000000"/>
                </a:solidFill>
                <a:latin typeface="+mn-lt"/>
              </a:rPr>
              <a:t>2010-2016</a:t>
            </a:r>
            <a:endParaRPr lang="pl-PL" sz="2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1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2703" y="381082"/>
            <a:ext cx="5256584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Toksyczne produkty spalania </a:t>
            </a:r>
            <a:br>
              <a:rPr lang="pl-PL" sz="3200" b="1" dirty="0" smtClean="0"/>
            </a:br>
            <a:r>
              <a:rPr lang="pl-PL" sz="3200" b="1" dirty="0" smtClean="0"/>
              <a:t>(DYM)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 </a:t>
            </a:r>
            <a:r>
              <a:rPr lang="pl-PL" b="1" dirty="0" smtClean="0">
                <a:solidFill>
                  <a:srgbClr val="BE1622"/>
                </a:solidFill>
              </a:rPr>
              <a:t>70%</a:t>
            </a:r>
            <a:r>
              <a:rPr lang="pl-PL" dirty="0" smtClean="0"/>
              <a:t> przyczyną śmierci jest zetknięcie </a:t>
            </a:r>
          </a:p>
          <a:p>
            <a:pPr marL="0" indent="0" algn="ctr">
              <a:buNone/>
            </a:pPr>
            <a:r>
              <a:rPr lang="pl-PL" dirty="0" smtClean="0"/>
              <a:t>z dymami i toksycznymi produktami spalania, takimi jak </a:t>
            </a:r>
            <a:r>
              <a:rPr lang="pl-PL" b="1" dirty="0" smtClean="0">
                <a:solidFill>
                  <a:srgbClr val="BE1622"/>
                </a:solidFill>
              </a:rPr>
              <a:t>tlenek węgla, chlorowodór, cyjanowodór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42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-132349"/>
            <a:ext cx="8208912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Skąd się bierze czad </a:t>
            </a:r>
            <a:r>
              <a:rPr lang="pl-PL" sz="3600" b="1" dirty="0" smtClean="0"/>
              <a:t>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Tlenek </a:t>
            </a:r>
            <a:r>
              <a:rPr lang="pl-PL" dirty="0"/>
              <a:t>węgla, czyli </a:t>
            </a:r>
            <a:r>
              <a:rPr lang="pl-PL" b="1" dirty="0">
                <a:solidFill>
                  <a:srgbClr val="BE1622"/>
                </a:solidFill>
              </a:rPr>
              <a:t>czad</a:t>
            </a:r>
            <a:r>
              <a:rPr lang="pl-PL" dirty="0"/>
              <a:t>, powstaje podczas procesu niepełnego spalania materiałów palnych, w tym paliw, który zachodzi przy niedostatku tlenu w otaczającej atmosferze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5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52" y="20051"/>
            <a:ext cx="8208912" cy="190516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56048" y="4270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Czad, dlaczego </a:t>
            </a:r>
            <a:r>
              <a:rPr lang="pl-PL" sz="3600" b="1" dirty="0"/>
              <a:t>jest tak niebezpieczny</a:t>
            </a:r>
            <a:r>
              <a:rPr lang="pl-PL" sz="3600" b="1" dirty="0" smtClean="0"/>
              <a:t>?</a:t>
            </a:r>
            <a:endParaRPr lang="pl-PL" sz="36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00776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Niebezpieczeństwo </a:t>
            </a:r>
            <a:r>
              <a:rPr lang="pl-PL" dirty="0"/>
              <a:t>zaczadzenia wynika z faktu, że tlenek węgla:</a:t>
            </a:r>
          </a:p>
          <a:p>
            <a:r>
              <a:rPr lang="pl-PL" dirty="0"/>
              <a:t>jest gazem </a:t>
            </a:r>
            <a:r>
              <a:rPr lang="pl-PL" b="1" dirty="0">
                <a:solidFill>
                  <a:srgbClr val="BE1622"/>
                </a:solidFill>
              </a:rPr>
              <a:t>niewyczuwalnym przez zmysły człowieka </a:t>
            </a:r>
            <a:r>
              <a:rPr lang="pl-PL" dirty="0"/>
              <a:t>(bezwonny, bezbarwny i pozbawiony smaku),</a:t>
            </a:r>
          </a:p>
          <a:p>
            <a:r>
              <a:rPr lang="pl-PL" dirty="0"/>
              <a:t>blokuje dostęp tlenu do organizmu – zajmuje jego miejsce w czerwonych ciałkach krwi, powodując przy długotrwałym narażeniu (w większych dawkach) </a:t>
            </a:r>
            <a:r>
              <a:rPr lang="pl-PL" b="1" dirty="0">
                <a:solidFill>
                  <a:srgbClr val="BE1622"/>
                </a:solidFill>
              </a:rPr>
              <a:t>śmierć przez uduszenie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739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jest główną przyczyną </a:t>
            </a:r>
            <a:r>
              <a:rPr lang="pl-PL" sz="3600" b="1" dirty="0" smtClean="0"/>
              <a:t>zatruć tlenkiem węgla?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15121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Głównym </a:t>
            </a:r>
            <a:r>
              <a:rPr lang="pl-PL" dirty="0"/>
              <a:t>źródłem zatruć w budynkach mieszkalnych jest </a:t>
            </a:r>
            <a:r>
              <a:rPr lang="pl-PL" b="1" dirty="0">
                <a:solidFill>
                  <a:srgbClr val="BE1622"/>
                </a:solidFill>
              </a:rPr>
              <a:t>niesprawność przewodów kominowych</a:t>
            </a:r>
            <a:r>
              <a:rPr lang="pl-PL" dirty="0"/>
              <a:t>: wentylacyjnych, spalinowych i dymowych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64551" y="317406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Wadliwe działanie </a:t>
            </a:r>
            <a:r>
              <a:rPr lang="pl-PL" sz="1600" dirty="0" smtClean="0"/>
              <a:t>tych </a:t>
            </a:r>
            <a:r>
              <a:rPr lang="pl-PL" sz="1600" dirty="0"/>
              <a:t>przewodów może wynikać z ich nieszczelności, braku konserwacji (w tym czyszczenia), wad konstrukcyjnych oraz często niedostosowania istniejącego systemu wentylacji do stopnia szczelności stosowanych okien i </a:t>
            </a:r>
            <a:r>
              <a:rPr lang="pl-PL" sz="1600" dirty="0" smtClean="0"/>
              <a:t>drzwi.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030" y="4005064"/>
            <a:ext cx="3970351" cy="266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34921-2009-48AA-8AAC-CC74404323F7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50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b="1" dirty="0" smtClean="0"/>
              <a:t>Nie </a:t>
            </a:r>
            <a:r>
              <a:rPr lang="pl-PL" b="1" dirty="0"/>
              <a:t>bagatelizuj następujących </a:t>
            </a:r>
            <a:r>
              <a:rPr lang="pl-PL" b="1" dirty="0">
                <a:solidFill>
                  <a:srgbClr val="BE1622"/>
                </a:solidFill>
              </a:rPr>
              <a:t>objawów</a:t>
            </a:r>
            <a:r>
              <a:rPr lang="pl-PL" b="1" dirty="0"/>
              <a:t>: </a:t>
            </a:r>
            <a:r>
              <a:rPr lang="pl-PL" dirty="0"/>
              <a:t>duszności, bólów i zawrotów głowy, nudności, wymiotów, oszołomienia, osłabienia, przyśpieszenia czynności serca i oddychania, ponieważ mogą być sygnałem, że ulegasz zatruciu czadem. W takiej sytuacji </a:t>
            </a:r>
            <a:r>
              <a:rPr lang="pl-PL" b="1" dirty="0">
                <a:solidFill>
                  <a:srgbClr val="BE1622"/>
                </a:solidFill>
              </a:rPr>
              <a:t>natychmiast przewietrz mieszkanie</a:t>
            </a:r>
            <a:r>
              <a:rPr lang="pl-PL" dirty="0"/>
              <a:t>, w którym się znajdujesz, wyjdź na zewnątrz, zadbaj o bezpieczeństwo swojej rodziny, wezwij straż pożarną i zasięgnij porady lekarskiej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27584" y="413792"/>
            <a:ext cx="7416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/>
              <a:t>Jak uniknąć zatrucia?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27599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762</Words>
  <Application>Microsoft Office PowerPoint</Application>
  <PresentationFormat>Pokaz na ekranie (4:3)</PresentationFormat>
  <Paragraphs>131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Slajd 1</vt:lpstr>
      <vt:lpstr>Tylko w 2015 r.</vt:lpstr>
      <vt:lpstr>Pożary mieszkań</vt:lpstr>
      <vt:lpstr>Poszkodowani w wyniku zatrucia  tlenkiem węgla w Polsce 2010-2016</vt:lpstr>
      <vt:lpstr>Toksyczne produkty spalania  (DYM)</vt:lpstr>
      <vt:lpstr>Skąd się bierze czad ?</vt:lpstr>
      <vt:lpstr>Czad, dlaczego jest tak niebezpieczny?</vt:lpstr>
      <vt:lpstr>Co jest główną przyczyną zatruć tlenkiem węgla?</vt:lpstr>
      <vt:lpstr>Slajd 9</vt:lpstr>
      <vt:lpstr>Slajd 10</vt:lpstr>
      <vt:lpstr>Jak zachować się  w czasie pożaru</vt:lpstr>
      <vt:lpstr>Co możesz zrobić, zanim przyjedzie straż pożarna?</vt:lpstr>
      <vt:lpstr>Pożar odciął Ci drogę ewakuacji? Nie panikuj!</vt:lpstr>
      <vt:lpstr>Pożar odciął Ci drogę ewakuacji? Nie panikuj!</vt:lpstr>
      <vt:lpstr>Czujniki w Twoim domu</vt:lpstr>
      <vt:lpstr>Jak działa autonomiczna czujka dymu?</vt:lpstr>
      <vt:lpstr>Po co Ci czujnik tlenku węgla?</vt:lpstr>
      <vt:lpstr>Gaśnica – zanim przyjedzie straż pożarna</vt:lpstr>
      <vt:lpstr>Gaśnica w mieszkaniu</vt:lpstr>
      <vt:lpstr>Obowiązek czyszczenia przewodów dymowych, spalinowych, wentylacyjnych w budynkach mieszkalnych</vt:lpstr>
      <vt:lpstr>Ile warte jest życie  twojego dziecka? </vt:lpstr>
      <vt:lpstr>Slajd 22</vt:lpstr>
      <vt:lpstr>Slajd 23</vt:lpstr>
    </vt:vector>
  </TitlesOfParts>
  <Company>Komenda Glowna Panstwowej Strazy Pozarnej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CZAD i OGIEŃ  – OBUDŹ CZUJNOŚĆ</dc:title>
  <dc:creator>Małgorzata Romanowska</dc:creator>
  <cp:lastModifiedBy>Administrator</cp:lastModifiedBy>
  <cp:revision>88</cp:revision>
  <cp:lastPrinted>2016-10-18T07:51:47Z</cp:lastPrinted>
  <dcterms:created xsi:type="dcterms:W3CDTF">2016-10-17T08:51:34Z</dcterms:created>
  <dcterms:modified xsi:type="dcterms:W3CDTF">2016-11-16T06:56:07Z</dcterms:modified>
</cp:coreProperties>
</file>