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5FBA99F-FAF7-4E38-B169-86B3CEF79D24}" type="datetimeFigureOut">
              <a:rPr lang="pl-PL" smtClean="0"/>
              <a:t>09.10.2023</a:t>
            </a:fld>
            <a:endParaRPr lang="pl-PL"/>
          </a:p>
        </p:txBody>
      </p:sp>
      <p:sp>
        <p:nvSpPr>
          <p:cNvPr id="5" name="Footer Placeholder 4"/>
          <p:cNvSpPr>
            <a:spLocks noGrp="1"/>
          </p:cNvSpPr>
          <p:nvPr>
            <p:ph type="ftr" sz="quarter" idx="11"/>
          </p:nvPr>
        </p:nvSpPr>
        <p:spPr/>
        <p:txBody>
          <a:bodyPr/>
          <a:lstStyle/>
          <a:p>
            <a:endParaRPr lang="pl-PL"/>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8492AB1C-B811-4A04-AD96-13A9645B72BC}" type="slidenum">
              <a:rPr lang="pl-PL" smtClean="0"/>
              <a:t>‹#›</a:t>
            </a:fld>
            <a:endParaRPr lang="pl-PL"/>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pl-PL" smtClean="0"/>
              <a:t>Kliknij, aby edytować styl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5FBA99F-FAF7-4E38-B169-86B3CEF79D24}" type="datetimeFigureOut">
              <a:rPr lang="pl-PL" smtClean="0"/>
              <a:t>09.10.2023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92AB1C-B811-4A04-AD96-13A9645B72BC}"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5FBA99F-FAF7-4E38-B169-86B3CEF79D24}" type="datetimeFigureOut">
              <a:rPr lang="pl-PL" smtClean="0"/>
              <a:t>09.10.2023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92AB1C-B811-4A04-AD96-13A9645B72BC}"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5FBA99F-FAF7-4E38-B169-86B3CEF79D24}" type="datetimeFigureOut">
              <a:rPr lang="pl-PL" smtClean="0"/>
              <a:t>09.10.2023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92AB1C-B811-4A04-AD96-13A9645B72BC}"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5FBA99F-FAF7-4E38-B169-86B3CEF79D24}" type="datetimeFigureOut">
              <a:rPr lang="pl-PL" smtClean="0"/>
              <a:t>09.10.2023</a:t>
            </a:fld>
            <a:endParaRPr lang="pl-PL"/>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92AB1C-B811-4A04-AD96-13A9645B72BC}" type="slidenum">
              <a:rPr lang="pl-PL" smtClean="0"/>
              <a:t>‹#›</a:t>
            </a:fld>
            <a:endParaRPr lang="pl-PL"/>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pl-PL" smtClean="0"/>
              <a:t>Kliknij, aby edytować styl</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pl-PL" smtClean="0"/>
              <a:t>Kliknij, aby edytować styl</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5FBA99F-FAF7-4E38-B169-86B3CEF79D24}" type="datetimeFigureOut">
              <a:rPr lang="pl-PL" smtClean="0"/>
              <a:t>09.10.2023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492AB1C-B811-4A04-AD96-13A9645B72BC}"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5FBA99F-FAF7-4E38-B169-86B3CEF79D24}" type="datetimeFigureOut">
              <a:rPr lang="pl-PL" smtClean="0"/>
              <a:t>09.10.2023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492AB1C-B811-4A04-AD96-13A9645B72BC}"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85FBA99F-FAF7-4E38-B169-86B3CEF79D24}" type="datetimeFigureOut">
              <a:rPr lang="pl-PL" smtClean="0"/>
              <a:t>09.10.2023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492AB1C-B811-4A04-AD96-13A9645B72BC}"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5FBA99F-FAF7-4E38-B169-86B3CEF79D24}" type="datetimeFigureOut">
              <a:rPr lang="pl-PL" smtClean="0"/>
              <a:t>09.10.2023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492AB1C-B811-4A04-AD96-13A9645B72BC}"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5FBA99F-FAF7-4E38-B169-86B3CEF79D24}" type="datetimeFigureOut">
              <a:rPr lang="pl-PL" smtClean="0"/>
              <a:t>09.10.2023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492AB1C-B811-4A04-AD96-13A9645B72BC}" type="slidenum">
              <a:rPr lang="pl-PL" smtClean="0"/>
              <a:t>‹#›</a:t>
            </a:fld>
            <a:endParaRPr lang="pl-PL"/>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pl-PL" smtClean="0"/>
              <a:t>Kliknij, aby edytować styl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5" name="Date Placeholder 4"/>
          <p:cNvSpPr>
            <a:spLocks noGrp="1"/>
          </p:cNvSpPr>
          <p:nvPr>
            <p:ph type="dt" sz="half" idx="10"/>
          </p:nvPr>
        </p:nvSpPr>
        <p:spPr/>
        <p:txBody>
          <a:bodyPr/>
          <a:lstStyle/>
          <a:p>
            <a:fld id="{85FBA99F-FAF7-4E38-B169-86B3CEF79D24}" type="datetimeFigureOut">
              <a:rPr lang="pl-PL" smtClean="0"/>
              <a:t>09.10.2023</a:t>
            </a:fld>
            <a:endParaRPr lang="pl-PL"/>
          </a:p>
        </p:txBody>
      </p:sp>
      <p:sp>
        <p:nvSpPr>
          <p:cNvPr id="7" name="Slide Number Placeholder 6"/>
          <p:cNvSpPr>
            <a:spLocks noGrp="1"/>
          </p:cNvSpPr>
          <p:nvPr>
            <p:ph type="sldNum" sz="quarter" idx="12"/>
          </p:nvPr>
        </p:nvSpPr>
        <p:spPr/>
        <p:txBody>
          <a:bodyPr/>
          <a:lstStyle/>
          <a:p>
            <a:fld id="{8492AB1C-B811-4A04-AD96-13A9645B72BC}" type="slidenum">
              <a:rPr lang="pl-PL" smtClean="0"/>
              <a:t>‹#›</a:t>
            </a:fld>
            <a:endParaRPr lang="pl-PL"/>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pl-PL"/>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pl-PL" smtClean="0"/>
              <a:t>Kliknij, aby edytować styl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5FBA99F-FAF7-4E38-B169-86B3CEF79D24}" type="datetimeFigureOut">
              <a:rPr lang="pl-PL" smtClean="0"/>
              <a:t>09.10.2023</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492AB1C-B811-4A04-AD96-13A9645B72BC}" type="slidenum">
              <a:rPr lang="pl-PL" smtClean="0"/>
              <a:t>‹#›</a:t>
            </a:fld>
            <a:endParaRPr lang="pl-PL"/>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pl-PL" smtClean="0"/>
              <a:t>Kliknij, aby edytować styl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l.wikipedia.org/wiki/Jadwiga_Andegawe%C5%84ska#cite_note-CITEREFWyrozumski199784-14" TargetMode="External"/><Relationship Id="rId2" Type="http://schemas.openxmlformats.org/officeDocument/2006/relationships/hyperlink" Target="https://pl.wikipedia.org/wiki/Jadwiga_Andegawe%C5%84ska#cite_note-CITEREFNikodem200998-13" TargetMode="External"/><Relationship Id="rId1" Type="http://schemas.openxmlformats.org/officeDocument/2006/relationships/slideLayout" Target="../slideLayouts/slideLayout2.xml"/><Relationship Id="rId6" Type="http://schemas.openxmlformats.org/officeDocument/2006/relationships/hyperlink" Target="https://pl.wikipedia.org/wiki/Jadwiga_Andegawe%C5%84ska#cite_note-CITEREFW%C4%99cowski2014255-17" TargetMode="External"/><Relationship Id="rId5" Type="http://schemas.openxmlformats.org/officeDocument/2006/relationships/hyperlink" Target="https://pl.wikipedia.org/wiki/Jadwiga_Andegawe%C5%84ska#cite_note-CITEREFBubczyk199730-16" TargetMode="External"/><Relationship Id="rId4" Type="http://schemas.openxmlformats.org/officeDocument/2006/relationships/hyperlink" Target="https://pl.wikipedia.org/wiki/Jadwiga_Andegawe%C5%84ska#cite_note-15"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pl.wikipedia.org/wiki/Jadwiga_Andegawe%C5%84ska#cite_note-21" TargetMode="External"/><Relationship Id="rId3" Type="http://schemas.openxmlformats.org/officeDocument/2006/relationships/hyperlink" Target="https://pl.wikipedia.org/wiki/Jadwiga_Andegawe%C5%84ska#cite_note-18" TargetMode="External"/><Relationship Id="rId7" Type="http://schemas.openxmlformats.org/officeDocument/2006/relationships/hyperlink" Target="https://pl.wikipedia.org/wiki/Jadwiga_Andegawe%C5%84ska#cite_note-20" TargetMode="External"/><Relationship Id="rId2" Type="http://schemas.openxmlformats.org/officeDocument/2006/relationships/hyperlink" Target="https://pl.wikipedia.org/wiki/Piecz%C4%99%C4%87" TargetMode="External"/><Relationship Id="rId1" Type="http://schemas.openxmlformats.org/officeDocument/2006/relationships/slideLayout" Target="../slideLayouts/slideLayout2.xml"/><Relationship Id="rId6" Type="http://schemas.openxmlformats.org/officeDocument/2006/relationships/hyperlink" Target="https://pl.wikipedia.org/wiki/Trzymacze_heraldyczne" TargetMode="External"/><Relationship Id="rId5" Type="http://schemas.openxmlformats.org/officeDocument/2006/relationships/hyperlink" Target="https://pl.wikipedia.org/wiki/Jadwiga_Andegawe%C5%84ska#cite_note-19" TargetMode="External"/><Relationship Id="rId4" Type="http://schemas.openxmlformats.org/officeDocument/2006/relationships/hyperlink" Target="https://pl.wikipedia.org/wiki/Jan_Matejko" TargetMode="External"/><Relationship Id="rId9" Type="http://schemas.openxmlformats.org/officeDocument/2006/relationships/hyperlink" Target="https://pl.wikipedia.org/wiki/Jadwiga_Andegawe%C5%84ska#cite_note-2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20" y="116632"/>
            <a:ext cx="2472756"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Podtytuł 2"/>
          <p:cNvSpPr>
            <a:spLocks noGrp="1"/>
          </p:cNvSpPr>
          <p:nvPr>
            <p:ph type="subTitle" idx="1"/>
          </p:nvPr>
        </p:nvSpPr>
        <p:spPr>
          <a:xfrm>
            <a:off x="1295512" y="4725144"/>
            <a:ext cx="5220704" cy="576064"/>
          </a:xfrm>
        </p:spPr>
        <p:txBody>
          <a:bodyPr/>
          <a:lstStyle/>
          <a:p>
            <a:r>
              <a:rPr lang="pl-PL" dirty="0" smtClean="0"/>
              <a:t>Jadwiga </a:t>
            </a:r>
            <a:r>
              <a:rPr lang="pl-PL" dirty="0" err="1" smtClean="0"/>
              <a:t>Andewageńska</a:t>
            </a:r>
            <a:endParaRPr lang="pl-PL" dirty="0"/>
          </a:p>
        </p:txBody>
      </p:sp>
      <p:sp>
        <p:nvSpPr>
          <p:cNvPr id="2" name="Tytuł 1"/>
          <p:cNvSpPr>
            <a:spLocks noGrp="1"/>
          </p:cNvSpPr>
          <p:nvPr>
            <p:ph type="ctrTitle"/>
          </p:nvPr>
        </p:nvSpPr>
        <p:spPr/>
        <p:txBody>
          <a:bodyPr/>
          <a:lstStyle/>
          <a:p>
            <a:r>
              <a:rPr lang="pl-PL" dirty="0" smtClean="0"/>
              <a:t>Patron naszej szkoły</a:t>
            </a:r>
            <a:endParaRPr lang="pl-PL" dirty="0"/>
          </a:p>
        </p:txBody>
      </p:sp>
      <p:pic>
        <p:nvPicPr>
          <p:cNvPr id="1026" name="Picture 2" descr="Ilustrac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8640"/>
            <a:ext cx="576064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18799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2602632" cy="1143000"/>
          </a:xfrm>
        </p:spPr>
        <p:txBody>
          <a:bodyPr>
            <a:normAutofit fontScale="90000"/>
          </a:bodyPr>
          <a:lstStyle/>
          <a:p>
            <a:r>
              <a:rPr lang="pl-PL" dirty="0" smtClean="0"/>
              <a:t>O patronie:</a:t>
            </a:r>
            <a:endParaRPr lang="pl-PL" dirty="0"/>
          </a:p>
        </p:txBody>
      </p:sp>
      <p:sp>
        <p:nvSpPr>
          <p:cNvPr id="3" name="Symbol zastępczy zawartości 2"/>
          <p:cNvSpPr>
            <a:spLocks noGrp="1"/>
          </p:cNvSpPr>
          <p:nvPr>
            <p:ph idx="1"/>
          </p:nvPr>
        </p:nvSpPr>
        <p:spPr/>
        <p:txBody>
          <a:bodyPr>
            <a:normAutofit/>
          </a:bodyPr>
          <a:lstStyle/>
          <a:p>
            <a:r>
              <a:rPr lang="pl-PL" sz="1600" dirty="0" smtClean="0"/>
              <a:t>Jadwiga Andegaweńska, również królowa Jadwiga (ur. między 3 października 1373 a 18 lutego 1374[8] w Budzie, zm. 17 lipca 1399 w Krakowie) – królowa Polski[b] z dynastii Andegawenów, córka Ludwika Węgierskiego i Elżbiety Bośniaczki, w 1384 koronowana na króla Polski[9], pierwsza żona króla Władysława Jagiełły, apostołka Litwy, święta Kościoła katolickiego. Jedyny polski monarcha wyniesiony na ołtarze. Choć nie otrzymała oficjalnie tego tytułu, przez część wiernych Kościoła katolickiego czczona jest jako patronka Polski[10].</a:t>
            </a:r>
            <a:endParaRPr lang="pl-PL" sz="1600" dirty="0"/>
          </a:p>
        </p:txBody>
      </p:sp>
    </p:spTree>
    <p:extLst>
      <p:ext uri="{BB962C8B-B14F-4D97-AF65-F5344CB8AC3E}">
        <p14:creationId xmlns:p14="http://schemas.microsoft.com/office/powerpoint/2010/main" val="4406092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 Patronie:</a:t>
            </a:r>
            <a:endParaRPr lang="pl-PL" dirty="0"/>
          </a:p>
        </p:txBody>
      </p:sp>
      <p:sp>
        <p:nvSpPr>
          <p:cNvPr id="3" name="Symbol zastępczy zawartości 2"/>
          <p:cNvSpPr>
            <a:spLocks noGrp="1"/>
          </p:cNvSpPr>
          <p:nvPr>
            <p:ph idx="1"/>
          </p:nvPr>
        </p:nvSpPr>
        <p:spPr/>
        <p:txBody>
          <a:bodyPr>
            <a:normAutofit fontScale="62500" lnSpcReduction="20000"/>
          </a:bodyPr>
          <a:lstStyle/>
          <a:p>
            <a:r>
              <a:rPr lang="pl-PL" dirty="0"/>
              <a:t>Królewna węgierska i polska Jadwiga była określana w dokumentach jako </a:t>
            </a:r>
            <a:r>
              <a:rPr lang="pl-PL" i="1" dirty="0" err="1"/>
              <a:t>Hedvigis</a:t>
            </a:r>
            <a:r>
              <a:rPr lang="pl-PL" i="1" dirty="0"/>
              <a:t> filia </a:t>
            </a:r>
            <a:r>
              <a:rPr lang="pl-PL" i="1" dirty="0" err="1"/>
              <a:t>regis</a:t>
            </a:r>
            <a:r>
              <a:rPr lang="pl-PL" i="1" dirty="0"/>
              <a:t> </a:t>
            </a:r>
            <a:r>
              <a:rPr lang="pl-PL" i="1" dirty="0" err="1"/>
              <a:t>Ungarie</a:t>
            </a:r>
            <a:r>
              <a:rPr lang="pl-PL" i="1" dirty="0"/>
              <a:t> et Polonie</a:t>
            </a:r>
            <a:r>
              <a:rPr lang="pl-PL" dirty="0"/>
              <a:t>. Po ostatecznym desygnowaniu Jadwigi przez Elżbietę Bośniaczkę na władczynię Polski królewnie przysługiwał tytuł </a:t>
            </a:r>
            <a:r>
              <a:rPr lang="pl-PL" i="1" dirty="0" err="1"/>
              <a:t>heres</a:t>
            </a:r>
            <a:r>
              <a:rPr lang="pl-PL" i="1" dirty="0"/>
              <a:t> Polonie</a:t>
            </a:r>
            <a:r>
              <a:rPr lang="pl-PL" dirty="0"/>
              <a:t> (dziedziczka Polski)</a:t>
            </a:r>
            <a:r>
              <a:rPr lang="pl-PL" baseline="30000" dirty="0">
                <a:hlinkClick r:id="rId2"/>
              </a:rPr>
              <a:t>[11]</a:t>
            </a:r>
            <a:r>
              <a:rPr lang="pl-PL" baseline="30000" dirty="0">
                <a:hlinkClick r:id="rId3"/>
              </a:rPr>
              <a:t>[12]</a:t>
            </a:r>
            <a:r>
              <a:rPr lang="pl-PL" dirty="0"/>
              <a:t>.</a:t>
            </a:r>
          </a:p>
          <a:p>
            <a:r>
              <a:rPr lang="pl-PL" dirty="0"/>
              <a:t>Po koronacji pełna tytulatura Jadwigi brzmiała: </a:t>
            </a:r>
            <a:r>
              <a:rPr lang="pl-PL" i="1" dirty="0" err="1"/>
              <a:t>Hedvigis</a:t>
            </a:r>
            <a:r>
              <a:rPr lang="pl-PL" i="1" dirty="0"/>
              <a:t> Dei </a:t>
            </a:r>
            <a:r>
              <a:rPr lang="pl-PL" i="1" dirty="0" err="1"/>
              <a:t>gratia</a:t>
            </a:r>
            <a:r>
              <a:rPr lang="pl-PL" i="1" dirty="0"/>
              <a:t> </a:t>
            </a:r>
            <a:r>
              <a:rPr lang="pl-PL" i="1" dirty="0" err="1"/>
              <a:t>regina</a:t>
            </a:r>
            <a:r>
              <a:rPr lang="pl-PL" i="1" dirty="0"/>
              <a:t> </a:t>
            </a:r>
            <a:r>
              <a:rPr lang="pl-PL" i="1" dirty="0" err="1"/>
              <a:t>Poloniae</a:t>
            </a:r>
            <a:r>
              <a:rPr lang="pl-PL" i="1" dirty="0"/>
              <a:t>, </a:t>
            </a:r>
            <a:r>
              <a:rPr lang="pl-PL" i="1" dirty="0" err="1"/>
              <a:t>necnon</a:t>
            </a:r>
            <a:r>
              <a:rPr lang="pl-PL" i="1" dirty="0"/>
              <a:t> </a:t>
            </a:r>
            <a:r>
              <a:rPr lang="pl-PL" i="1" dirty="0" err="1"/>
              <a:t>terrarum</a:t>
            </a:r>
            <a:r>
              <a:rPr lang="pl-PL" i="1" dirty="0"/>
              <a:t> Cracovie, </a:t>
            </a:r>
            <a:r>
              <a:rPr lang="pl-PL" i="1" dirty="0" err="1"/>
              <a:t>Sandomirie</a:t>
            </a:r>
            <a:r>
              <a:rPr lang="pl-PL" i="1" dirty="0"/>
              <a:t>, </a:t>
            </a:r>
            <a:r>
              <a:rPr lang="pl-PL" i="1" dirty="0" err="1"/>
              <a:t>Siradie</a:t>
            </a:r>
            <a:r>
              <a:rPr lang="pl-PL" i="1" dirty="0"/>
              <a:t>, </a:t>
            </a:r>
            <a:r>
              <a:rPr lang="pl-PL" i="1" dirty="0" err="1"/>
              <a:t>Lancicie</a:t>
            </a:r>
            <a:r>
              <a:rPr lang="pl-PL" i="1" dirty="0"/>
              <a:t>, </a:t>
            </a:r>
            <a:r>
              <a:rPr lang="pl-PL" i="1" dirty="0" err="1"/>
              <a:t>Cuiavie</a:t>
            </a:r>
            <a:r>
              <a:rPr lang="pl-PL" i="1" dirty="0"/>
              <a:t>, </a:t>
            </a:r>
            <a:r>
              <a:rPr lang="pl-PL" i="1" dirty="0" err="1"/>
              <a:t>Pomoranieque</a:t>
            </a:r>
            <a:r>
              <a:rPr lang="pl-PL" i="1" dirty="0"/>
              <a:t> domina et </a:t>
            </a:r>
            <a:r>
              <a:rPr lang="pl-PL" i="1" dirty="0" err="1"/>
              <a:t>heres</a:t>
            </a:r>
            <a:r>
              <a:rPr lang="pl-PL" dirty="0"/>
              <a:t> (Jadwiga z Bożej łaski królowa Polski, a także pani i dziedziczka ziem krakowskiej, sandomierskiej, sieradzkiej, łęczyckiej, kujawskiej i pomorskiej), a w wersji skróconej </a:t>
            </a:r>
            <a:r>
              <a:rPr lang="pl-PL" i="1" dirty="0" err="1"/>
              <a:t>serenissima</a:t>
            </a:r>
            <a:r>
              <a:rPr lang="pl-PL" i="1" dirty="0"/>
              <a:t> </a:t>
            </a:r>
            <a:r>
              <a:rPr lang="pl-PL" i="1" dirty="0" err="1"/>
              <a:t>princeps</a:t>
            </a:r>
            <a:r>
              <a:rPr lang="pl-PL" i="1" dirty="0"/>
              <a:t> domina </a:t>
            </a:r>
            <a:r>
              <a:rPr lang="pl-PL" i="1" dirty="0" err="1"/>
              <a:t>Hedwiga</a:t>
            </a:r>
            <a:r>
              <a:rPr lang="pl-PL" i="1" dirty="0"/>
              <a:t> </a:t>
            </a:r>
            <a:r>
              <a:rPr lang="pl-PL" i="1" dirty="0" err="1"/>
              <a:t>regina</a:t>
            </a:r>
            <a:r>
              <a:rPr lang="pl-PL" i="1" dirty="0"/>
              <a:t> </a:t>
            </a:r>
            <a:r>
              <a:rPr lang="pl-PL" i="1" dirty="0" err="1"/>
              <a:t>Poloniae</a:t>
            </a:r>
            <a:r>
              <a:rPr lang="pl-PL" dirty="0"/>
              <a:t> lub </a:t>
            </a:r>
            <a:r>
              <a:rPr lang="pl-PL" i="1" dirty="0" err="1"/>
              <a:t>Hedwigis</a:t>
            </a:r>
            <a:r>
              <a:rPr lang="pl-PL" i="1" dirty="0"/>
              <a:t> </a:t>
            </a:r>
            <a:r>
              <a:rPr lang="pl-PL" i="1" dirty="0" err="1"/>
              <a:t>regina</a:t>
            </a:r>
            <a:r>
              <a:rPr lang="pl-PL" i="1" dirty="0"/>
              <a:t> </a:t>
            </a:r>
            <a:r>
              <a:rPr lang="pl-PL" i="1" dirty="0" err="1"/>
              <a:t>Poloniae</a:t>
            </a:r>
            <a:r>
              <a:rPr lang="pl-PL" dirty="0"/>
              <a:t>. Po zawarciu małżeństwa z Władysławem Jagiełłą do tytulatury polskiej Jadwigi dodawano tytulaturę litewską i ruską po mężu: </a:t>
            </a:r>
            <a:r>
              <a:rPr lang="pl-PL" i="1" dirty="0" err="1"/>
              <a:t>Hedvigis</a:t>
            </a:r>
            <a:r>
              <a:rPr lang="pl-PL" i="1" dirty="0"/>
              <a:t> </a:t>
            </a:r>
            <a:r>
              <a:rPr lang="pl-PL" i="1" dirty="0" err="1"/>
              <a:t>regina</a:t>
            </a:r>
            <a:r>
              <a:rPr lang="pl-PL" i="1" dirty="0"/>
              <a:t> </a:t>
            </a:r>
            <a:r>
              <a:rPr lang="pl-PL" i="1" dirty="0" err="1"/>
              <a:t>Poloniae</a:t>
            </a:r>
            <a:r>
              <a:rPr lang="pl-PL" i="1" dirty="0"/>
              <a:t>, </a:t>
            </a:r>
            <a:r>
              <a:rPr lang="pl-PL" i="1" dirty="0" err="1"/>
              <a:t>princepsque</a:t>
            </a:r>
            <a:r>
              <a:rPr lang="pl-PL" i="1" dirty="0"/>
              <a:t> </a:t>
            </a:r>
            <a:r>
              <a:rPr lang="pl-PL" i="1" dirty="0" err="1"/>
              <a:t>Lithuanie</a:t>
            </a:r>
            <a:r>
              <a:rPr lang="pl-PL" i="1" dirty="0"/>
              <a:t> suprema et </a:t>
            </a:r>
            <a:r>
              <a:rPr lang="pl-PL" i="1" dirty="0" err="1"/>
              <a:t>heres</a:t>
            </a:r>
            <a:r>
              <a:rPr lang="pl-PL" i="1" dirty="0"/>
              <a:t> </a:t>
            </a:r>
            <a:r>
              <a:rPr lang="pl-PL" i="1" dirty="0" err="1"/>
              <a:t>Russiae</a:t>
            </a:r>
            <a:r>
              <a:rPr lang="pl-PL" dirty="0"/>
              <a:t> (królowa Polski oraz najwyższa księżna Litwy i dziedziczka Rusi). W okresie od maja 1395 r. (śmierć siostry Marii, króla Węgier) do lipca 1397 r. (zawarcie porozumienia ze szwagrem Zygmuntem Luksemburskim na zjeździe spiskim) Jadwiga używała ponadto tytułu </a:t>
            </a:r>
            <a:r>
              <a:rPr lang="pl-PL" i="1" dirty="0" err="1"/>
              <a:t>heres</a:t>
            </a:r>
            <a:r>
              <a:rPr lang="pl-PL" i="1" dirty="0"/>
              <a:t> </a:t>
            </a:r>
            <a:r>
              <a:rPr lang="pl-PL" i="1" dirty="0" err="1"/>
              <a:t>Ungariae</a:t>
            </a:r>
            <a:r>
              <a:rPr lang="pl-PL" dirty="0"/>
              <a:t> (dziedziczka Węgier)</a:t>
            </a:r>
            <a:r>
              <a:rPr lang="pl-PL" baseline="30000" dirty="0">
                <a:hlinkClick r:id="rId4"/>
              </a:rPr>
              <a:t>[13]</a:t>
            </a:r>
            <a:r>
              <a:rPr lang="pl-PL" dirty="0"/>
              <a:t>.</a:t>
            </a:r>
          </a:p>
          <a:p>
            <a:r>
              <a:rPr lang="pl-PL" dirty="0"/>
              <a:t>W zgodnej opinii źródeł Jadwiga została „koronowana na króla Polski” (</a:t>
            </a:r>
            <a:r>
              <a:rPr lang="pl-PL" i="1" dirty="0"/>
              <a:t>in </a:t>
            </a:r>
            <a:r>
              <a:rPr lang="pl-PL" i="1" dirty="0" err="1"/>
              <a:t>regem</a:t>
            </a:r>
            <a:r>
              <a:rPr lang="pl-PL" i="1" dirty="0"/>
              <a:t> </a:t>
            </a:r>
            <a:r>
              <a:rPr lang="pl-PL" i="1" dirty="0" err="1"/>
              <a:t>Poloniae</a:t>
            </a:r>
            <a:r>
              <a:rPr lang="pl-PL" i="1" dirty="0"/>
              <a:t> </a:t>
            </a:r>
            <a:r>
              <a:rPr lang="pl-PL" i="1" dirty="0" err="1"/>
              <a:t>coronata</a:t>
            </a:r>
            <a:r>
              <a:rPr lang="pl-PL" dirty="0"/>
              <a:t>), co oznaczało, że po koronacji została pełnoprawnym władcą, pozycję tę utrzymała również po małżeństwie z Jagiełłą</a:t>
            </a:r>
            <a:r>
              <a:rPr lang="pl-PL" baseline="30000" dirty="0">
                <a:hlinkClick r:id="rId5"/>
              </a:rPr>
              <a:t>[14]</a:t>
            </a:r>
            <a:r>
              <a:rPr lang="pl-PL" dirty="0"/>
              <a:t>. Mimo tego, w dokumentach, również wystawionych przez siebie, Jadwiga Andegaweńska nie była nazywana królem (</a:t>
            </a:r>
            <a:r>
              <a:rPr lang="pl-PL" i="1" dirty="0" err="1"/>
              <a:t>rex</a:t>
            </a:r>
            <a:r>
              <a:rPr lang="pl-PL" dirty="0"/>
              <a:t>), ale – zgodnie ze swoją płcią – królową (</a:t>
            </a:r>
            <a:r>
              <a:rPr lang="pl-PL" i="1" dirty="0" err="1"/>
              <a:t>regina</a:t>
            </a:r>
            <a:r>
              <a:rPr lang="pl-PL" dirty="0"/>
              <a:t>)</a:t>
            </a:r>
            <a:r>
              <a:rPr lang="pl-PL" baseline="30000" dirty="0">
                <a:hlinkClick r:id="rId6"/>
              </a:rPr>
              <a:t>[15]</a:t>
            </a:r>
            <a:r>
              <a:rPr lang="pl-PL" dirty="0"/>
              <a:t>.</a:t>
            </a:r>
          </a:p>
          <a:p>
            <a:endParaRPr lang="pl-PL" dirty="0"/>
          </a:p>
        </p:txBody>
      </p:sp>
    </p:spTree>
    <p:extLst>
      <p:ext uri="{BB962C8B-B14F-4D97-AF65-F5344CB8AC3E}">
        <p14:creationId xmlns:p14="http://schemas.microsoft.com/office/powerpoint/2010/main" val="412042758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O PATRONIE</a:t>
            </a:r>
            <a:endParaRPr lang="pl-PL" dirty="0"/>
          </a:p>
        </p:txBody>
      </p:sp>
      <p:sp>
        <p:nvSpPr>
          <p:cNvPr id="3" name="Symbol zastępczy zawartości 2"/>
          <p:cNvSpPr>
            <a:spLocks noGrp="1"/>
          </p:cNvSpPr>
          <p:nvPr>
            <p:ph idx="1"/>
          </p:nvPr>
        </p:nvSpPr>
        <p:spPr/>
        <p:txBody>
          <a:bodyPr>
            <a:normAutofit fontScale="62500" lnSpcReduction="20000"/>
          </a:bodyPr>
          <a:lstStyle/>
          <a:p>
            <a:r>
              <a:rPr lang="pl-PL" dirty="0"/>
              <a:t>Kilka </a:t>
            </a:r>
            <a:r>
              <a:rPr lang="pl-PL" dirty="0">
                <a:hlinkClick r:id="rId2" tooltip="Pieczęć"/>
              </a:rPr>
              <a:t>pieczęci</a:t>
            </a:r>
            <a:r>
              <a:rPr lang="pl-PL" dirty="0"/>
              <a:t> królowej Jadwigi znanych jest z oryginałów i odlewów i odrysów, z XIX wieku. Wiadomo, że pieczęć majestatyczną królowej odciskano w wosku bezbarwnym, a pieczęć herbową w wosku czerwonym</a:t>
            </a:r>
            <a:r>
              <a:rPr lang="pl-PL" baseline="30000" dirty="0">
                <a:hlinkClick r:id="rId3"/>
              </a:rPr>
              <a:t>[16]</a:t>
            </a:r>
            <a:r>
              <a:rPr lang="pl-PL" dirty="0"/>
              <a:t>.</a:t>
            </a:r>
          </a:p>
          <a:p>
            <a:r>
              <a:rPr lang="pl-PL" dirty="0"/>
              <a:t>Na pieczęci majestatycznej, przywieszonej m.in. do dokumentu z 1386, wyobrażono smukłą postać Jadwigi z insygniami władzy, siedzącej na gotyckim, okazałym tronie otoczonym tarczami herbowymi. Odrys pieczęci posłużył </a:t>
            </a:r>
            <a:r>
              <a:rPr lang="pl-PL" dirty="0">
                <a:hlinkClick r:id="rId4" tooltip="Jan Matejko"/>
              </a:rPr>
              <a:t>Janowi Matejce</a:t>
            </a:r>
            <a:r>
              <a:rPr lang="pl-PL" dirty="0"/>
              <a:t> do namalowania wizerunku Jadwigi na majestacie</a:t>
            </a:r>
            <a:r>
              <a:rPr lang="pl-PL" baseline="30000" dirty="0">
                <a:hlinkClick r:id="rId5"/>
              </a:rPr>
              <a:t>[17]</a:t>
            </a:r>
            <a:r>
              <a:rPr lang="pl-PL" dirty="0"/>
              <a:t>.</a:t>
            </a:r>
          </a:p>
          <a:p>
            <a:r>
              <a:rPr lang="pl-PL" dirty="0"/>
              <a:t>Na innej pieczęci Jadwigi, przywieszonej do dokumentu z 1387, umieszczono polskiego Orła zwróconego głową, zgodnie z zasadą kurtuazji herbowej, w stronę tarczy węgierskiej linii Andegawenów. Ukazany na pieczęci anioł-tarczownik (</a:t>
            </a:r>
            <a:r>
              <a:rPr lang="pl-PL" i="1" dirty="0" err="1"/>
              <a:t>tenant</a:t>
            </a:r>
            <a:r>
              <a:rPr lang="pl-PL" dirty="0"/>
              <a:t> – </a:t>
            </a:r>
            <a:r>
              <a:rPr lang="pl-PL" dirty="0">
                <a:hlinkClick r:id="rId6" tooltip="Trzymacze heraldyczne"/>
              </a:rPr>
              <a:t>trzymacz tarczy</a:t>
            </a:r>
            <a:r>
              <a:rPr lang="pl-PL" dirty="0"/>
              <a:t>) jest jednym z pierwszych przykładów zastosowania tego schematu ikonograficznego w sfragistyce polskiej</a:t>
            </a:r>
            <a:r>
              <a:rPr lang="pl-PL" baseline="30000" dirty="0">
                <a:hlinkClick r:id="rId7"/>
              </a:rPr>
              <a:t>[18]</a:t>
            </a:r>
            <a:r>
              <a:rPr lang="pl-PL" dirty="0"/>
              <a:t>. Na małej pieczęci Jadwigi, przywieszonej do dokumentu z 1397, wyobrażono herb węgierskich Andegawenów z klejnotem w formie głowy strusia między dwoma piórami</a:t>
            </a:r>
            <a:r>
              <a:rPr lang="pl-PL" baseline="30000" dirty="0">
                <a:hlinkClick r:id="rId8"/>
              </a:rPr>
              <a:t>[19]</a:t>
            </a:r>
            <a:r>
              <a:rPr lang="pl-PL" dirty="0"/>
              <a:t>.</a:t>
            </a:r>
          </a:p>
          <a:p>
            <a:r>
              <a:rPr lang="pl-PL" dirty="0"/>
              <a:t>Legendy pieczęci są częściowo zatarte, jednak mimo ubytków czytelna jest tytulatura Jadwigi: </a:t>
            </a:r>
            <a:r>
              <a:rPr lang="pl-PL" i="1" dirty="0" err="1"/>
              <a:t>Hedwigis</a:t>
            </a:r>
            <a:r>
              <a:rPr lang="pl-PL" i="1" dirty="0"/>
              <a:t> dei </a:t>
            </a:r>
            <a:r>
              <a:rPr lang="pl-PL" i="1" dirty="0" err="1"/>
              <a:t>gracia</a:t>
            </a:r>
            <a:r>
              <a:rPr lang="pl-PL" i="1" dirty="0"/>
              <a:t> </a:t>
            </a:r>
            <a:r>
              <a:rPr lang="pl-PL" i="1" dirty="0" err="1"/>
              <a:t>regina</a:t>
            </a:r>
            <a:r>
              <a:rPr lang="pl-PL" i="1" dirty="0"/>
              <a:t> Polonie</a:t>
            </a:r>
            <a:r>
              <a:rPr lang="pl-PL" baseline="30000" dirty="0">
                <a:hlinkClick r:id="rId9"/>
              </a:rPr>
              <a:t>[20]</a:t>
            </a:r>
            <a:r>
              <a:rPr lang="pl-PL" dirty="0"/>
              <a:t>.</a:t>
            </a:r>
          </a:p>
          <a:p>
            <a:endParaRPr lang="pl-PL" dirty="0"/>
          </a:p>
        </p:txBody>
      </p:sp>
    </p:spTree>
    <p:extLst>
      <p:ext uri="{BB962C8B-B14F-4D97-AF65-F5344CB8AC3E}">
        <p14:creationId xmlns:p14="http://schemas.microsoft.com/office/powerpoint/2010/main" val="89594035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życiorys</a:t>
            </a:r>
            <a:endParaRPr lang="pl-PL" dirty="0"/>
          </a:p>
        </p:txBody>
      </p:sp>
      <p:sp>
        <p:nvSpPr>
          <p:cNvPr id="3" name="Symbol zastępczy zawartości 2"/>
          <p:cNvSpPr>
            <a:spLocks noGrp="1"/>
          </p:cNvSpPr>
          <p:nvPr>
            <p:ph idx="1"/>
          </p:nvPr>
        </p:nvSpPr>
        <p:spPr/>
        <p:txBody>
          <a:bodyPr>
            <a:normAutofit fontScale="47500" lnSpcReduction="20000"/>
          </a:bodyPr>
          <a:lstStyle/>
          <a:p>
            <a:r>
              <a:rPr lang="pl-PL" dirty="0"/>
              <a:t>W zgodnej opinii źródeł węgierskich i polskich Jadwiga była ostatnim dzieckiem ze związku Ludwika Węgierskiego i Elżbiety Bośniaczki[21]. Data urodzin przyszłej królowej nie została odnotowana w źródłach i może być ustalona jedynie na podstawie danych pośrednich. Dawniejsza historiografia za datę narodzin Jadwigi uznawała rok 1371, opierając się na błędnym przekazie Jana Długosza[22]. W XX w. historycy ustalili, że w roku 1371 przyszła na świat starsza siostra Jadwigi Maria Andegaweńska, a ostatnie dziecko Ludwika Węgierskiego i Elżbiety Bośniaczki urodziło się pod koniec roku 1373 albo na początku roku 1374[23][24][25].</a:t>
            </a:r>
          </a:p>
          <a:p>
            <a:endParaRPr lang="pl-PL" dirty="0"/>
          </a:p>
          <a:p>
            <a:r>
              <a:rPr lang="pl-PL" dirty="0"/>
              <a:t>Jan Dąbrowski jako pierwszy zwrócił uwagę na źródła z epoki, z których można wywnioskować, że Jadwiga urodziła się po 3 października 1373 r. (dokument Ludwika Węgierskiego mówiący o dwóch córkach króla i dziecku, które się dopiero narodzi), a przed 17 kwietnia 1374 (instrukcja poselska wymieniająca imiennie trzy córki króla, w tym Jadwigę). Przyjął ponadto, że najbardziej prawdopodobny czas narodzin Jadwigi to pierwsze tygodnie roku 1374[26]. Anna Misiąg-Bocheńska za najpóźniejszą możliwą datę narodzin Jadwigi przyjęła dzień 18 lutego 1374, ponieważ z zapisków w Kalendarzu katedralnym krakowskim wynika, że 18 lutego 1386 Jadwiga była już in </a:t>
            </a:r>
            <a:r>
              <a:rPr lang="pl-PL" dirty="0" err="1"/>
              <a:t>annis</a:t>
            </a:r>
            <a:r>
              <a:rPr lang="pl-PL" dirty="0"/>
              <a:t> </a:t>
            </a:r>
            <a:r>
              <a:rPr lang="pl-PL" dirty="0" err="1"/>
              <a:t>maturitatis</a:t>
            </a:r>
            <a:r>
              <a:rPr lang="pl-PL" dirty="0"/>
              <a:t>, tj. musiała mieć w tym dniu ukończone 12 lat[27].</a:t>
            </a:r>
          </a:p>
          <a:p>
            <a:endParaRPr lang="pl-PL" dirty="0"/>
          </a:p>
          <a:p>
            <a:r>
              <a:rPr lang="pl-PL" dirty="0"/>
              <a:t>Większość współczesnych badaczy przyjmuje, że Jadwiga urodziła się albo w dniu 18 lutego 1374[28], albo kilka dni wcześniej[29], np. 15 lutego[21] lub najwcześniej 11 lutego[30].</a:t>
            </a:r>
          </a:p>
          <a:p>
            <a:endParaRPr lang="pl-PL" dirty="0"/>
          </a:p>
          <a:p>
            <a:r>
              <a:rPr lang="pl-PL" dirty="0"/>
              <a:t>Prawdopodobnym miejscem narodzin królowej Jadwigi był zamek wyszehradzki[23] lub zamek </a:t>
            </a:r>
            <a:r>
              <a:rPr lang="pl-PL" dirty="0" err="1"/>
              <a:t>budziński</a:t>
            </a:r>
            <a:r>
              <a:rPr lang="pl-PL" dirty="0"/>
              <a:t>[31].</a:t>
            </a:r>
          </a:p>
          <a:p>
            <a:endParaRPr lang="pl-PL" dirty="0"/>
          </a:p>
          <a:p>
            <a:r>
              <a:rPr lang="pl-PL" dirty="0"/>
              <a:t>Imię (imiona)</a:t>
            </a:r>
          </a:p>
          <a:p>
            <a:r>
              <a:rPr lang="pl-PL" dirty="0"/>
              <a:t>Królewna Jadwiga otrzymała imię chrzestne na cześć księżnej wrocławskiej Jadwigi Śląskiej, kanonizowanej w 1267, której kult wówczas się rozwijał, lub po księżnej kaliskiej i królowej Polski Jadwidze, żonie Władysława Łokietka, swej prababce[32]. W dokumentach z epoki imię Jadwigi zapisywano jako </a:t>
            </a:r>
            <a:r>
              <a:rPr lang="pl-PL" dirty="0" err="1"/>
              <a:t>Adviga</a:t>
            </a:r>
            <a:r>
              <a:rPr lang="pl-PL" dirty="0"/>
              <a:t>, </a:t>
            </a:r>
            <a:r>
              <a:rPr lang="pl-PL" dirty="0" err="1"/>
              <a:t>Hedviga</a:t>
            </a:r>
            <a:r>
              <a:rPr lang="pl-PL" dirty="0"/>
              <a:t> (</a:t>
            </a:r>
            <a:r>
              <a:rPr lang="pl-PL" dirty="0" err="1"/>
              <a:t>Heduiga</a:t>
            </a:r>
            <a:r>
              <a:rPr lang="pl-PL" dirty="0"/>
              <a:t>), </a:t>
            </a:r>
            <a:r>
              <a:rPr lang="pl-PL" dirty="0" err="1"/>
              <a:t>Hedvigis</a:t>
            </a:r>
            <a:r>
              <a:rPr lang="pl-PL" dirty="0"/>
              <a:t> (</a:t>
            </a:r>
            <a:r>
              <a:rPr lang="pl-PL" dirty="0" err="1"/>
              <a:t>Hedwigis</a:t>
            </a:r>
            <a:r>
              <a:rPr lang="pl-PL" dirty="0"/>
              <a:t>, </a:t>
            </a:r>
            <a:r>
              <a:rPr lang="pl-PL" dirty="0" err="1"/>
              <a:t>Heduigis</a:t>
            </a:r>
            <a:r>
              <a:rPr lang="pl-PL" dirty="0"/>
              <a:t>), </a:t>
            </a:r>
            <a:r>
              <a:rPr lang="pl-PL" dirty="0" err="1"/>
              <a:t>Hedwig</a:t>
            </a:r>
            <a:r>
              <a:rPr lang="pl-PL" dirty="0"/>
              <a:t>[33][34].</a:t>
            </a:r>
          </a:p>
          <a:p>
            <a:endParaRPr lang="pl-PL" dirty="0"/>
          </a:p>
          <a:p>
            <a:r>
              <a:rPr lang="pl-PL" dirty="0"/>
              <a:t>Być może Jadwiga Andegaweńska nosiła również drugie, słowiańskie imię Draga, pod którym występuje w zadarskiej kronice Pawła </a:t>
            </a:r>
            <a:r>
              <a:rPr lang="pl-PL" dirty="0" err="1"/>
              <a:t>Pavlovicia</a:t>
            </a:r>
            <a:r>
              <a:rPr lang="pl-PL" dirty="0"/>
              <a:t>. Pierwsze, chrzestne imię Jadwiga mogła otrzymać zgodnie z życzeniem babki Elżbiety Łokietkówny, a drugie nadałaby jej matka[35].</a:t>
            </a:r>
          </a:p>
        </p:txBody>
      </p:sp>
    </p:spTree>
    <p:extLst>
      <p:ext uri="{BB962C8B-B14F-4D97-AF65-F5344CB8AC3E}">
        <p14:creationId xmlns:p14="http://schemas.microsoft.com/office/powerpoint/2010/main" val="23272885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Ciekawostki</a:t>
            </a:r>
            <a:endParaRPr lang="pl-PL" dirty="0"/>
          </a:p>
        </p:txBody>
      </p:sp>
      <p:sp>
        <p:nvSpPr>
          <p:cNvPr id="3" name="Symbol zastępczy zawartości 2"/>
          <p:cNvSpPr>
            <a:spLocks noGrp="1"/>
          </p:cNvSpPr>
          <p:nvPr>
            <p:ph idx="1"/>
          </p:nvPr>
        </p:nvSpPr>
        <p:spPr/>
        <p:txBody>
          <a:bodyPr/>
          <a:lstStyle/>
          <a:p>
            <a:r>
              <a:rPr lang="pl-PL" dirty="0" smtClean="0"/>
              <a:t>Królowa Jadwiga została ukoronowana już za czasów dzieciństwa.</a:t>
            </a:r>
          </a:p>
          <a:p>
            <a:r>
              <a:rPr lang="pl-PL" dirty="0" smtClean="0"/>
              <a:t>W wieku 4 lat została zaręczona z 8 letnim Wilhelmem z dynastii Habsburgów.</a:t>
            </a:r>
          </a:p>
          <a:p>
            <a:r>
              <a:rPr lang="pl-PL" dirty="0" smtClean="0"/>
              <a:t>Postanowili, że osoba która zerwie zaręczyny będzie musiała wpłacić 200,000 florenów w złocie </a:t>
            </a:r>
            <a:r>
              <a:rPr lang="pl-PL" smtClean="0"/>
              <a:t>drugiej stronie.</a:t>
            </a:r>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4338257"/>
            <a:ext cx="3986808" cy="209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66905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026"/>
                                        </p:tgtEl>
                                        <p:attrNameLst>
                                          <p:attrName>ppt_w</p:attrName>
                                        </p:attrNameLst>
                                      </p:cBhvr>
                                      <p:tavLst>
                                        <p:tav tm="0">
                                          <p:val>
                                            <p:strVal val="ppt_w"/>
                                          </p:val>
                                        </p:tav>
                                        <p:tav tm="100000">
                                          <p:val>
                                            <p:fltVal val="0"/>
                                          </p:val>
                                        </p:tav>
                                      </p:tavLst>
                                    </p:anim>
                                    <p:anim calcmode="lin" valueType="num">
                                      <p:cBhvr>
                                        <p:cTn id="7" dur="500"/>
                                        <p:tgtEl>
                                          <p:spTgt spid="1026"/>
                                        </p:tgtEl>
                                        <p:attrNameLst>
                                          <p:attrName>ppt_h</p:attrName>
                                        </p:attrNameLst>
                                      </p:cBhvr>
                                      <p:tavLst>
                                        <p:tav tm="0">
                                          <p:val>
                                            <p:strVal val="ppt_h"/>
                                          </p:val>
                                        </p:tav>
                                        <p:tav tm="100000">
                                          <p:val>
                                            <p:fltVal val="0"/>
                                          </p:val>
                                        </p:tav>
                                      </p:tavLst>
                                    </p:anim>
                                    <p:animEffect transition="out" filter="fade">
                                      <p:cBhvr>
                                        <p:cTn id="8" dur="500"/>
                                        <p:tgtEl>
                                          <p:spTgt spid="1026"/>
                                        </p:tgtEl>
                                      </p:cBhvr>
                                    </p:animEffect>
                                    <p:set>
                                      <p:cBhvr>
                                        <p:cTn id="9"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INFormacja</a:t>
            </a:r>
            <a:endParaRPr lang="pl-PL" dirty="0"/>
          </a:p>
        </p:txBody>
      </p:sp>
      <p:sp>
        <p:nvSpPr>
          <p:cNvPr id="3" name="Symbol zastępczy zawartości 2"/>
          <p:cNvSpPr>
            <a:spLocks noGrp="1"/>
          </p:cNvSpPr>
          <p:nvPr>
            <p:ph idx="1"/>
          </p:nvPr>
        </p:nvSpPr>
        <p:spPr/>
        <p:txBody>
          <a:bodyPr>
            <a:normAutofit/>
          </a:bodyPr>
          <a:lstStyle/>
          <a:p>
            <a:r>
              <a:rPr lang="pl-PL" sz="4000" dirty="0" smtClean="0"/>
              <a:t>Św. Królowa Jadwiga zostanie patronką naszej szkoły 25 października 2023 roku podczas uroczystego nadania imienia szkoły.</a:t>
            </a:r>
            <a:endParaRPr lang="pl-PL"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509120"/>
            <a:ext cx="165618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44573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teka">
  <a:themeElements>
    <a:clrScheme name="Apte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teka">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61</TotalTime>
  <Words>546</Words>
  <Application>Microsoft Office PowerPoint</Application>
  <PresentationFormat>Pokaz na ekranie (4:3)</PresentationFormat>
  <Paragraphs>32</Paragraphs>
  <Slides>7</Slides>
  <Notes>0</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Apteka</vt:lpstr>
      <vt:lpstr>Patron naszej szkoły</vt:lpstr>
      <vt:lpstr>O patronie:</vt:lpstr>
      <vt:lpstr>O Patronie:</vt:lpstr>
      <vt:lpstr>O PATRONIE</vt:lpstr>
      <vt:lpstr>życiorys</vt:lpstr>
      <vt:lpstr>Ciekawostki</vt:lpstr>
      <vt:lpstr>INFormacja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Patron naszej szkoły</dc:title>
  <dc:creator>Krawczyk Mikołaj</dc:creator>
  <cp:lastModifiedBy>Krawczyk Mikołaj</cp:lastModifiedBy>
  <cp:revision>7</cp:revision>
  <dcterms:created xsi:type="dcterms:W3CDTF">2023-10-02T09:57:04Z</dcterms:created>
  <dcterms:modified xsi:type="dcterms:W3CDTF">2023-10-09T10:28:57Z</dcterms:modified>
</cp:coreProperties>
</file>