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4" r:id="rId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6" d="100"/>
          <a:sy n="106" d="100"/>
        </p:scale>
        <p:origin x="-1764"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4498F55F-D7E0-4A13-A2D7-FDA3A4353268}" type="datetimeFigureOut">
              <a:rPr lang="pl-PL" smtClean="0"/>
              <a:t>12.10.2023</a:t>
            </a:fld>
            <a:endParaRPr lang="pl-PL"/>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pl-PL"/>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B4D15E3-BA4E-4B79-A3AB-7619220CF97D}" type="slidenum">
              <a:rPr lang="pl-PL" smtClean="0"/>
              <a:t>‹#›</a:t>
            </a:fld>
            <a:endParaRPr lang="pl-PL"/>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pl-PL" smtClean="0"/>
              <a:t>Kliknij, aby edytować styl</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p:txBody>
          <a:bodyPr vert="eaVert" anchor="ct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4498F55F-D7E0-4A13-A2D7-FDA3A4353268}" type="datetimeFigureOut">
              <a:rPr lang="pl-PL" smtClean="0"/>
              <a:t>12.10.2023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FB4D15E3-BA4E-4B79-A3AB-7619220CF97D}" type="slidenum">
              <a:rPr lang="pl-PL" smtClean="0"/>
              <a:t>‹#›</a:t>
            </a:fld>
            <a:endParaRPr lang="pl-PL"/>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4498F55F-D7E0-4A13-A2D7-FDA3A4353268}" type="datetimeFigureOut">
              <a:rPr lang="pl-PL" smtClean="0"/>
              <a:t>12.10.2023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FB4D15E3-BA4E-4B79-A3AB-7619220CF97D}" type="slidenum">
              <a:rPr lang="pl-PL" smtClean="0"/>
              <a:t>‹#›</a:t>
            </a:fld>
            <a:endParaRPr lang="pl-PL"/>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4498F55F-D7E0-4A13-A2D7-FDA3A4353268}" type="datetimeFigureOut">
              <a:rPr lang="pl-PL" smtClean="0"/>
              <a:t>12.10.2023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FB4D15E3-BA4E-4B79-A3AB-7619220CF97D}" type="slidenum">
              <a:rPr lang="pl-PL" smtClean="0"/>
              <a:t>‹#›</a:t>
            </a:fld>
            <a:endParaRPr lang="pl-PL"/>
          </a:p>
        </p:txBody>
      </p:sp>
      <p:sp>
        <p:nvSpPr>
          <p:cNvPr id="11" name="Title 10"/>
          <p:cNvSpPr>
            <a:spLocks noGrp="1"/>
          </p:cNvSpPr>
          <p:nvPr>
            <p:ph type="title"/>
          </p:nvPr>
        </p:nvSpPr>
        <p:spPr/>
        <p:txBody>
          <a:bodyPr/>
          <a:lstStyle/>
          <a:p>
            <a:r>
              <a:rPr lang="pl-PL" smtClean="0"/>
              <a:t>Kliknij, aby edytować styl</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pl-PL" smtClean="0"/>
              <a:t>Kliknij, aby edytować styl</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4498F55F-D7E0-4A13-A2D7-FDA3A4353268}" type="datetimeFigureOut">
              <a:rPr lang="pl-PL" smtClean="0"/>
              <a:t>12.10.2023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FB4D15E3-BA4E-4B79-A3AB-7619220CF97D}"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498F55F-D7E0-4A13-A2D7-FDA3A4353268}" type="datetimeFigureOut">
              <a:rPr lang="pl-PL" smtClean="0"/>
              <a:t>12.10.2023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FB4D15E3-BA4E-4B79-A3AB-7619220CF97D}" type="slidenum">
              <a:rPr lang="pl-PL" smtClean="0"/>
              <a:t>‹#›</a:t>
            </a:fld>
            <a:endParaRPr lang="pl-PL"/>
          </a:p>
        </p:txBody>
      </p:sp>
      <p:sp>
        <p:nvSpPr>
          <p:cNvPr id="12" name="Title 11"/>
          <p:cNvSpPr>
            <a:spLocks noGrp="1"/>
          </p:cNvSpPr>
          <p:nvPr>
            <p:ph type="title"/>
          </p:nvPr>
        </p:nvSpPr>
        <p:spPr/>
        <p:txBody>
          <a:bodyPr/>
          <a:lstStyle>
            <a:lvl1pPr>
              <a:defRPr>
                <a:solidFill>
                  <a:schemeClr val="tx2"/>
                </a:solidFill>
              </a:defRPr>
            </a:lvl1pPr>
          </a:lstStyle>
          <a:p>
            <a:r>
              <a:rPr lang="pl-PL" smtClean="0"/>
              <a:t>Kliknij, aby edytować styl</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4498F55F-D7E0-4A13-A2D7-FDA3A4353268}" type="datetimeFigureOut">
              <a:rPr lang="pl-PL" smtClean="0"/>
              <a:t>12.10.2023</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FB4D15E3-BA4E-4B79-A3AB-7619220CF97D}" type="slidenum">
              <a:rPr lang="pl-PL" smtClean="0"/>
              <a:t>‹#›</a:t>
            </a:fld>
            <a:endParaRPr lang="pl-PL"/>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4498F55F-D7E0-4A13-A2D7-FDA3A4353268}" type="datetimeFigureOut">
              <a:rPr lang="pl-PL" smtClean="0"/>
              <a:t>12.10.2023</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FB4D15E3-BA4E-4B79-A3AB-7619220CF97D}" type="slidenum">
              <a:rPr lang="pl-PL" smtClean="0"/>
              <a:t>‹#›</a:t>
            </a:fld>
            <a:endParaRPr lang="pl-PL"/>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8F55F-D7E0-4A13-A2D7-FDA3A4353268}" type="datetimeFigureOut">
              <a:rPr lang="pl-PL" smtClean="0"/>
              <a:t>12.10.2023</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FB4D15E3-BA4E-4B79-A3AB-7619220CF97D}"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pl-PL" smtClean="0"/>
              <a:t>Kliknij, aby edytować styl</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4498F55F-D7E0-4A13-A2D7-FDA3A4353268}" type="datetimeFigureOut">
              <a:rPr lang="pl-PL" smtClean="0"/>
              <a:t>12.10.2023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FB4D15E3-BA4E-4B79-A3AB-7619220CF97D}"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pl-PL" smtClean="0"/>
              <a:t>Kliknij, aby edytować styl</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4498F55F-D7E0-4A13-A2D7-FDA3A4353268}" type="datetimeFigureOut">
              <a:rPr lang="pl-PL" smtClean="0"/>
              <a:t>12.10.2023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FB4D15E3-BA4E-4B79-A3AB-7619220CF97D}"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pl-PL" smtClean="0"/>
              <a:t>Kliknij, aby edytować styl</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4498F55F-D7E0-4A13-A2D7-FDA3A4353268}" type="datetimeFigureOut">
              <a:rPr lang="pl-PL" smtClean="0"/>
              <a:t>12.10.2023</a:t>
            </a:fld>
            <a:endParaRPr lang="pl-PL"/>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pl-PL"/>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B4D15E3-BA4E-4B79-A3AB-7619220CF97D}"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pl.wikipedia.org/wiki/Grafika:Jadwiga.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183341" y="620689"/>
            <a:ext cx="6777318" cy="1872207"/>
          </a:xfrm>
        </p:spPr>
        <p:txBody>
          <a:bodyPr/>
          <a:lstStyle/>
          <a:p>
            <a:r>
              <a:rPr lang="pl-PL" dirty="0">
                <a:effectLst/>
              </a:rPr>
              <a:t>Jadwiga Andegaweńska</a:t>
            </a:r>
            <a:endParaRPr lang="pl-PL" dirty="0"/>
          </a:p>
        </p:txBody>
      </p:sp>
      <p:sp>
        <p:nvSpPr>
          <p:cNvPr id="3" name="Podtytuł 2"/>
          <p:cNvSpPr>
            <a:spLocks noGrp="1"/>
          </p:cNvSpPr>
          <p:nvPr>
            <p:ph type="subTitle" idx="1"/>
          </p:nvPr>
        </p:nvSpPr>
        <p:spPr/>
        <p:txBody>
          <a:bodyPr/>
          <a:lstStyle/>
          <a:p>
            <a:r>
              <a:rPr lang="pl-PL" dirty="0" smtClean="0"/>
              <a:t>Królowa Polski</a:t>
            </a:r>
            <a:endParaRPr lang="pl-PL" dirty="0"/>
          </a:p>
        </p:txBody>
      </p:sp>
      <p:pic>
        <p:nvPicPr>
          <p:cNvPr id="1026" name="Picture 2" descr="http://www.sw-jadwiga.pl/content/medium/sw-jadwig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3494653"/>
            <a:ext cx="2300480" cy="2971296"/>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4" descr="Życiorys - Święta Jadwiga Królowa - Parafia pw. św. Jadwigi Królowej w Gdyn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5" name="AutoShape 6" descr="Życiorys - Święta Jadwiga Królowa - Parafia pw. św. Jadwigi Królowej w Gdyni"/>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pic>
        <p:nvPicPr>
          <p:cNvPr id="1032" name="Picture 8" descr="Jadwiga Andegaweńska – Wikipedia, wolna encyklopedi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9141" y="3488433"/>
            <a:ext cx="2367217" cy="2977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5851318"/>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755576" y="2204864"/>
            <a:ext cx="7745505" cy="4421013"/>
          </a:xfrm>
        </p:spPr>
        <p:txBody>
          <a:bodyPr>
            <a:normAutofit fontScale="55000" lnSpcReduction="20000"/>
          </a:bodyPr>
          <a:lstStyle/>
          <a:p>
            <a:r>
              <a:rPr lang="pl-PL" dirty="0"/>
              <a:t>Była najmłodszą </a:t>
            </a:r>
            <a:r>
              <a:rPr lang="pl-PL" dirty="0" smtClean="0"/>
              <a:t>córką </a:t>
            </a:r>
            <a:r>
              <a:rPr lang="pl-PL" dirty="0"/>
              <a:t>króla Węgier i Polski Ludwika I Wielkiego i Elżbiety Bośniackiej. Urodziła się 18 II 1374 r. w Budzie. W dzieciństwie została przeznaczona na żonę Wilhelma Habsburga (zaręczona w 1378 r.), przez pewien czas przebywała na dworze wiedeńskim. Po śmierci najstarszej siostry Katarzyny w 1379 r. powróciła na Węgry, aby tu przygotowywać się do objęcia w przyszłości tronu węgierskiego, kształcić się, zdobywać wiedzę. Dzięki swoim kuzynkom </a:t>
            </a:r>
            <a:r>
              <a:rPr lang="pl-PL" dirty="0" err="1"/>
              <a:t>Piastównom</a:t>
            </a:r>
            <a:r>
              <a:rPr lang="pl-PL" dirty="0"/>
              <a:t> Annie i Jadwidze poznała język polski i naszą kulturę. Król Ludwik wyznaczył na tron Polski swoja córkę Marię zamężną z Zygmuntem Luksemburskim. Jednakże Maria po śmierci ojca została wybrana przez Węgrów na tron węgierski. Wówczas Polacy zażądali od Elżbiety Bośniackiej, aby do Krakowa przybyła jej córka Jadwiga. Po trudnych pertraktacjach Elżbieta przyjęła warunki postawione przez stronę polską i Jadwiga została ukoronowana w katedrze wawelskiej przez arcybiskupa gnieźnieńskiego </a:t>
            </a:r>
            <a:r>
              <a:rPr lang="pl-PL" dirty="0" err="1"/>
              <a:t>Bodzantę</a:t>
            </a:r>
            <a:r>
              <a:rPr lang="pl-PL" dirty="0"/>
              <a:t> 15 lub 16 X 1384 r. na króla Polski. Za radą panów polskich i na ich prośbę Jadwiga zerwała zaręczyny z Wilhelmem i zgodziła się wyjść za mąż za starszego od siebie o 20 lat wielkiego księcia Litwy Jagiełłę. Można powiedzieć, że złożyła swoje życie w ofierze dla Boga i Polski. Jagiełło przyjął chrzest w katedrze wawelskiej 15 II 1386 r., a trzy dni później miał miejsce ślub Jadwigi z nowym królem Polski. Koronacja Władysława Jagiełły odbyła się 4 III 1386 r. w katedrze wawelskiej. Jagiełło postanowił, że Litwini przyjmą wiarę katolicką</a:t>
            </a:r>
            <a:r>
              <a:rPr lang="pl-PL" dirty="0" smtClean="0"/>
              <a:t>.</a:t>
            </a:r>
            <a:r>
              <a:rPr lang="pl-PL" dirty="0"/>
              <a:t> W lutym 1387 r. rozpoczęła się chrystianizacja Litwy od mieszkańców stolicy </a:t>
            </a:r>
            <a:r>
              <a:rPr lang="pl-PL" dirty="0" smtClean="0"/>
              <a:t>Wilna</a:t>
            </a:r>
            <a:r>
              <a:rPr lang="pl-PL" dirty="0"/>
              <a:t>. Jadwiga przysyłała na Litwę neofitom białe lniane szaty. Na jej prośbę i króla Władysława papież Urban VI erygował 12 III 1388 r. diecezję wileńską, kościół katedralny i na pierwszego biskupa diecezji wyznaczył sufragana gnieźnieńskiego Andrzeja Jastrzębca.</a:t>
            </a:r>
          </a:p>
        </p:txBody>
      </p:sp>
      <p:sp>
        <p:nvSpPr>
          <p:cNvPr id="3" name="Tytuł 2"/>
          <p:cNvSpPr>
            <a:spLocks noGrp="1"/>
          </p:cNvSpPr>
          <p:nvPr>
            <p:ph type="title"/>
          </p:nvPr>
        </p:nvSpPr>
        <p:spPr/>
        <p:txBody>
          <a:bodyPr/>
          <a:lstStyle/>
          <a:p>
            <a:r>
              <a:rPr lang="pl-PL" dirty="0" smtClean="0"/>
              <a:t>Życiorys </a:t>
            </a:r>
            <a:r>
              <a:rPr lang="pl-PL" dirty="0" err="1" smtClean="0"/>
              <a:t>Św.Jadwigi</a:t>
            </a:r>
            <a:endParaRPr lang="pl-PL" dirty="0"/>
          </a:p>
        </p:txBody>
      </p:sp>
    </p:spTree>
    <p:extLst>
      <p:ext uri="{BB962C8B-B14F-4D97-AF65-F5344CB8AC3E}">
        <p14:creationId xmlns:p14="http://schemas.microsoft.com/office/powerpoint/2010/main" val="1523217302"/>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899592" y="3933056"/>
            <a:ext cx="7545160" cy="2193106"/>
          </a:xfrm>
        </p:spPr>
        <p:txBody>
          <a:bodyPr/>
          <a:lstStyle/>
          <a:p>
            <a:r>
              <a:rPr lang="pl-PL" dirty="0" smtClean="0"/>
              <a:t>Święta Jadwiga jest patronką młodzieży dlatego młodzi ludzie często modlą się przy jej nagrobku.</a:t>
            </a:r>
            <a:endParaRPr lang="pl-PL" dirty="0"/>
          </a:p>
        </p:txBody>
      </p:sp>
      <p:sp>
        <p:nvSpPr>
          <p:cNvPr id="3" name="Tytuł 2"/>
          <p:cNvSpPr>
            <a:spLocks noGrp="1"/>
          </p:cNvSpPr>
          <p:nvPr>
            <p:ph type="title"/>
          </p:nvPr>
        </p:nvSpPr>
        <p:spPr>
          <a:xfrm flipH="1">
            <a:off x="6300192" y="1340768"/>
            <a:ext cx="1008112" cy="554588"/>
          </a:xfrm>
        </p:spPr>
        <p:txBody>
          <a:bodyPr/>
          <a:lstStyle/>
          <a:p>
            <a:r>
              <a:rPr lang="pl-PL" dirty="0" smtClean="0"/>
              <a:t>.</a:t>
            </a:r>
            <a:endParaRPr lang="pl-PL" dirty="0"/>
          </a:p>
        </p:txBody>
      </p:sp>
      <p:pic>
        <p:nvPicPr>
          <p:cNvPr id="2050" name="Picture 2" descr="Nagrobek Jadwigi Andegaweńskiej – Wikipedia, wolna encyklo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88640"/>
            <a:ext cx="5328592" cy="35730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6463383"/>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699247" y="2348880"/>
            <a:ext cx="4376809" cy="3096344"/>
          </a:xfrm>
        </p:spPr>
        <p:txBody>
          <a:bodyPr>
            <a:normAutofit fontScale="62500" lnSpcReduction="20000"/>
          </a:bodyPr>
          <a:lstStyle/>
          <a:p>
            <a:pPr algn="just">
              <a:spcBef>
                <a:spcPct val="50000"/>
              </a:spcBef>
            </a:pPr>
            <a:r>
              <a:rPr lang="pl-PL" altLang="pl-PL" dirty="0">
                <a:solidFill>
                  <a:srgbClr val="009900"/>
                </a:solidFill>
                <a:latin typeface="Arial" charset="0"/>
                <a:cs typeface="Arial" charset="0"/>
              </a:rPr>
              <a:t>Podczas renowacji katedry na Wawelu, 22 stycznia 1889 roku, odkryto kryptę pod posadzką, w której znajdował się grobowiec królowej Jadwigi. Badania antropologiczne </a:t>
            </a:r>
            <a:r>
              <a:rPr lang="pl-PL" altLang="pl-PL" dirty="0" smtClean="0">
                <a:solidFill>
                  <a:srgbClr val="009900"/>
                </a:solidFill>
                <a:latin typeface="Arial" charset="0"/>
                <a:cs typeface="Arial" charset="0"/>
              </a:rPr>
              <a:t>prowadził Izydor </a:t>
            </a:r>
            <a:r>
              <a:rPr lang="pl-PL" altLang="pl-PL" dirty="0" err="1" smtClean="0">
                <a:solidFill>
                  <a:srgbClr val="009900"/>
                </a:solidFill>
                <a:latin typeface="Arial" charset="0"/>
                <a:cs typeface="Arial" charset="0"/>
              </a:rPr>
              <a:t>Kopernicki</a:t>
            </a:r>
            <a:r>
              <a:rPr lang="pl-PL" altLang="pl-PL" dirty="0" smtClean="0">
                <a:solidFill>
                  <a:srgbClr val="009900"/>
                </a:solidFill>
                <a:latin typeface="Arial" charset="0"/>
                <a:cs typeface="Arial" charset="0"/>
              </a:rPr>
              <a:t>, profesor </a:t>
            </a:r>
            <a:r>
              <a:rPr lang="pl-PL" altLang="pl-PL" dirty="0">
                <a:solidFill>
                  <a:srgbClr val="009900"/>
                </a:solidFill>
                <a:latin typeface="Arial" charset="0"/>
                <a:cs typeface="Arial" charset="0"/>
              </a:rPr>
              <a:t>Uniwersytetu Jagiellońskiego. Opracowanie pozostało w rękopisie, ogłosił je dopiero w 1914 roku prof. Juliusz </a:t>
            </a:r>
            <a:r>
              <a:rPr lang="pl-PL" altLang="pl-PL" dirty="0" err="1">
                <a:solidFill>
                  <a:srgbClr val="009900"/>
                </a:solidFill>
                <a:latin typeface="Arial" charset="0"/>
                <a:cs typeface="Arial" charset="0"/>
              </a:rPr>
              <a:t>Talko</a:t>
            </a:r>
            <a:r>
              <a:rPr lang="pl-PL" altLang="pl-PL" dirty="0">
                <a:solidFill>
                  <a:srgbClr val="009900"/>
                </a:solidFill>
                <a:latin typeface="Arial" charset="0"/>
                <a:cs typeface="Arial" charset="0"/>
              </a:rPr>
              <a:t>-Hryncewicz. </a:t>
            </a:r>
            <a:endParaRPr lang="pl-PL" altLang="pl-PL" dirty="0">
              <a:solidFill>
                <a:srgbClr val="009900"/>
              </a:solidFill>
              <a:latin typeface="Arial" charset="0"/>
              <a:cs typeface="Times New Roman" pitchFamily="18" charset="0"/>
            </a:endParaRPr>
          </a:p>
          <a:p>
            <a:pPr algn="just">
              <a:spcBef>
                <a:spcPct val="50000"/>
              </a:spcBef>
            </a:pPr>
            <a:r>
              <a:rPr lang="pl-PL" altLang="pl-PL" dirty="0">
                <a:solidFill>
                  <a:srgbClr val="009900"/>
                </a:solidFill>
                <a:latin typeface="Arial" charset="0"/>
                <a:cs typeface="Arial" charset="0"/>
              </a:rPr>
              <a:t>Znając wyniki badań nad szczątkami kostnymi, Paweł </a:t>
            </a:r>
            <a:r>
              <a:rPr lang="pl-PL" altLang="pl-PL" dirty="0" smtClean="0">
                <a:solidFill>
                  <a:srgbClr val="009900"/>
                </a:solidFill>
                <a:latin typeface="Arial" charset="0"/>
                <a:cs typeface="Arial" charset="0"/>
              </a:rPr>
              <a:t>Sikora tak </a:t>
            </a:r>
            <a:r>
              <a:rPr lang="pl-PL" altLang="pl-PL" dirty="0">
                <a:solidFill>
                  <a:srgbClr val="009900"/>
                </a:solidFill>
                <a:latin typeface="Arial" charset="0"/>
                <a:cs typeface="Arial" charset="0"/>
              </a:rPr>
              <a:t>przedstawił wygląd </a:t>
            </a:r>
            <a:r>
              <a:rPr lang="pl-PL" altLang="pl-PL" dirty="0" smtClean="0">
                <a:solidFill>
                  <a:srgbClr val="009900"/>
                </a:solidFill>
                <a:latin typeface="Arial" charset="0"/>
                <a:cs typeface="Arial" charset="0"/>
              </a:rPr>
              <a:t>Królowej Można </a:t>
            </a:r>
            <a:r>
              <a:rPr lang="pl-PL" altLang="pl-PL" dirty="0">
                <a:solidFill>
                  <a:srgbClr val="009900"/>
                </a:solidFill>
                <a:latin typeface="Arial" charset="0"/>
                <a:cs typeface="Arial" charset="0"/>
              </a:rPr>
              <a:t>sobie wyobrazić królową Jadwigę jako kobietę młodą, bardzo wysoką, blondynkę, o głowie krótkiej, czole prostym, wysokim i twarzy wąskiej, nosie prostym, </a:t>
            </a:r>
            <a:r>
              <a:rPr lang="pl-PL" altLang="pl-PL" dirty="0" smtClean="0">
                <a:solidFill>
                  <a:srgbClr val="009900"/>
                </a:solidFill>
                <a:latin typeface="Arial" charset="0"/>
                <a:cs typeface="Arial" charset="0"/>
              </a:rPr>
              <a:t>wąskim.</a:t>
            </a:r>
            <a:endParaRPr lang="pl-PL" altLang="pl-PL" dirty="0">
              <a:solidFill>
                <a:srgbClr val="009900"/>
              </a:solidFill>
              <a:latin typeface="Arial" charset="0"/>
            </a:endParaRPr>
          </a:p>
          <a:p>
            <a:endParaRPr lang="pl-PL" dirty="0"/>
          </a:p>
        </p:txBody>
      </p:sp>
      <p:sp>
        <p:nvSpPr>
          <p:cNvPr id="3" name="Tytuł 2"/>
          <p:cNvSpPr>
            <a:spLocks noGrp="1"/>
          </p:cNvSpPr>
          <p:nvPr>
            <p:ph type="title"/>
          </p:nvPr>
        </p:nvSpPr>
        <p:spPr/>
        <p:txBody>
          <a:bodyPr/>
          <a:lstStyle/>
          <a:p>
            <a:r>
              <a:rPr lang="pl-PL" dirty="0" smtClean="0"/>
              <a:t>Wygląd Jadwigi</a:t>
            </a:r>
            <a:endParaRPr lang="pl-PL" dirty="0"/>
          </a:p>
        </p:txBody>
      </p:sp>
      <p:pic>
        <p:nvPicPr>
          <p:cNvPr id="4" name="Picture 3">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2120" y="2060848"/>
            <a:ext cx="2664296" cy="40393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0065606"/>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699247" y="2248347"/>
            <a:ext cx="3728737" cy="3916957"/>
          </a:xfrm>
        </p:spPr>
        <p:txBody>
          <a:bodyPr>
            <a:normAutofit fontScale="55000" lnSpcReduction="20000"/>
          </a:bodyPr>
          <a:lstStyle/>
          <a:p>
            <a:pPr algn="just">
              <a:spcBef>
                <a:spcPct val="50000"/>
              </a:spcBef>
            </a:pPr>
            <a:r>
              <a:rPr lang="pl-PL" altLang="pl-PL" dirty="0">
                <a:solidFill>
                  <a:srgbClr val="009900"/>
                </a:solidFill>
              </a:rPr>
              <a:t>	</a:t>
            </a:r>
            <a:r>
              <a:rPr lang="pl-PL" altLang="pl-PL" dirty="0">
                <a:solidFill>
                  <a:srgbClr val="009900"/>
                </a:solidFill>
                <a:latin typeface="Arial" charset="0"/>
              </a:rPr>
              <a:t>Królowa lubiła muzykę, tańce i śpiew. Czytała uczone księgi i opiekowała się nauką, myśląc o odnowieniu uniwersytetu w Krakowie. W testamencie zapisała swoje klejnoty na odbudowę i rozbudowanie krakowskiego uniwersytetu. Jej wolę wykonał król Władysław Jagiełło i dlatego uczelnia ta do dziś nosi jego imię. Aktywność Jadwigi przejawiała się też w działalności charytatywnej. Opiekowała się biednymi i chorymi, nie żałując pieniędzy na utrzymanie szpitali dla ubogich. Królowa zadziwiała swoją urodą i niezwykłą osobowością. Była szlachetna, sprawiedliwa i dobra. Nie okazywała nikomu pychy, gniewu czy niechęci.</a:t>
            </a:r>
          </a:p>
          <a:p>
            <a:pPr algn="just">
              <a:spcBef>
                <a:spcPct val="50000"/>
              </a:spcBef>
            </a:pPr>
            <a:r>
              <a:rPr lang="pl-PL" altLang="pl-PL" dirty="0">
                <a:solidFill>
                  <a:srgbClr val="009900"/>
                </a:solidFill>
                <a:latin typeface="Arial" charset="0"/>
              </a:rPr>
              <a:t>	Wykształcenie królowej było znacznie wyższe niż przeciętnie spotykane na dworach polskich. Mówiła od dzieciństwa kilkoma językami, umiała pisać i czytać, znała również język polski.</a:t>
            </a:r>
          </a:p>
          <a:p>
            <a:endParaRPr lang="pl-PL" dirty="0"/>
          </a:p>
        </p:txBody>
      </p:sp>
      <p:sp>
        <p:nvSpPr>
          <p:cNvPr id="3" name="Tytuł 2"/>
          <p:cNvSpPr>
            <a:spLocks noGrp="1"/>
          </p:cNvSpPr>
          <p:nvPr>
            <p:ph type="title"/>
          </p:nvPr>
        </p:nvSpPr>
        <p:spPr>
          <a:xfrm>
            <a:off x="3347864" y="2492896"/>
            <a:ext cx="5096889" cy="936104"/>
          </a:xfrm>
        </p:spPr>
        <p:txBody>
          <a:bodyPr/>
          <a:lstStyle/>
          <a:p>
            <a:r>
              <a:rPr lang="pl-PL" dirty="0" smtClean="0"/>
              <a:t>.</a:t>
            </a:r>
            <a:endParaRPr lang="pl-PL" dirty="0"/>
          </a:p>
        </p:txBody>
      </p:sp>
      <p:sp>
        <p:nvSpPr>
          <p:cNvPr id="4" name="AutoShape 2" descr="Patronka | Parafia Św. Jadwigi Królowej"/>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5" name="AutoShape 4" descr="Patronka | Parafia Św. Jadwigi Królowej"/>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6" name="AutoShape 6" descr="Patronka | Parafia Św. Jadwigi Królowej"/>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pic>
        <p:nvPicPr>
          <p:cNvPr id="3080" name="Picture 8" descr="Parafia Rzymskokatolicka pw. św. Jadwigi Królowej w Rzeszowi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2420888"/>
            <a:ext cx="4104456" cy="23087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0639690"/>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0" indent="0">
              <a:spcBef>
                <a:spcPct val="50000"/>
              </a:spcBef>
              <a:buNone/>
            </a:pPr>
            <a:r>
              <a:rPr lang="pl-PL" altLang="pl-PL" b="1" dirty="0">
                <a:solidFill>
                  <a:schemeClr val="accent5">
                    <a:lumMod val="75000"/>
                  </a:schemeClr>
                </a:solidFill>
                <a:latin typeface="Times New Roman" pitchFamily="18" charset="0"/>
                <a:cs typeface="Times New Roman" pitchFamily="18" charset="0"/>
              </a:rPr>
              <a:t>„Jadwiga jest w sercu Polski.</a:t>
            </a:r>
          </a:p>
          <a:p>
            <a:pPr marL="0" indent="0">
              <a:spcBef>
                <a:spcPct val="50000"/>
              </a:spcBef>
              <a:buNone/>
            </a:pPr>
            <a:r>
              <a:rPr lang="pl-PL" altLang="pl-PL" b="1" dirty="0">
                <a:solidFill>
                  <a:schemeClr val="accent5">
                    <a:lumMod val="75000"/>
                  </a:schemeClr>
                </a:solidFill>
                <a:latin typeface="Times New Roman" pitchFamily="18" charset="0"/>
                <a:cs typeface="Times New Roman" pitchFamily="18" charset="0"/>
              </a:rPr>
              <a:t>A Polska na każdym etapie swoich </a:t>
            </a:r>
          </a:p>
          <a:p>
            <a:pPr marL="0" indent="0">
              <a:spcBef>
                <a:spcPct val="50000"/>
              </a:spcBef>
              <a:buNone/>
            </a:pPr>
            <a:r>
              <a:rPr lang="pl-PL" altLang="pl-PL" b="1" dirty="0">
                <a:solidFill>
                  <a:schemeClr val="accent5">
                    <a:lumMod val="75000"/>
                  </a:schemeClr>
                </a:solidFill>
                <a:latin typeface="Times New Roman" pitchFamily="18" charset="0"/>
                <a:cs typeface="Times New Roman" pitchFamily="18" charset="0"/>
              </a:rPr>
              <a:t>dziejów musi stwierdzić, </a:t>
            </a:r>
          </a:p>
          <a:p>
            <a:pPr marL="0" indent="0">
              <a:spcBef>
                <a:spcPct val="50000"/>
              </a:spcBef>
              <a:buNone/>
            </a:pPr>
            <a:r>
              <a:rPr lang="pl-PL" altLang="pl-PL" b="1" dirty="0">
                <a:solidFill>
                  <a:schemeClr val="accent5">
                    <a:lumMod val="75000"/>
                  </a:schemeClr>
                </a:solidFill>
                <a:latin typeface="Times New Roman" pitchFamily="18" charset="0"/>
                <a:cs typeface="Times New Roman" pitchFamily="18" charset="0"/>
              </a:rPr>
              <a:t>że była i jest sobą</a:t>
            </a:r>
          </a:p>
          <a:p>
            <a:pPr marL="0" indent="0">
              <a:spcBef>
                <a:spcPct val="50000"/>
              </a:spcBef>
              <a:buNone/>
            </a:pPr>
            <a:r>
              <a:rPr lang="pl-PL" altLang="pl-PL" b="1" dirty="0">
                <a:solidFill>
                  <a:schemeClr val="accent5">
                    <a:lumMod val="75000"/>
                  </a:schemeClr>
                </a:solidFill>
                <a:latin typeface="Times New Roman" pitchFamily="18" charset="0"/>
                <a:cs typeface="Times New Roman" pitchFamily="18" charset="0"/>
              </a:rPr>
              <a:t>w znacznej mierze przez Jadwigę.”</a:t>
            </a:r>
          </a:p>
          <a:p>
            <a:pPr marL="0" indent="0">
              <a:spcBef>
                <a:spcPct val="50000"/>
              </a:spcBef>
              <a:buNone/>
            </a:pPr>
            <a:r>
              <a:rPr lang="pl-PL" altLang="pl-PL" dirty="0">
                <a:solidFill>
                  <a:schemeClr val="accent5">
                    <a:lumMod val="75000"/>
                  </a:schemeClr>
                </a:solidFill>
                <a:cs typeface="Times New Roman" pitchFamily="18" charset="0"/>
              </a:rPr>
              <a:t>		</a:t>
            </a:r>
            <a:r>
              <a:rPr lang="pl-PL" altLang="pl-PL" dirty="0">
                <a:solidFill>
                  <a:schemeClr val="accent5">
                    <a:lumMod val="75000"/>
                  </a:schemeClr>
                </a:solidFill>
              </a:rPr>
              <a:t>	</a:t>
            </a:r>
            <a:r>
              <a:rPr lang="pl-PL" altLang="pl-PL" dirty="0">
                <a:solidFill>
                  <a:schemeClr val="accent5">
                    <a:lumMod val="75000"/>
                  </a:schemeClr>
                </a:solidFill>
                <a:cs typeface="Times New Roman" pitchFamily="18" charset="0"/>
              </a:rPr>
              <a:t>	</a:t>
            </a:r>
            <a:r>
              <a:rPr lang="pl-PL" altLang="pl-PL" sz="1800" dirty="0">
                <a:solidFill>
                  <a:schemeClr val="accent5">
                    <a:lumMod val="75000"/>
                  </a:schemeClr>
                </a:solidFill>
                <a:latin typeface="Times New Roman" pitchFamily="18" charset="0"/>
                <a:cs typeface="Times New Roman" pitchFamily="18" charset="0"/>
              </a:rPr>
              <a:t>Karol Wojtyła</a:t>
            </a:r>
            <a:r>
              <a:rPr lang="pl-PL" altLang="pl-PL" sz="1800" dirty="0">
                <a:solidFill>
                  <a:schemeClr val="accent5">
                    <a:lumMod val="75000"/>
                  </a:schemeClr>
                </a:solidFill>
                <a:effectLst>
                  <a:outerShdw blurRad="38100" dist="38100" dir="2700000" algn="tl">
                    <a:srgbClr val="000000"/>
                  </a:outerShdw>
                </a:effectLst>
                <a:latin typeface="Times New Roman" pitchFamily="18" charset="0"/>
              </a:rPr>
              <a:t> </a:t>
            </a:r>
          </a:p>
        </p:txBody>
      </p:sp>
      <p:sp>
        <p:nvSpPr>
          <p:cNvPr id="3" name="Tytuł 2"/>
          <p:cNvSpPr>
            <a:spLocks noGrp="1"/>
          </p:cNvSpPr>
          <p:nvPr>
            <p:ph type="title"/>
          </p:nvPr>
        </p:nvSpPr>
        <p:spPr>
          <a:xfrm>
            <a:off x="7596336" y="-1467544"/>
            <a:ext cx="920425" cy="890376"/>
          </a:xfrm>
        </p:spPr>
        <p:txBody>
          <a:bodyPr/>
          <a:lstStyle/>
          <a:p>
            <a:r>
              <a:rPr lang="pl-PL" dirty="0" smtClean="0">
                <a:solidFill>
                  <a:schemeClr val="bg1"/>
                </a:solidFill>
              </a:rPr>
              <a:t>.</a:t>
            </a:r>
            <a:endParaRPr lang="pl-PL" dirty="0">
              <a:solidFill>
                <a:schemeClr val="bg1"/>
              </a:solidFill>
            </a:endParaRPr>
          </a:p>
        </p:txBody>
      </p:sp>
    </p:spTree>
    <p:extLst>
      <p:ext uri="{BB962C8B-B14F-4D97-AF65-F5344CB8AC3E}">
        <p14:creationId xmlns:p14="http://schemas.microsoft.com/office/powerpoint/2010/main" val="2046723109"/>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6444208" y="5301208"/>
            <a:ext cx="2232248" cy="936104"/>
          </a:xfrm>
        </p:spPr>
        <p:txBody>
          <a:bodyPr/>
          <a:lstStyle/>
          <a:p>
            <a:r>
              <a:rPr lang="pl-PL" dirty="0" smtClean="0"/>
              <a:t>Michał Szabat</a:t>
            </a:r>
            <a:endParaRPr lang="pl-PL" dirty="0"/>
          </a:p>
        </p:txBody>
      </p:sp>
      <p:sp>
        <p:nvSpPr>
          <p:cNvPr id="3" name="Tytuł 2"/>
          <p:cNvSpPr>
            <a:spLocks noGrp="1"/>
          </p:cNvSpPr>
          <p:nvPr>
            <p:ph type="title"/>
          </p:nvPr>
        </p:nvSpPr>
        <p:spPr/>
        <p:txBody>
          <a:bodyPr/>
          <a:lstStyle/>
          <a:p>
            <a:r>
              <a:rPr lang="pl-PL" dirty="0" smtClean="0"/>
              <a:t>Koniec</a:t>
            </a:r>
            <a:endParaRPr lang="pl-PL" dirty="0"/>
          </a:p>
        </p:txBody>
      </p:sp>
    </p:spTree>
    <p:extLst>
      <p:ext uri="{BB962C8B-B14F-4D97-AF65-F5344CB8AC3E}">
        <p14:creationId xmlns:p14="http://schemas.microsoft.com/office/powerpoint/2010/main" val="368450799"/>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endParaRPr lang="pl-PL"/>
          </a:p>
        </p:txBody>
      </p:sp>
      <p:sp>
        <p:nvSpPr>
          <p:cNvPr id="3" name="Tytuł 2"/>
          <p:cNvSpPr>
            <a:spLocks noGrp="1"/>
          </p:cNvSpPr>
          <p:nvPr>
            <p:ph type="title"/>
          </p:nvPr>
        </p:nvSpPr>
        <p:spPr/>
        <p:txBody>
          <a:bodyPr/>
          <a:lstStyle/>
          <a:p>
            <a:endParaRPr lang="pl-PL"/>
          </a:p>
        </p:txBody>
      </p:sp>
    </p:spTree>
    <p:extLst>
      <p:ext uri="{BB962C8B-B14F-4D97-AF65-F5344CB8AC3E}">
        <p14:creationId xmlns:p14="http://schemas.microsoft.com/office/powerpoint/2010/main" val="1655171874"/>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warda oprawa">
  <a:themeElements>
    <a:clrScheme name="Twarda oprawa">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Twarda oprawa">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Twarda oprawa">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42</TotalTime>
  <Words>461</Words>
  <Application>Microsoft Office PowerPoint</Application>
  <PresentationFormat>Pokaz na ekranie (4:3)</PresentationFormat>
  <Paragraphs>21</Paragraphs>
  <Slides>8</Slides>
  <Notes>0</Notes>
  <HiddenSlides>1</HiddenSlides>
  <MMClips>0</MMClips>
  <ScaleCrop>false</ScaleCrop>
  <HeadingPairs>
    <vt:vector size="4" baseType="variant">
      <vt:variant>
        <vt:lpstr>Motyw</vt:lpstr>
      </vt:variant>
      <vt:variant>
        <vt:i4>1</vt:i4>
      </vt:variant>
      <vt:variant>
        <vt:lpstr>Tytuły slajdów</vt:lpstr>
      </vt:variant>
      <vt:variant>
        <vt:i4>8</vt:i4>
      </vt:variant>
    </vt:vector>
  </HeadingPairs>
  <TitlesOfParts>
    <vt:vector size="9" baseType="lpstr">
      <vt:lpstr>Twarda oprawa</vt:lpstr>
      <vt:lpstr>Jadwiga Andegaweńska</vt:lpstr>
      <vt:lpstr>Życiorys Św.Jadwigi</vt:lpstr>
      <vt:lpstr>.</vt:lpstr>
      <vt:lpstr>Wygląd Jadwigi</vt:lpstr>
      <vt:lpstr>.</vt:lpstr>
      <vt:lpstr>.</vt:lpstr>
      <vt:lpstr>Koniec</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Jadwiga Andegaweńska</dc:title>
  <dc:creator>Michał Szabat</dc:creator>
  <cp:lastModifiedBy>SP Blinów II</cp:lastModifiedBy>
  <cp:revision>6</cp:revision>
  <dcterms:created xsi:type="dcterms:W3CDTF">2023-09-28T07:02:03Z</dcterms:created>
  <dcterms:modified xsi:type="dcterms:W3CDTF">2023-10-12T07:16:32Z</dcterms:modified>
</cp:coreProperties>
</file>