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2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BA97-928F-4DCD-ADAD-F6319AABD204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8A-CEA0-4153-A33C-520A6546A7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30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BA97-928F-4DCD-ADAD-F6319AABD204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8A-CEA0-4153-A33C-520A6546A7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19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BA97-928F-4DCD-ADAD-F6319AABD204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8A-CEA0-4153-A33C-520A6546A7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5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BA97-928F-4DCD-ADAD-F6319AABD204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8A-CEA0-4153-A33C-520A6546A7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13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BA97-928F-4DCD-ADAD-F6319AABD204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8A-CEA0-4153-A33C-520A6546A7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00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BA97-928F-4DCD-ADAD-F6319AABD204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8A-CEA0-4153-A33C-520A6546A7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01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BA97-928F-4DCD-ADAD-F6319AABD204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8A-CEA0-4153-A33C-520A6546A7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70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BA97-928F-4DCD-ADAD-F6319AABD204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8A-CEA0-4153-A33C-520A6546A7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8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BA97-928F-4DCD-ADAD-F6319AABD204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8A-CEA0-4153-A33C-520A6546A7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34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BA97-928F-4DCD-ADAD-F6319AABD204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8A-CEA0-4153-A33C-520A6546A7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84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BA97-928F-4DCD-ADAD-F6319AABD204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8A-CEA0-4153-A33C-520A6546A7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7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BA97-928F-4DCD-ADAD-F6319AABD204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6B8A-CEA0-4153-A33C-520A6546A7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74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7774632" cy="1658615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Święta Jadwiga Królowa</a:t>
            </a:r>
            <a:endParaRPr lang="pl-PL" sz="32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3717032"/>
            <a:ext cx="7416824" cy="2952328"/>
          </a:xfrm>
        </p:spPr>
        <p:txBody>
          <a:bodyPr>
            <a:normAutofit/>
          </a:bodyPr>
          <a:lstStyle/>
          <a:p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PATRON NASZEJ SZKOŁY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190182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75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6122" y="332656"/>
            <a:ext cx="7684230" cy="652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Verdana"/>
              </a:rPr>
              <a:t>Kult królowej Jadwigi rozpoczął się niemal od dnia pogrzebu. Wierni pielgrzymowali do jej grobu, modlili się do niej i za jej wstawiennictwem, doznawali rozlicznych łaskach, które zaczęto spisywać od 1419 roku. W roku 1426 na wniosek ordynariusza krakowskiego, Zbigniewa Oleśnickiego, metropolita gnieźnieński Wojciech Jastrzębiec wystawił dokument, mocą, którego wszczęto starania o kanonizację królowej i powołano komisję do badania jej cnót i cudów. Wymieniając niektóre przejawy publicznego kultu przy grobie Jadwigi, obaj biskupi wyrazili na ten kult zgodę. Na przestrzeni wieków kult ten nie wygasł nigdy, chociaż niewątpliwie miewał okresy "wyżu" i "niżu". Odmawiano do królowej litanię, w której tytułowano ją "patronką narodu", umieszczano w kalendarzach liturgicznych, malowano z aureolą, pisano na jej temat uczone traktaty, wiersze i poematy. W wieku XX podjęto na nowo starannie o wyniesienie Jadwigi na ołtarze, przy czym gruntownie zanalizowano przejawy i formy jej kultu. Wreszcie papież Jan Paweł II beatyfikował ją na drodze aprobaty i rozszerzenia się istniejącego kultu, w dniu 6 czerwca 1979 roku podczas I pielgrzymki do Ojczyzny, a kanonizował 8 czerwca 1997 roku.</a:t>
            </a:r>
            <a:endParaRPr lang="pl-PL" b="1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78" y="3356992"/>
            <a:ext cx="1094166" cy="14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68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/>
          <a:lstStyle/>
          <a:p>
            <a:r>
              <a:rPr lang="pl-PL" b="1" i="0" dirty="0" smtClean="0">
                <a:solidFill>
                  <a:srgbClr val="202124"/>
                </a:solidFill>
                <a:effectLst/>
                <a:latin typeface="Google Sans"/>
              </a:rPr>
              <a:t>Najprawdopodobniej urodziła się </a:t>
            </a:r>
            <a:r>
              <a:rPr lang="pl-PL" b="1" i="0" dirty="0" smtClean="0">
                <a:solidFill>
                  <a:srgbClr val="040C28"/>
                </a:solidFill>
                <a:effectLst/>
                <a:latin typeface="Google Sans"/>
              </a:rPr>
              <a:t>18 lutego 1374 roku</a:t>
            </a:r>
            <a:r>
              <a:rPr lang="pl-PL" b="1" i="0" dirty="0" smtClean="0">
                <a:solidFill>
                  <a:srgbClr val="202124"/>
                </a:solidFill>
                <a:effectLst/>
                <a:latin typeface="Google Sans"/>
              </a:rPr>
              <a:t> na zamku wyszehradzkim, jako córka Ludwika Węgierskiego i Elżbiety Bośniaczki.</a:t>
            </a:r>
            <a:endParaRPr lang="pl-PL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64" y="3573016"/>
            <a:ext cx="2272658" cy="31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45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21328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 smtClean="0">
                <a:solidFill>
                  <a:srgbClr val="444444"/>
                </a:solidFill>
                <a:effectLst/>
                <a:latin typeface="Roboto"/>
              </a:rPr>
              <a:t> najpilniejszych trosk Jadwigi należało odnowienie Akademii Krakowskiej. Założył ją Kazimierz Wielki w 1364 roku, jednak za rządów Ludwika Węgierskiego Akademia podupadła. Jadwiga oddała wszystkie swoje klejnoty na jej odnowienie. Wystarała się także u Stolicy Apostolskiej o zezwolenie na jej dalsze prowadzenie i rozbudowę. Akademię otwarto po jej śmierci w 1400 roku.</a:t>
            </a:r>
            <a:endParaRPr lang="pl-PL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22296"/>
            <a:ext cx="254599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33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76672"/>
            <a:ext cx="61206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444444"/>
                </a:solidFill>
                <a:latin typeface="Roboto"/>
              </a:rPr>
              <a:t>Po śmierci Ludwika Węgierskiego (1382) Węgrzy ogłosili królową siostrę Jadwigi, Marię. Natomiast Polacy zaprosili na swój tron Jadwigę. W wieku 10 lat została koronowana 16 października 1384 r. W związku z zaistniałą sytuacją polityczną, a także wobec dalekosiężnych planów polskich rozważano możliwość unii Polski z Litwą. Stała się ona faktem dzięki małżeństwu królowej Jadwigi z Władysławem Jagiełłą, wielkim księciem Litwy. Ceremonia zaślubin, poprzedzona chrztem Jagiełły (15 lutego 1386 r.), odbyła się w katedrze królewskiej 18 lutego 1386 r. Tam również 4 marca odbyła się koronacja Jagiełły na króla polskiego. Jagiełło miał wówczas 35 lat, Jadwiga – 12.</a:t>
            </a:r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r>
              <a:rPr lang="pl-PL" b="1" dirty="0">
                <a:solidFill>
                  <a:srgbClr val="444444"/>
                </a:solidFill>
                <a:latin typeface="Roboto"/>
              </a:rPr>
              <a:t>Wiosną tego samego roku para królewska udała się do Wielkopolski, gdzie król uspokoił tamtejszych panów, mianując na wojewodę wielkopolskiego ich kandydata, Bartosza z Odolanowa. Rok później panowie polscy zdołali przekonać Jadwigę, by stanęła na czele wojsk i na nowo przyłączyła Ruś do granic Polski. Starosta węgierski oddał Ruś bez oporu. 8 marca 1387 roku Jadwiga wjechała do Lwowa.</a:t>
            </a:r>
            <a:endParaRPr lang="pl-PL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225259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98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46384"/>
            <a:ext cx="3503008" cy="420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3528" y="54868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 smtClean="0">
                <a:solidFill>
                  <a:srgbClr val="444444"/>
                </a:solidFill>
                <a:effectLst/>
                <a:latin typeface="Roboto"/>
              </a:rPr>
              <a:t>Jadwiga była trzecią i najmłodszą po Katarzynie (+ 1378) i Marii (+ 1395) córką króla Węgier i Polski, Ludwika Andegaweńskiego, i Elżbiety, księżniczki bośniackiej. Urodziła się prawdopodobnie 18 lutego 1374 roku. Rodzice planowali dla Jadwigi małżeństwo z Wilhelmem Habsburgiem. Dzieci połączono warunkowym ślubem (1378), by go dopełnić w ich wieku dojrzałym. W chwili zawarcia ślubu warunkowego Jadwiga miała zaledwie 4 lata. W nadziei na przyszły ślub wysłano Jadwigę do Wiednia. W tym jednak roku zmarła najstarsza córka Ludwika Węgierskiego, Katarzyna. W tej sytuacji odwołano Jadwigę na W</a:t>
            </a:r>
            <a:r>
              <a:rPr lang="pl-PL" b="0" i="0" dirty="0" smtClean="0">
                <a:solidFill>
                  <a:srgbClr val="444444"/>
                </a:solidFill>
                <a:effectLst/>
                <a:latin typeface="Roboto"/>
              </a:rPr>
              <a:t>ęgry.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004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836712"/>
            <a:ext cx="55263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0" dirty="0" smtClean="0">
                <a:solidFill>
                  <a:srgbClr val="444444"/>
                </a:solidFill>
                <a:effectLst/>
                <a:latin typeface="Roboto"/>
              </a:rPr>
              <a:t>Od razu po śmierci Jadwigę uważano za świętą, chociaż lud często mieszał ją ze św. Jadwigą Śląską (+ 1243). W 1426 roku arcybiskup gnieźnieński, Wojciech Jastrzębiec, rozpoczął formalny proces kanoniczny. W swoim dekrecie napisał m.in.: „Z doświadczenia wiemy, że spełniała przeróżne uczynki miłosierdzia, cierpliwości, postów, </a:t>
            </a:r>
            <a:r>
              <a:rPr lang="pl-PL" b="1" i="0" dirty="0" err="1" smtClean="0">
                <a:solidFill>
                  <a:srgbClr val="444444"/>
                </a:solidFill>
                <a:effectLst/>
                <a:latin typeface="Roboto"/>
              </a:rPr>
              <a:t>czuwań</a:t>
            </a:r>
            <a:r>
              <a:rPr lang="pl-PL" b="1" i="0" dirty="0" smtClean="0">
                <a:solidFill>
                  <a:srgbClr val="444444"/>
                </a:solidFill>
                <a:effectLst/>
                <a:latin typeface="Roboto"/>
              </a:rPr>
              <a:t> oraz innych niezliczonych dzieł pobożnych”. Arcybiskup polecił także zbierać fundusze na proces kanonizacyjny Jadwigi. Niestety, Kazimierz Jagiellończyk przeznaczył je na wojnę z Krzyżakami. Starania Jagiellonów o kanonizację św. Kazimierza, pochodzącego z ich rodu, ponownie odsunęły na dalszy plan kanonizację Jadwigi. Potem nastał czas nieustannych wojen i wewnętrznych zamieszek, wreszcie 150 lat trwająca niewola. Dopiero w XX w. starania o beatyfikację Jadwigi podjęli na nowo arcybiskup krakowski kardynał Adam Stefan Sapieha (+ 1951) i kardynał Karol Wojtyła.</a:t>
            </a:r>
            <a:endParaRPr lang="pl-PL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8575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35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98072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 smtClean="0">
                <a:solidFill>
                  <a:srgbClr val="333333"/>
                </a:solidFill>
                <a:effectLst/>
                <a:latin typeface="Inter"/>
              </a:rPr>
              <a:t>Przed śmiercią ojciec widział w Jadwidze przyszłą królową Węgier. Za jego sprawą dziewczynka została też zaręczona z austriackim książątkiem, Wilhelmem Habsburgiem. Gdy jednak król odszedł, matka dokładała starań, by pozbawić dziewczynkę dziedzictwa, a obydwa trony – polski i węgierski – przekazać w ręce starszej Marii. Jej plany pokrzyżował dopiero opór polskich elit, domagających się dla siebie odrębnego władcy, gotowego rezydować w Krakowie. Po długim i burzliwym bezkrólewiu Jadwiga przybyła nad Wisłę późnym latem 1384 roku i została koronowana na króla 16 października.</a:t>
            </a:r>
            <a:endParaRPr lang="pl-PL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448271" cy="15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84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141277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 smtClean="0">
                <a:solidFill>
                  <a:srgbClr val="333333"/>
                </a:solidFill>
                <a:effectLst/>
                <a:latin typeface="Inter"/>
              </a:rPr>
              <a:t>W lutym 1386 roku poślubiła świeżo nawróconego litewskiego księcia Jagiełłę. Odgrywała stopniowo coraz znaczniejszą rolę w polityce, między innymi podejmując się negocjacji z wielkim mistrzem Zakonu Krzyżackiego. Była mecenaską nauki, wielką miłośniczką książek, kobietą niecodziennej pobożności.</a:t>
            </a:r>
          </a:p>
          <a:p>
            <a:r>
              <a:rPr lang="pl-PL" b="1" i="0" dirty="0" smtClean="0">
                <a:solidFill>
                  <a:srgbClr val="333333"/>
                </a:solidFill>
                <a:effectLst/>
                <a:latin typeface="Inter"/>
              </a:rPr>
              <a:t>Utrzymywała aktywne kontakty ze Stolicą Apostolską i walnie przyczyniła się do odtworzenia krakowskiego uniwersytetu. Zmarła 17 lipca 1399 roku – niespełna cztery tygodnie po porodzie i cztery dni po tym, jak zmarła jej jedyna córka, Elżbieta </a:t>
            </a:r>
            <a:r>
              <a:rPr lang="pl-PL" b="1" i="0" dirty="0" err="1" smtClean="0">
                <a:solidFill>
                  <a:srgbClr val="333333"/>
                </a:solidFill>
                <a:effectLst/>
                <a:latin typeface="Inter"/>
              </a:rPr>
              <a:t>Bonifacja</a:t>
            </a:r>
            <a:r>
              <a:rPr lang="pl-PL" b="1" i="0" dirty="0" smtClean="0">
                <a:solidFill>
                  <a:srgbClr val="333333"/>
                </a:solidFill>
                <a:effectLst/>
                <a:latin typeface="Inter"/>
              </a:rPr>
              <a:t>.</a:t>
            </a:r>
            <a:endParaRPr lang="pl-PL" b="1" i="0" dirty="0">
              <a:solidFill>
                <a:srgbClr val="333333"/>
              </a:solidFill>
              <a:effectLst/>
              <a:latin typeface="Inter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79138"/>
            <a:ext cx="3018681" cy="399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5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83671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 smtClean="0">
                <a:solidFill>
                  <a:srgbClr val="444444"/>
                </a:solidFill>
                <a:effectLst/>
                <a:latin typeface="Roboto"/>
              </a:rPr>
              <a:t>Kanonizacji Jadwigi dokonał również św. Jan Paweł II – na krakowskich Błoniach, 8 czerwca 1997 r., w obecności ponad miliona ludzi, w 18. rocznicę pierwszej Mszy o bł. Jadwidze odprawionej w Krakowie. Z tej racji obchód ku czci św. Jadwigi przeniesiono z pierwotnego terminu (17 lipca, </a:t>
            </a:r>
            <a:r>
              <a:rPr lang="pl-PL" b="1" i="1" dirty="0" err="1" smtClean="0">
                <a:solidFill>
                  <a:srgbClr val="444444"/>
                </a:solidFill>
                <a:effectLst/>
                <a:latin typeface="Roboto"/>
              </a:rPr>
              <a:t>dies</a:t>
            </a:r>
            <a:r>
              <a:rPr lang="pl-PL" b="1" i="1" dirty="0" smtClean="0">
                <a:solidFill>
                  <a:srgbClr val="444444"/>
                </a:solidFill>
                <a:effectLst/>
                <a:latin typeface="Roboto"/>
              </a:rPr>
              <a:t> </a:t>
            </a:r>
            <a:r>
              <a:rPr lang="pl-PL" b="1" i="1" dirty="0" err="1" smtClean="0">
                <a:solidFill>
                  <a:srgbClr val="444444"/>
                </a:solidFill>
                <a:effectLst/>
                <a:latin typeface="Roboto"/>
              </a:rPr>
              <a:t>natalis</a:t>
            </a:r>
            <a:r>
              <a:rPr lang="pl-PL" b="1" i="0" dirty="0" smtClean="0">
                <a:solidFill>
                  <a:srgbClr val="444444"/>
                </a:solidFill>
                <a:effectLst/>
                <a:latin typeface="Roboto"/>
              </a:rPr>
              <a:t> Świętej) na dzień 8 czerwca. Była to pierwsza w dziejach kanonizacja na ziemi polskiej. W homilii Papież-Polak mówił m.in.: „Najgłębszym rysem jej krótkiego życia, a zarazem miarą jej wielkości, jest duch służby. Swoją pozycję społeczną, swoje talenty, całe swoje życie prywatne całkowicie oddała na służbę Chrystusa, a gdy przypadło jej w udziale zadanie królowania, oddała swe życie również na służbę powierzonego jej ludu”.</a:t>
            </a:r>
            <a:endParaRPr lang="pl-PL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1268760"/>
            <a:ext cx="2485721" cy="397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9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701</Words>
  <Application>Microsoft Office PowerPoint</Application>
  <PresentationFormat>Pokaz na ekranie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Święta Jadwiga Królowa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 Jadwiga Królowa</dc:title>
  <dc:creator>Kiszka Julia</dc:creator>
  <cp:lastModifiedBy>Kiszka Julia</cp:lastModifiedBy>
  <cp:revision>4</cp:revision>
  <dcterms:created xsi:type="dcterms:W3CDTF">2023-10-09T09:52:57Z</dcterms:created>
  <dcterms:modified xsi:type="dcterms:W3CDTF">2023-10-09T10:27:46Z</dcterms:modified>
</cp:coreProperties>
</file>