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1A00AD4-64E2-418B-96EC-C68339376C6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FDFD-AF14-4618-89C6-872C0C77F3E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0AD4-64E2-418B-96EC-C68339376C6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FDFD-AF14-4618-89C6-872C0C77F3E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0AD4-64E2-418B-96EC-C68339376C6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FDFD-AF14-4618-89C6-872C0C77F3E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0AD4-64E2-418B-96EC-C68339376C6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FDFD-AF14-4618-89C6-872C0C77F3E2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0AD4-64E2-418B-96EC-C68339376C6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FDFD-AF14-4618-89C6-872C0C77F3E2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0AD4-64E2-418B-96EC-C68339376C6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FDFD-AF14-4618-89C6-872C0C77F3E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0AD4-64E2-418B-96EC-C68339376C6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FDFD-AF14-4618-89C6-872C0C77F3E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0AD4-64E2-418B-96EC-C68339376C6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FDFD-AF14-4618-89C6-872C0C77F3E2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0AD4-64E2-418B-96EC-C68339376C6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FDFD-AF14-4618-89C6-872C0C77F3E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0AD4-64E2-418B-96EC-C68339376C6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FDFD-AF14-4618-89C6-872C0C77F3E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0AD4-64E2-418B-96EC-C68339376C6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9FDFD-AF14-4618-89C6-872C0C77F3E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1A00AD4-64E2-418B-96EC-C68339376C6C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699FDFD-AF14-4618-89C6-872C0C77F3E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Jadwiga_Andegawe%C5%84ska#cite_note-CITEREFNikodem200979%E2%80%9380-27" TargetMode="External"/><Relationship Id="rId13" Type="http://schemas.openxmlformats.org/officeDocument/2006/relationships/hyperlink" Target="https://pl.wikipedia.org/wiki/Jadwiga_Andegawe%C5%84ska#cite_note-CITEREFNikodem200980-31" TargetMode="External"/><Relationship Id="rId3" Type="http://schemas.openxmlformats.org/officeDocument/2006/relationships/hyperlink" Target="https://pl.wikipedia.org/wiki/Jadwiga_Andegawe%C5%84ska#cite_note-wdowiszewska-23" TargetMode="External"/><Relationship Id="rId7" Type="http://schemas.openxmlformats.org/officeDocument/2006/relationships/hyperlink" Target="https://pl.wikipedia.org/wiki/Jadwiga_Andegawe%C5%84ska#cite_note-CITEREFWyrozumski199773-26" TargetMode="External"/><Relationship Id="rId12" Type="http://schemas.openxmlformats.org/officeDocument/2006/relationships/hyperlink" Target="https://pl.wikipedia.org/wiki/Jadwiga_Andegawe%C5%84ska#cite_note-3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Jadwiga_Andegawe%C5%84ska#cite_note-RUD-25" TargetMode="External"/><Relationship Id="rId11" Type="http://schemas.openxmlformats.org/officeDocument/2006/relationships/hyperlink" Target="https://pl.wikipedia.org/wiki/Jadwiga_Andegawe%C5%84ska#cite_note-29" TargetMode="External"/><Relationship Id="rId5" Type="http://schemas.openxmlformats.org/officeDocument/2006/relationships/hyperlink" Target="https://pl.wikipedia.org/wiki/Maria_Andegawe%C5%84ska" TargetMode="External"/><Relationship Id="rId15" Type="http://schemas.openxmlformats.org/officeDocument/2006/relationships/hyperlink" Target="https://pl.wikipedia.org/wiki/Jadwiga_Andegawe%C5%84ska#cite_note-33" TargetMode="External"/><Relationship Id="rId10" Type="http://schemas.openxmlformats.org/officeDocument/2006/relationships/hyperlink" Target="https://pl.wikipedia.org/wiki/Jadwiga_Andegawe%C5%84ska#cite_note-28" TargetMode="External"/><Relationship Id="rId4" Type="http://schemas.openxmlformats.org/officeDocument/2006/relationships/hyperlink" Target="https://pl.wikipedia.org/wiki/Jadwiga_Andegawe%C5%84ska#cite_note-24" TargetMode="External"/><Relationship Id="rId9" Type="http://schemas.openxmlformats.org/officeDocument/2006/relationships/hyperlink" Target="https://pl.wikipedia.org/wiki/Jan_D%C4%85browski_(historyk)" TargetMode="External"/><Relationship Id="rId14" Type="http://schemas.openxmlformats.org/officeDocument/2006/relationships/hyperlink" Target="https://pl.wikipedia.org/wiki/Jadwiga_Andegawe%C5%84ska#cite_note-3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Jadwiga_Andegawe%C5%84ska#cite_note-d-39" TargetMode="External"/><Relationship Id="rId3" Type="http://schemas.openxmlformats.org/officeDocument/2006/relationships/hyperlink" Target="https://pl.wikipedia.org/wiki/Buda_(Budapeszt)" TargetMode="External"/><Relationship Id="rId7" Type="http://schemas.openxmlformats.org/officeDocument/2006/relationships/hyperlink" Target="https://pl.wikipedia.org/wiki/Floren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Sponsalia_de_futuro" TargetMode="External"/><Relationship Id="rId5" Type="http://schemas.openxmlformats.org/officeDocument/2006/relationships/hyperlink" Target="https://pl.wikipedia.org/wiki/Wilhelm_Habsburg" TargetMode="External"/><Relationship Id="rId4" Type="http://schemas.openxmlformats.org/officeDocument/2006/relationships/hyperlink" Target="https://pl.wikipedia.org/wiki/Jadwiga_Andegawe%C5%84ska#cite_note-3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Jadwiga_Andegawe%C5%84ska#cite_note-d-39" TargetMode="External"/><Relationship Id="rId3" Type="http://schemas.openxmlformats.org/officeDocument/2006/relationships/hyperlink" Target="https://pl.wikipedia.org/wiki/Buda_(Budapeszt)" TargetMode="External"/><Relationship Id="rId7" Type="http://schemas.openxmlformats.org/officeDocument/2006/relationships/hyperlink" Target="https://pl.wikipedia.org/wiki/Floren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Sponsalia_de_futuro" TargetMode="External"/><Relationship Id="rId5" Type="http://schemas.openxmlformats.org/officeDocument/2006/relationships/hyperlink" Target="https://pl.wikipedia.org/wiki/Wilhelm_Habsburg" TargetMode="External"/><Relationship Id="rId4" Type="http://schemas.openxmlformats.org/officeDocument/2006/relationships/hyperlink" Target="https://pl.wikipedia.org/wiki/Jadwiga_Andegawe%C5%84ska#cite_note-3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o%C5%82kowysk" TargetMode="External"/><Relationship Id="rId7" Type="http://schemas.openxmlformats.org/officeDocument/2006/relationships/hyperlink" Target="https://pl.wikipedia.org/wiki/Jadwiga_Andegawe%C5%84ska#cite_note-CITEREFNikodem2009350%E2%80%93362-4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Wychowanie" TargetMode="External"/><Relationship Id="rId5" Type="http://schemas.openxmlformats.org/officeDocument/2006/relationships/hyperlink" Target="https://pl.wikipedia.org/wiki/Jadwiga_Andegawe%C5%84ska#cite_note-CITEREFRydel198462-43" TargetMode="External"/><Relationship Id="rId4" Type="http://schemas.openxmlformats.org/officeDocument/2006/relationships/hyperlink" Target="https://pl.wikipedia.org/wiki/Maffiolus_de_Lampugnan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Zygmunt_Luksemburski" TargetMode="External"/><Relationship Id="rId13" Type="http://schemas.openxmlformats.org/officeDocument/2006/relationships/hyperlink" Target="https://pl.wikipedia.org/wiki/Jadwiga_Andegawe%C5%84ska#cite_note-CITEREFKoz%C5%82owski2013-45" TargetMode="External"/><Relationship Id="rId3" Type="http://schemas.openxmlformats.org/officeDocument/2006/relationships/hyperlink" Target="https://pl.wikipedia.org/w/index.php?title=Rewindykacja&amp;action=edit&amp;redlink=1" TargetMode="External"/><Relationship Id="rId7" Type="http://schemas.openxmlformats.org/officeDocument/2006/relationships/hyperlink" Target="https://pl.wikipedia.org/wiki/Piotr_I_(hospodar_mo%C5%82dawski)" TargetMode="External"/><Relationship Id="rId12" Type="http://schemas.openxmlformats.org/officeDocument/2006/relationships/hyperlink" Target="https://pl.wikipedia.org/wiki/Konrad_von_Jungingen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Mo%C5%82dawia" TargetMode="External"/><Relationship Id="rId11" Type="http://schemas.openxmlformats.org/officeDocument/2006/relationships/hyperlink" Target="https://pl.wikipedia.org/wiki/Wielcy_mistrzowie_zakonu_krzy%C5%BCackiego" TargetMode="External"/><Relationship Id="rId5" Type="http://schemas.openxmlformats.org/officeDocument/2006/relationships/hyperlink" Target="https://pl.wikipedia.org/wiki/Prawo_sk%C5%82adu" TargetMode="External"/><Relationship Id="rId10" Type="http://schemas.openxmlformats.org/officeDocument/2006/relationships/hyperlink" Target="https://pl.wikipedia.org/wiki/Inowroc%C5%82aw" TargetMode="External"/><Relationship Id="rId4" Type="http://schemas.openxmlformats.org/officeDocument/2006/relationships/hyperlink" Target="https://pl.wikipedia.org/wiki/Ru%C5%9B_Czerwona" TargetMode="External"/><Relationship Id="rId9" Type="http://schemas.openxmlformats.org/officeDocument/2006/relationships/hyperlink" Target="https://pl.wikipedia.org/wiki/Ziemia_dobrzy%C5%84sk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apie%C5%BC" TargetMode="External"/><Relationship Id="rId3" Type="http://schemas.openxmlformats.org/officeDocument/2006/relationships/hyperlink" Target="https://pl.wikipedia.org/wiki/Piotr_Wysz" TargetMode="External"/><Relationship Id="rId7" Type="http://schemas.openxmlformats.org/officeDocument/2006/relationships/hyperlink" Target="https://pl.wikipedia.org/wiki/Uniwersytet_Karol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sa%C5%82terz_floria%C5%84ski" TargetMode="External"/><Relationship Id="rId5" Type="http://schemas.openxmlformats.org/officeDocument/2006/relationships/hyperlink" Target="https://pl.wikipedia.org/wiki/Hieronim_z_Pragi" TargetMode="External"/><Relationship Id="rId4" Type="http://schemas.openxmlformats.org/officeDocument/2006/relationships/hyperlink" Target="https://pl.wikipedia.org/wiki/Mateusz_z_Krakowa" TargetMode="External"/><Relationship Id="rId9" Type="http://schemas.openxmlformats.org/officeDocument/2006/relationships/hyperlink" Target="https://pl.wikipedia.org/wiki/Uniwersytet_Jagiello%C5%84sk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sz="5400" dirty="0" smtClean="0">
                <a:solidFill>
                  <a:srgbClr val="00B0F0"/>
                </a:solidFill>
                <a:latin typeface="Arial Black" pitchFamily="34" charset="0"/>
              </a:rPr>
              <a:t>Św. Królowa Jadwiga</a:t>
            </a:r>
            <a:endParaRPr lang="pl-PL" sz="5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00B0F0"/>
                </a:solidFill>
                <a:latin typeface="Arial Black" pitchFamily="34" charset="0"/>
              </a:rPr>
              <a:t>Patron Naszej Szkoły</a:t>
            </a:r>
            <a:endParaRPr lang="pl-PL" sz="28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1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ssolve/>
        <p:sndAc>
          <p:stSnd>
            <p:snd r:embed="rId2" name="bomb.wav"/>
          </p:stSnd>
        </p:sndAc>
      </p:transition>
    </mc:Choice>
    <mc:Fallback>
      <p:transition spd="slow">
        <p:dissolv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rgbClr val="00B0F0"/>
                </a:solidFill>
                <a:latin typeface="Arial Black" pitchFamily="34" charset="0"/>
              </a:rPr>
              <a:t>Data i miejsce urodzenia</a:t>
            </a:r>
            <a:endParaRPr lang="pl-PL" sz="32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dirty="0"/>
              <a:t>W zgodnej opinii źródeł węgierskich i polskich Jadwiga była ostatnim dzieckiem ze związku Ludwika Węgierskiego i Elżbiety Bośniaczki</a:t>
            </a:r>
            <a:r>
              <a:rPr lang="pl-PL" baseline="30000" dirty="0">
                <a:hlinkClick r:id="rId3"/>
              </a:rPr>
              <a:t>[21]</a:t>
            </a:r>
            <a:r>
              <a:rPr lang="pl-PL" dirty="0"/>
              <a:t>. Data urodzin przyszłej królowej nie została odnotowana w źródłach i może być ustalona jedynie na podstawie danych pośrednich. Dawniejsza historiografia za datę narodzin Jadwigi uznawała rok 1371, opierając się na błędnym przekazie Jana Długosza</a:t>
            </a:r>
            <a:r>
              <a:rPr lang="pl-PL" baseline="30000" dirty="0">
                <a:hlinkClick r:id="rId4"/>
              </a:rPr>
              <a:t>[22]</a:t>
            </a:r>
            <a:r>
              <a:rPr lang="pl-PL" dirty="0"/>
              <a:t>. W XX w. historycy ustalili, że w roku 1371 przyszła na świat starsza siostra Jadwigi </a:t>
            </a:r>
            <a:r>
              <a:rPr lang="pl-PL" dirty="0">
                <a:hlinkClick r:id="rId5" tooltip="Maria Andegaweńska"/>
              </a:rPr>
              <a:t>Maria Andegaweńska</a:t>
            </a:r>
            <a:r>
              <a:rPr lang="pl-PL" dirty="0"/>
              <a:t>, a ostatnie dziecko Ludwika Węgierskiego i Elżbiety Bośniaczki urodziło się pod koniec roku 1373 albo na początku roku 1374</a:t>
            </a:r>
            <a:r>
              <a:rPr lang="pl-PL" baseline="30000" dirty="0">
                <a:hlinkClick r:id="rId6"/>
              </a:rPr>
              <a:t>[23]</a:t>
            </a:r>
            <a:r>
              <a:rPr lang="pl-PL" baseline="30000" dirty="0">
                <a:hlinkClick r:id="rId7"/>
              </a:rPr>
              <a:t>[24]</a:t>
            </a:r>
            <a:r>
              <a:rPr lang="pl-PL" baseline="30000" dirty="0">
                <a:hlinkClick r:id="rId8"/>
              </a:rPr>
              <a:t>[25]</a:t>
            </a:r>
            <a:r>
              <a:rPr lang="pl-PL" dirty="0"/>
              <a:t>.</a:t>
            </a:r>
          </a:p>
          <a:p>
            <a:r>
              <a:rPr lang="pl-PL" dirty="0">
                <a:hlinkClick r:id="rId9" tooltip="Jan Dąbrowski (historyk)"/>
              </a:rPr>
              <a:t>Jan Dąbrowski</a:t>
            </a:r>
            <a:r>
              <a:rPr lang="pl-PL" dirty="0"/>
              <a:t> jako pierwszy zwrócił uwagę na źródła z epoki, z których można wywnioskować, że Jadwiga urodziła się po 3 października 1373 r. (dokument Ludwika Węgierskiego mówiący o dwóch córkach króla i dziecku, które się dopiero narodzi), a przed 17 kwietnia 1374 (instrukcja poselska wymieniająca imiennie trzy córki króla, w tym Jadwigę). Przyjął ponadto, że najbardziej prawdopodobny czas narodzin Jadwigi to pierwsze tygodnie roku 1374</a:t>
            </a:r>
            <a:r>
              <a:rPr lang="pl-PL" baseline="30000" dirty="0">
                <a:hlinkClick r:id="rId10"/>
              </a:rPr>
              <a:t>[26]</a:t>
            </a:r>
            <a:r>
              <a:rPr lang="pl-PL" dirty="0"/>
              <a:t>. Anna Misiąg-Bocheńska za najpóźniejszą możliwą datę narodzin Jadwigi przyjęła dzień 18 lutego 1374, ponieważ z zapisków w </a:t>
            </a:r>
            <a:r>
              <a:rPr lang="pl-PL" i="1" dirty="0"/>
              <a:t>Kalendarzu katedralnym krakowskim</a:t>
            </a:r>
            <a:r>
              <a:rPr lang="pl-PL" dirty="0"/>
              <a:t> wynika, że 18 lutego 1386 Jadwiga była już </a:t>
            </a:r>
            <a:r>
              <a:rPr lang="pl-PL" i="1" dirty="0"/>
              <a:t>in </a:t>
            </a:r>
            <a:r>
              <a:rPr lang="pl-PL" i="1" dirty="0" err="1"/>
              <a:t>annis</a:t>
            </a:r>
            <a:r>
              <a:rPr lang="pl-PL" i="1" dirty="0"/>
              <a:t> </a:t>
            </a:r>
            <a:r>
              <a:rPr lang="pl-PL" i="1" dirty="0" err="1"/>
              <a:t>maturitatis</a:t>
            </a:r>
            <a:r>
              <a:rPr lang="pl-PL" dirty="0"/>
              <a:t>, tj. musiała mieć w tym dniu ukończone 12 lat</a:t>
            </a:r>
            <a:r>
              <a:rPr lang="pl-PL" baseline="30000" dirty="0">
                <a:hlinkClick r:id="rId11"/>
              </a:rPr>
              <a:t>[27]</a:t>
            </a:r>
            <a:r>
              <a:rPr lang="pl-PL" dirty="0"/>
              <a:t>.</a:t>
            </a:r>
          </a:p>
          <a:p>
            <a:r>
              <a:rPr lang="pl-PL" dirty="0"/>
              <a:t>Większość współczesnych badaczy przyjmuje, że Jadwiga urodziła się albo w dniu 18 lutego 1374</a:t>
            </a:r>
            <a:r>
              <a:rPr lang="pl-PL" baseline="30000" dirty="0">
                <a:hlinkClick r:id="rId12"/>
              </a:rPr>
              <a:t>[28]</a:t>
            </a:r>
            <a:r>
              <a:rPr lang="pl-PL" dirty="0"/>
              <a:t>, albo kilka dni wcześniej</a:t>
            </a:r>
            <a:r>
              <a:rPr lang="pl-PL" baseline="30000" dirty="0">
                <a:hlinkClick r:id="rId13"/>
              </a:rPr>
              <a:t>[29]</a:t>
            </a:r>
            <a:r>
              <a:rPr lang="pl-PL" dirty="0"/>
              <a:t>, np. 15 lutego</a:t>
            </a:r>
            <a:r>
              <a:rPr lang="pl-PL" baseline="30000" dirty="0">
                <a:hlinkClick r:id="rId3"/>
              </a:rPr>
              <a:t>[21]</a:t>
            </a:r>
            <a:r>
              <a:rPr lang="pl-PL" dirty="0"/>
              <a:t> lub najwcześniej 11 lutego</a:t>
            </a:r>
            <a:r>
              <a:rPr lang="pl-PL" baseline="30000" dirty="0">
                <a:hlinkClick r:id="rId14"/>
              </a:rPr>
              <a:t>[30]</a:t>
            </a:r>
            <a:r>
              <a:rPr lang="pl-PL" dirty="0"/>
              <a:t>.</a:t>
            </a:r>
          </a:p>
          <a:p>
            <a:r>
              <a:rPr lang="pl-PL" dirty="0"/>
              <a:t>Prawdopodobnym miejscem narodzin królowej Jadwigi był zamek wyszehradzki</a:t>
            </a:r>
            <a:r>
              <a:rPr lang="pl-PL" baseline="30000" dirty="0">
                <a:hlinkClick r:id="rId6"/>
              </a:rPr>
              <a:t>[23]</a:t>
            </a:r>
            <a:r>
              <a:rPr lang="pl-PL" dirty="0"/>
              <a:t> lub zamek </a:t>
            </a:r>
            <a:r>
              <a:rPr lang="pl-PL" dirty="0" err="1"/>
              <a:t>budziński</a:t>
            </a:r>
            <a:r>
              <a:rPr lang="pl-PL" baseline="30000" dirty="0">
                <a:hlinkClick r:id="rId15"/>
              </a:rPr>
              <a:t>[31</a:t>
            </a:r>
            <a:endParaRPr lang="pl-PL" dirty="0"/>
          </a:p>
          <a:p>
            <a:endParaRPr lang="pl-P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ssolve/>
        <p:sndAc>
          <p:stSnd>
            <p:snd r:embed="rId2" name="bomb.wav"/>
          </p:stSnd>
        </p:sndAc>
      </p:transition>
    </mc:Choice>
    <mc:Fallback>
      <p:transition spd="slow">
        <p:dissolv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F0"/>
                </a:solidFill>
                <a:latin typeface="Arial Black" pitchFamily="34" charset="0"/>
              </a:rPr>
              <a:t>Wczesne dzieciństwo</a:t>
            </a:r>
            <a:endParaRPr lang="pl-PL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Jadwigę od dzieciństwa przygotowywano do pełnienia roli królowej poprzez wykształcenie. Pobyt w środowisku kulturalnym dworu w </a:t>
            </a:r>
            <a:r>
              <a:rPr lang="pl-PL" dirty="0">
                <a:hlinkClick r:id="rId3" tooltip="Buda (Budapeszt)"/>
              </a:rPr>
              <a:t>Budzie</a:t>
            </a:r>
            <a:r>
              <a:rPr lang="pl-PL" dirty="0"/>
              <a:t> sprawił, że Jadwiga posiadła umiejętność czytania, znajomość języków obcych, zamiłowanie do lektury, muzyki, sztuki i nauki</a:t>
            </a:r>
            <a:r>
              <a:rPr lang="pl-PL" baseline="30000" dirty="0">
                <a:hlinkClick r:id="rId4"/>
              </a:rPr>
              <a:t>[36]</a:t>
            </a:r>
            <a:r>
              <a:rPr lang="pl-PL" dirty="0"/>
              <a:t>.</a:t>
            </a:r>
          </a:p>
          <a:p>
            <a:r>
              <a:rPr lang="pl-PL" dirty="0"/>
              <a:t>15 czerwca 1378 została zaręczona z ośmioletnim </a:t>
            </a:r>
            <a:r>
              <a:rPr lang="pl-PL" dirty="0">
                <a:hlinkClick r:id="rId5" tooltip="Wilhelm Habsburg"/>
              </a:rPr>
              <a:t>Wilhelmem z dynastii Habsburgów</a:t>
            </a:r>
            <a:r>
              <a:rPr lang="pl-PL" dirty="0"/>
              <a:t>. Odbyła się nawet ceremonia zaręczyn mających charakter formalnego ślubu między dziećmi (</a:t>
            </a:r>
            <a:r>
              <a:rPr lang="pl-PL" i="1" dirty="0" err="1">
                <a:hlinkClick r:id="rId6" tooltip="Sponsalia de futuro"/>
              </a:rPr>
              <a:t>sponsalia</a:t>
            </a:r>
            <a:r>
              <a:rPr lang="pl-PL" i="1" dirty="0">
                <a:hlinkClick r:id="rId6" tooltip="Sponsalia de futuro"/>
              </a:rPr>
              <a:t> de futuro</a:t>
            </a:r>
            <a:r>
              <a:rPr lang="pl-PL" dirty="0"/>
              <a:t>). Nie był to jednak kontrakt nierozerwalny. Podpisano zobowiązanie, że strona, która zerwałaby zaręczyny, wypłaci drugiej stronie 200 000 </a:t>
            </a:r>
            <a:r>
              <a:rPr lang="pl-PL" dirty="0">
                <a:hlinkClick r:id="rId7" tooltip="Floren"/>
              </a:rPr>
              <a:t>florenów</a:t>
            </a:r>
            <a:r>
              <a:rPr lang="pl-PL" dirty="0"/>
              <a:t> w złocie</a:t>
            </a:r>
            <a:r>
              <a:rPr lang="pl-PL" baseline="30000" dirty="0">
                <a:hlinkClick r:id="rId8"/>
              </a:rPr>
              <a:t>[c</a:t>
            </a:r>
            <a:r>
              <a:rPr lang="pl-PL" baseline="30000" dirty="0">
                <a:solidFill>
                  <a:srgbClr val="00B0F0"/>
                </a:solidFill>
                <a:hlinkClick r:id="rId8"/>
              </a:rPr>
              <a:t>]</a:t>
            </a:r>
            <a:r>
              <a:rPr lang="pl-PL" dirty="0">
                <a:solidFill>
                  <a:srgbClr val="00B0F0"/>
                </a:solidFill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4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ssolve/>
        <p:sndAc>
          <p:stSnd>
            <p:snd r:embed="rId2" name="bomb.wav"/>
          </p:stSnd>
        </p:sndAc>
      </p:transition>
    </mc:Choice>
    <mc:Fallback>
      <p:transition spd="slow">
        <p:dissolv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rgbClr val="00B0F0"/>
                </a:solidFill>
                <a:latin typeface="Arial Black" pitchFamily="34" charset="0"/>
              </a:rPr>
              <a:t>Obięcie</a:t>
            </a:r>
            <a:r>
              <a:rPr lang="pl-PL" dirty="0" smtClean="0">
                <a:solidFill>
                  <a:srgbClr val="00B0F0"/>
                </a:solidFill>
                <a:latin typeface="Arial Black" pitchFamily="34" charset="0"/>
              </a:rPr>
              <a:t> tronu i koronacja</a:t>
            </a:r>
            <a:endParaRPr lang="pl-PL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Jadwigę od dzieciństwa przygotowywano do pełnienia roli królowej poprzez wykształcenie. Pobyt w środowisku kulturalnym dworu w </a:t>
            </a:r>
            <a:r>
              <a:rPr lang="pl-PL" dirty="0">
                <a:hlinkClick r:id="rId3" tooltip="Buda (Budapeszt)"/>
              </a:rPr>
              <a:t>Budzie</a:t>
            </a:r>
            <a:r>
              <a:rPr lang="pl-PL" dirty="0"/>
              <a:t> sprawił, że Jadwiga posiadła umiejętność czytania, znajomość języków obcych, zamiłowanie do lektury, muzyki, sztuki i nauki</a:t>
            </a:r>
            <a:r>
              <a:rPr lang="pl-PL" baseline="30000" dirty="0">
                <a:hlinkClick r:id="rId4"/>
              </a:rPr>
              <a:t>[36]</a:t>
            </a:r>
            <a:r>
              <a:rPr lang="pl-PL" dirty="0"/>
              <a:t>.</a:t>
            </a:r>
          </a:p>
          <a:p>
            <a:r>
              <a:rPr lang="pl-PL" dirty="0"/>
              <a:t>15 czerwca 1378 została zaręczona z ośmioletnim </a:t>
            </a:r>
            <a:r>
              <a:rPr lang="pl-PL" dirty="0">
                <a:hlinkClick r:id="rId5" tooltip="Wilhelm Habsburg"/>
              </a:rPr>
              <a:t>Wilhelmem z dynastii Habsburgów</a:t>
            </a:r>
            <a:r>
              <a:rPr lang="pl-PL" dirty="0"/>
              <a:t>. Odbyła się nawet ceremonia zaręczyn mających charakter formalnego ślubu między dziećmi (</a:t>
            </a:r>
            <a:r>
              <a:rPr lang="pl-PL" i="1" dirty="0" err="1">
                <a:hlinkClick r:id="rId6" tooltip="Sponsalia de futuro"/>
              </a:rPr>
              <a:t>sponsalia</a:t>
            </a:r>
            <a:r>
              <a:rPr lang="pl-PL" i="1" dirty="0">
                <a:hlinkClick r:id="rId6" tooltip="Sponsalia de futuro"/>
              </a:rPr>
              <a:t> de futuro</a:t>
            </a:r>
            <a:r>
              <a:rPr lang="pl-PL" dirty="0"/>
              <a:t>). Nie był to jednak kontrakt nierozerwalny. Podpisano zobowiązanie, że strona, która zerwałaby zaręczyny, wypłaci drugiej stronie 200 000 </a:t>
            </a:r>
            <a:r>
              <a:rPr lang="pl-PL" dirty="0">
                <a:hlinkClick r:id="rId7" tooltip="Floren"/>
              </a:rPr>
              <a:t>florenów</a:t>
            </a:r>
            <a:r>
              <a:rPr lang="pl-PL" dirty="0"/>
              <a:t> w złocie</a:t>
            </a:r>
            <a:r>
              <a:rPr lang="pl-PL" baseline="30000" dirty="0">
                <a:hlinkClick r:id="rId8"/>
              </a:rPr>
              <a:t>[c]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345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ssolve/>
        <p:sndAc>
          <p:stSnd>
            <p:snd r:embed="rId2" name="bomb.wav"/>
          </p:stSnd>
        </p:sndAc>
      </p:transition>
    </mc:Choice>
    <mc:Fallback>
      <p:transition spd="slow">
        <p:dissolv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F0"/>
                </a:solidFill>
                <a:latin typeface="Arial Black" pitchFamily="34" charset="0"/>
              </a:rPr>
              <a:t>Małżeństwo z </a:t>
            </a:r>
            <a:r>
              <a:rPr lang="pl-PL" dirty="0" err="1" smtClean="0">
                <a:solidFill>
                  <a:srgbClr val="00B0F0"/>
                </a:solidFill>
                <a:latin typeface="Arial Black" pitchFamily="34" charset="0"/>
              </a:rPr>
              <a:t>władysławem</a:t>
            </a:r>
            <a:r>
              <a:rPr lang="pl-PL" dirty="0" smtClean="0">
                <a:solidFill>
                  <a:srgbClr val="00B0F0"/>
                </a:solidFill>
                <a:latin typeface="Arial Black" pitchFamily="34" charset="0"/>
              </a:rPr>
              <a:t> Jagiełłą</a:t>
            </a:r>
            <a:endParaRPr lang="pl-PL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11 stycznia 1386 w </a:t>
            </a:r>
            <a:r>
              <a:rPr lang="pl-PL" dirty="0">
                <a:hlinkClick r:id="rId3" tooltip="Wołkowysk"/>
              </a:rPr>
              <a:t>Wołkowysku</a:t>
            </a:r>
            <a:r>
              <a:rPr lang="pl-PL" dirty="0"/>
              <a:t> panowie polscy oznajmili Jagielle, że Jadwiga zgodziła się zostać jego żoną. Królowa odwołała publicznie swoje </a:t>
            </a:r>
            <a:r>
              <a:rPr lang="pl-PL" i="1" dirty="0" err="1"/>
              <a:t>sponsalia</a:t>
            </a:r>
            <a:r>
              <a:rPr lang="pl-PL" dirty="0"/>
              <a:t> z Wilhelmem. Jagiełło przybył do Krakowa, gdzie 15 lutego 1386 przyjął chrzest. 18 lutego tegoż roku Jadwiga i Jagiełło uroczyście zawarli związek małżeński w katedrze na Wawelu. Dwa tygodnie później, 4 marca w katedrze wawelskiej odbyła się uroczysta koronacja przez abp. </a:t>
            </a:r>
            <a:r>
              <a:rPr lang="pl-PL" dirty="0" err="1"/>
              <a:t>Bodzantę</a:t>
            </a:r>
            <a:r>
              <a:rPr lang="pl-PL" dirty="0"/>
              <a:t> i obecnego legata papieskiego, </a:t>
            </a:r>
            <a:r>
              <a:rPr lang="pl-PL" dirty="0" err="1">
                <a:hlinkClick r:id="rId4" tooltip="Maffiolus de Lampugnano"/>
              </a:rPr>
              <a:t>Maffiolusa</a:t>
            </a:r>
            <a:r>
              <a:rPr lang="pl-PL" dirty="0">
                <a:hlinkClick r:id="rId4" tooltip="Maffiolus de Lampugnano"/>
              </a:rPr>
              <a:t> de </a:t>
            </a:r>
            <a:r>
              <a:rPr lang="pl-PL" dirty="0" err="1">
                <a:hlinkClick r:id="rId4" tooltip="Maffiolus de Lampugnano"/>
              </a:rPr>
              <a:t>Lampregnano</a:t>
            </a:r>
            <a:r>
              <a:rPr lang="pl-PL" dirty="0"/>
              <a:t>, jej męża Władysława Jagiełły, na króla Polski</a:t>
            </a:r>
            <a:r>
              <a:rPr lang="pl-PL" baseline="30000" dirty="0">
                <a:hlinkClick r:id="rId5"/>
              </a:rPr>
              <a:t>[40]</a:t>
            </a:r>
            <a:r>
              <a:rPr lang="pl-PL" dirty="0"/>
              <a:t>.</a:t>
            </a:r>
          </a:p>
          <a:p>
            <a:r>
              <a:rPr lang="pl-PL" dirty="0"/>
              <a:t>Historycy wielokrotnie spekulowali na temat relacji między Jadwigą i jej mężem, Władysławem II Jagiełłą. Dominuje przekonanie, iż Jadwiga była w tym politycznym związku nieszczęśliwa, ze względu na różnicę wieku, </a:t>
            </a:r>
            <a:r>
              <a:rPr lang="pl-PL" dirty="0">
                <a:hlinkClick r:id="rId6" tooltip="Wychowanie"/>
              </a:rPr>
              <a:t>wychowania</a:t>
            </a:r>
            <a:r>
              <a:rPr lang="pl-PL" dirty="0"/>
              <a:t>, czy kultury. Według odmiennej koncepcji zaprezentowanej ostatnio Jagiełło był dla Jadwigi raczej postacią ojcowską, a ich współżycie mogło mieć stosunkowo harmonijny charakter</a:t>
            </a:r>
            <a:r>
              <a:rPr lang="pl-PL" baseline="30000" dirty="0">
                <a:hlinkClick r:id="rId7"/>
              </a:rPr>
              <a:t>[4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26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ssolve/>
        <p:sndAc>
          <p:stSnd>
            <p:snd r:embed="rId2" name="bomb.wav"/>
          </p:stSnd>
        </p:sndAc>
      </p:transition>
    </mc:Choice>
    <mc:Fallback>
      <p:transition spd="slow">
        <p:dissolv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F0"/>
                </a:solidFill>
                <a:latin typeface="Arial Black" pitchFamily="34" charset="0"/>
              </a:rPr>
              <a:t>Działalność polityczna</a:t>
            </a:r>
            <a:endParaRPr lang="pl-PL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Na wiosnę 1387 Jadwiga stanęła na czele wyprawy rycerstwa polskiego, której celem była </a:t>
            </a:r>
            <a:r>
              <a:rPr lang="pl-PL" dirty="0">
                <a:hlinkClick r:id="rId3" tooltip="Rewindykacja (strona nie istnieje)"/>
              </a:rPr>
              <a:t>rewindykacja</a:t>
            </a:r>
            <a:r>
              <a:rPr lang="pl-PL" dirty="0"/>
              <a:t> zajętej przez Węgrów </a:t>
            </a:r>
            <a:r>
              <a:rPr lang="pl-PL" dirty="0">
                <a:hlinkClick r:id="rId4" tooltip="Ruś Czerwona"/>
              </a:rPr>
              <a:t>Rusi Czerwonej</a:t>
            </a:r>
            <a:r>
              <a:rPr lang="pl-PL" dirty="0"/>
              <a:t>. 8 marca 1387 potwierdziła przywileje dla Lwowa, gwarantując mu </a:t>
            </a:r>
            <a:r>
              <a:rPr lang="pl-PL" dirty="0">
                <a:hlinkClick r:id="rId5" tooltip="Prawo składu"/>
              </a:rPr>
              <a:t>prawo składu</a:t>
            </a:r>
            <a:r>
              <a:rPr lang="pl-PL" dirty="0"/>
              <a:t>. Tam też 26 września 1387 złożył jej hołd lenny </a:t>
            </a:r>
            <a:r>
              <a:rPr lang="pl-PL" dirty="0">
                <a:hlinkClick r:id="rId6" tooltip="Mołdawia"/>
              </a:rPr>
              <a:t>hospodar mołdawski</a:t>
            </a:r>
            <a:r>
              <a:rPr lang="pl-PL" dirty="0"/>
              <a:t> </a:t>
            </a:r>
            <a:r>
              <a:rPr lang="pl-PL" dirty="0">
                <a:hlinkClick r:id="rId7" tooltip="Piotr I (hospodar mołdawski)"/>
              </a:rPr>
              <a:t>Piotr I</a:t>
            </a:r>
            <a:r>
              <a:rPr lang="pl-PL" dirty="0"/>
              <a:t>. W 1395 r. zmarła siostra Jadwigi – Maria, co osłabiło pozycję na Węgrzech jej męża </a:t>
            </a:r>
            <a:r>
              <a:rPr lang="pl-PL" dirty="0">
                <a:hlinkClick r:id="rId8" tooltip="Zygmunt Luksemburski"/>
              </a:rPr>
              <a:t>Zygmunta Luksemburskiego</a:t>
            </a:r>
            <a:r>
              <a:rPr lang="pl-PL" dirty="0"/>
              <a:t>. Aby nie psuć stosunków z Zygmuntem, Jadwiga zaprzestała używać tytułu królowej Węgier, ale się go nie zrzekła. W 1397 r. doszło do spotkania Zygmunta Luksemburskiego z Jadwigą i Władysławem Jagiełłą. Zygmunt dożywotnio odstąpił Jagielle swoje prawa do </a:t>
            </a:r>
            <a:r>
              <a:rPr lang="pl-PL" dirty="0">
                <a:hlinkClick r:id="rId4" tooltip="Ruś Czerwona"/>
              </a:rPr>
              <a:t>Rusi Halickiej</a:t>
            </a:r>
            <a:r>
              <a:rPr lang="pl-PL" dirty="0"/>
              <a:t>, ten natomiast zrezygnował ze zwierzchnictwa nad Mołdawią i Podolem. Podpisano układ pokojowy, który miał obowiązywać przez szesnaście lat. Zawarcie tego pokoju pozwoliło stronie polskiej na wystąpienie wobec Zakonu z roszczeniami dotyczącymi zwrotu </a:t>
            </a:r>
            <a:r>
              <a:rPr lang="pl-PL" dirty="0">
                <a:hlinkClick r:id="rId9" tooltip="Ziemia dobrzyńska"/>
              </a:rPr>
              <a:t>ziemi dobrzyńskiej</a:t>
            </a:r>
            <a:r>
              <a:rPr lang="pl-PL" dirty="0"/>
              <a:t>. W 1397 r. w </a:t>
            </a:r>
            <a:r>
              <a:rPr lang="pl-PL" dirty="0">
                <a:hlinkClick r:id="rId10" tooltip="Inowrocław"/>
              </a:rPr>
              <a:t>Inowrocławiu</a:t>
            </a:r>
            <a:r>
              <a:rPr lang="pl-PL" dirty="0"/>
              <a:t> odbyła zjazd z </a:t>
            </a:r>
            <a:r>
              <a:rPr lang="pl-PL" dirty="0">
                <a:hlinkClick r:id="rId11" tooltip="Wielcy mistrzowie zakonu krzyżackiego"/>
              </a:rPr>
              <a:t>wielkim mistrzem krzyżackim</a:t>
            </a:r>
            <a:r>
              <a:rPr lang="pl-PL" dirty="0"/>
              <a:t> </a:t>
            </a:r>
            <a:r>
              <a:rPr lang="pl-PL" dirty="0">
                <a:hlinkClick r:id="rId12" tooltip="Konrad von Jungingen"/>
              </a:rPr>
              <a:t>Konradem von Jungingenem</a:t>
            </a:r>
            <a:r>
              <a:rPr lang="pl-PL" dirty="0"/>
              <a:t> w celu wynegocjowania powrotu do korony ziemi dobrzyńskiej. Zjazd nie przyniósł pozytywnych rezultatów, Krzyżacy nie byli skłonni do oddania tego terenu</a:t>
            </a:r>
            <a:r>
              <a:rPr lang="pl-PL" baseline="30000" dirty="0">
                <a:hlinkClick r:id="rId13"/>
              </a:rPr>
              <a:t>[42]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626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ssolve/>
        <p:sndAc>
          <p:stSnd>
            <p:snd r:embed="rId2" name="bomb.wav"/>
          </p:stSnd>
        </p:sndAc>
      </p:transition>
    </mc:Choice>
    <mc:Fallback>
      <p:transition spd="slow">
        <p:dissolv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F0"/>
                </a:solidFill>
                <a:latin typeface="Arial Black" pitchFamily="34" charset="0"/>
              </a:rPr>
              <a:t>Działalność kulturalna i Fundacje kościelne</a:t>
            </a:r>
            <a:endParaRPr lang="pl-PL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Na swoim dworze skupiła elitę intelektualną Polski (</a:t>
            </a:r>
            <a:r>
              <a:rPr lang="pl-PL" dirty="0">
                <a:hlinkClick r:id="rId3" tooltip="Piotr Wysz"/>
              </a:rPr>
              <a:t>Piotr </a:t>
            </a:r>
            <a:r>
              <a:rPr lang="pl-PL" dirty="0" err="1">
                <a:hlinkClick r:id="rId3" tooltip="Piotr Wysz"/>
              </a:rPr>
              <a:t>Wysz</a:t>
            </a:r>
            <a:r>
              <a:rPr lang="pl-PL" dirty="0"/>
              <a:t>, </a:t>
            </a:r>
            <a:r>
              <a:rPr lang="pl-PL" dirty="0">
                <a:hlinkClick r:id="rId4" tooltip="Mateusz z Krakowa"/>
              </a:rPr>
              <a:t>Mateusz z Krakowa</a:t>
            </a:r>
            <a:r>
              <a:rPr lang="pl-PL" dirty="0"/>
              <a:t>, </a:t>
            </a:r>
            <a:r>
              <a:rPr lang="pl-PL" dirty="0">
                <a:hlinkClick r:id="rId5" tooltip="Hieronim z Pragi"/>
              </a:rPr>
              <a:t>Hieronim z Pragi</a:t>
            </a:r>
            <a:r>
              <a:rPr lang="pl-PL" dirty="0"/>
              <a:t>). Zleciła pierwsze w historii Polski tłumaczenie Księgi Psalmów na język polski (zachował się po dziś dzień egzemplarz tego dzieła znany jako </a:t>
            </a:r>
            <a:r>
              <a:rPr lang="pl-PL" dirty="0">
                <a:hlinkClick r:id="rId6" tooltip="Psałterz floriański"/>
              </a:rPr>
              <a:t>Psałterz floriański</a:t>
            </a:r>
            <a:r>
              <a:rPr lang="pl-PL" dirty="0"/>
              <a:t>).</a:t>
            </a:r>
          </a:p>
          <a:p>
            <a:r>
              <a:rPr lang="pl-PL" dirty="0"/>
              <a:t>Fundowała wiele nowych kościołów i uposażała już istniejące klasztory. Opiekowała się szpitalami. W 1397 założyła bursę dla polskich i litewskich studentów przy </a:t>
            </a:r>
            <a:r>
              <a:rPr lang="pl-PL" dirty="0">
                <a:hlinkClick r:id="rId7" tooltip="Uniwersytet Karola"/>
              </a:rPr>
              <a:t>Uniwersytecie Karola</a:t>
            </a:r>
            <a:r>
              <a:rPr lang="pl-PL" dirty="0"/>
              <a:t> w Pradze. W tym też roku uzyskała zgodę </a:t>
            </a:r>
            <a:r>
              <a:rPr lang="pl-PL" dirty="0">
                <a:hlinkClick r:id="rId8" tooltip="Papież"/>
              </a:rPr>
              <a:t>papieża</a:t>
            </a:r>
            <a:r>
              <a:rPr lang="pl-PL" dirty="0"/>
              <a:t> na utworzenie fakultetu teologii na </a:t>
            </a:r>
            <a:r>
              <a:rPr lang="pl-PL" dirty="0">
                <a:hlinkClick r:id="rId9" tooltip="Uniwersytet Jagielloński"/>
              </a:rPr>
              <a:t>Akademii Krakowskiej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97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dissolve/>
        <p:sndAc>
          <p:stSnd>
            <p:snd r:embed="rId2" name="bomb.wav"/>
          </p:stSnd>
        </p:sndAc>
      </p:transition>
    </mc:Choice>
    <mc:Fallback>
      <p:transition spd="slow">
        <p:dissolv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69</TotalTime>
  <Words>164</Words>
  <Application>Microsoft Office PowerPoint</Application>
  <PresentationFormat>Pokaz na ekranie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Ekskluzywny</vt:lpstr>
      <vt:lpstr>Św. Królowa Jadwiga</vt:lpstr>
      <vt:lpstr>Data i miejsce urodzenia</vt:lpstr>
      <vt:lpstr>Wczesne dzieciństwo</vt:lpstr>
      <vt:lpstr>Obięcie tronu i koronacja</vt:lpstr>
      <vt:lpstr>Małżeństwo z władysławem Jagiełłą</vt:lpstr>
      <vt:lpstr>Działalność polityczna</vt:lpstr>
      <vt:lpstr>Działalność kulturalna i Fundacje kościelne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Św. Królowa Jadwiga</dc:title>
  <dc:creator>Koza Wojciech</dc:creator>
  <cp:lastModifiedBy>Koza Wojciech</cp:lastModifiedBy>
  <cp:revision>7</cp:revision>
  <dcterms:created xsi:type="dcterms:W3CDTF">2023-10-02T09:51:09Z</dcterms:created>
  <dcterms:modified xsi:type="dcterms:W3CDTF">2023-10-09T10:27:08Z</dcterms:modified>
</cp:coreProperties>
</file>