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79A77B-C244-4108-BF28-78EBE98B26FC}" type="datetimeFigureOut">
              <a:rPr lang="pl-PL" smtClean="0"/>
              <a:t>19.10.2023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7D9240-06DD-4D20-92F4-7CB20D5C3AE8}" type="slidenum">
              <a:rPr lang="pl-PL" smtClean="0"/>
              <a:t>‹#›</a:t>
            </a:fld>
            <a:endParaRPr lang="pl-PL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A77B-C244-4108-BF28-78EBE98B26FC}" type="datetimeFigureOut">
              <a:rPr lang="pl-PL" smtClean="0"/>
              <a:t>19.10.2023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D9240-06DD-4D20-92F4-7CB20D5C3AE8}" type="slidenum">
              <a:rPr lang="pl-PL" smtClean="0"/>
              <a:t>‹#›</a:t>
            </a:fld>
            <a:endParaRPr lang="pl-PL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A77B-C244-4108-BF28-78EBE98B26FC}" type="datetimeFigureOut">
              <a:rPr lang="pl-PL" smtClean="0"/>
              <a:t>19.10.2023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D9240-06DD-4D20-92F4-7CB20D5C3AE8}" type="slidenum">
              <a:rPr lang="pl-PL" smtClean="0"/>
              <a:t>‹#›</a:t>
            </a:fld>
            <a:endParaRPr lang="pl-PL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A77B-C244-4108-BF28-78EBE98B26FC}" type="datetimeFigureOut">
              <a:rPr lang="pl-PL" smtClean="0"/>
              <a:t>19.10.2023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D9240-06DD-4D20-92F4-7CB20D5C3AE8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A77B-C244-4108-BF28-78EBE98B26FC}" type="datetimeFigureOut">
              <a:rPr lang="pl-PL" smtClean="0"/>
              <a:t>19.10.2023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D9240-06DD-4D20-92F4-7CB20D5C3AE8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A77B-C244-4108-BF28-78EBE98B26FC}" type="datetimeFigureOut">
              <a:rPr lang="pl-PL" smtClean="0"/>
              <a:t>19.10.2023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D9240-06DD-4D20-92F4-7CB20D5C3AE8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A77B-C244-4108-BF28-78EBE98B26FC}" type="datetimeFigureOut">
              <a:rPr lang="pl-PL" smtClean="0"/>
              <a:t>19.10.2023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D9240-06DD-4D20-92F4-7CB20D5C3AE8}" type="slidenum">
              <a:rPr lang="pl-PL" smtClean="0"/>
              <a:t>‹#›</a:t>
            </a:fld>
            <a:endParaRPr lang="pl-PL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A77B-C244-4108-BF28-78EBE98B26FC}" type="datetimeFigureOut">
              <a:rPr lang="pl-PL" smtClean="0"/>
              <a:t>19.10.2023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D9240-06DD-4D20-92F4-7CB20D5C3AE8}" type="slidenum">
              <a:rPr lang="pl-PL" smtClean="0"/>
              <a:t>‹#›</a:t>
            </a:fld>
            <a:endParaRPr lang="pl-PL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A77B-C244-4108-BF28-78EBE98B26FC}" type="datetimeFigureOut">
              <a:rPr lang="pl-PL" smtClean="0"/>
              <a:t>19.10.2023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D9240-06DD-4D20-92F4-7CB20D5C3AE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A77B-C244-4108-BF28-78EBE98B26FC}" type="datetimeFigureOut">
              <a:rPr lang="pl-PL" smtClean="0"/>
              <a:t>19.10.2023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D9240-06DD-4D20-92F4-7CB20D5C3AE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A77B-C244-4108-BF28-78EBE98B26FC}" type="datetimeFigureOut">
              <a:rPr lang="pl-PL" smtClean="0"/>
              <a:t>19.10.2023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D9240-06DD-4D20-92F4-7CB20D5C3AE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A79A77B-C244-4108-BF28-78EBE98B26FC}" type="datetimeFigureOut">
              <a:rPr lang="pl-PL" smtClean="0"/>
              <a:t>19.10.2023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C7D9240-06DD-4D20-92F4-7CB20D5C3AE8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W%C5%82adcy_W%C4%99gier" TargetMode="External"/><Relationship Id="rId13" Type="http://schemas.openxmlformats.org/officeDocument/2006/relationships/hyperlink" Target="https://pl.wikipedia.org/wiki/Ludwik_W%C4%99gierski" TargetMode="External"/><Relationship Id="rId3" Type="http://schemas.openxmlformats.org/officeDocument/2006/relationships/hyperlink" Target="https://pl.wikipedia.org/wiki/1326" TargetMode="External"/><Relationship Id="rId7" Type="http://schemas.openxmlformats.org/officeDocument/2006/relationships/hyperlink" Target="https://pl.wikipedia.org/wiki/Trnawa" TargetMode="External"/><Relationship Id="rId12" Type="http://schemas.openxmlformats.org/officeDocument/2006/relationships/hyperlink" Target="https://pl.wikipedia.org/wiki/Novigrad_(%C5%BCupania_zadarska)" TargetMode="External"/><Relationship Id="rId2" Type="http://schemas.openxmlformats.org/officeDocument/2006/relationships/hyperlink" Target="https://pl.wikipedia.org/wiki/5_marca" TargetMode="Externa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1382" TargetMode="External"/><Relationship Id="rId11" Type="http://schemas.openxmlformats.org/officeDocument/2006/relationships/hyperlink" Target="https://pl.wikipedia.org/wiki/1387" TargetMode="External"/><Relationship Id="rId5" Type="http://schemas.openxmlformats.org/officeDocument/2006/relationships/hyperlink" Target="https://pl.wikipedia.org/wiki/10_wrze%C5%9Bnia" TargetMode="External"/><Relationship Id="rId15" Type="http://schemas.openxmlformats.org/officeDocument/2006/relationships/image" Target="../media/image6.png"/><Relationship Id="rId10" Type="http://schemas.openxmlformats.org/officeDocument/2006/relationships/hyperlink" Target="https://pl.wikipedia.org/wiki/1340" TargetMode="External"/><Relationship Id="rId4" Type="http://schemas.openxmlformats.org/officeDocument/2006/relationships/hyperlink" Target="https://pl.wikipedia.org/wiki/Wyszehrad" TargetMode="External"/><Relationship Id="rId9" Type="http://schemas.openxmlformats.org/officeDocument/2006/relationships/hyperlink" Target="https://pl.wikipedia.org/wiki/W%C5%82adcy_Polski" TargetMode="External"/><Relationship Id="rId14" Type="http://schemas.openxmlformats.org/officeDocument/2006/relationships/hyperlink" Target="https://pl.wikipedia.org/wiki/Polskie_kr%C3%B3lowe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1399" TargetMode="External"/><Relationship Id="rId3" Type="http://schemas.openxmlformats.org/officeDocument/2006/relationships/hyperlink" Target="https://pl.wikipedia.org/wiki/1373" TargetMode="External"/><Relationship Id="rId7" Type="http://schemas.openxmlformats.org/officeDocument/2006/relationships/hyperlink" Target="https://pl.wikipedia.org/wiki/17_lipca" TargetMode="External"/><Relationship Id="rId2" Type="http://schemas.openxmlformats.org/officeDocument/2006/relationships/hyperlink" Target="https://pl.wikipedia.org/wiki/3_pa%C5%BAdziernik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Buda_(Budapeszt)" TargetMode="External"/><Relationship Id="rId11" Type="http://schemas.openxmlformats.org/officeDocument/2006/relationships/hyperlink" Target="https://pl.wikipedia.org/wiki/Jan_D%C4%85browski_(historyk)" TargetMode="External"/><Relationship Id="rId5" Type="http://schemas.openxmlformats.org/officeDocument/2006/relationships/hyperlink" Target="https://pl.wikipedia.org/wiki/1374" TargetMode="External"/><Relationship Id="rId10" Type="http://schemas.openxmlformats.org/officeDocument/2006/relationships/hyperlink" Target="https://pl.wikipedia.org/wiki/Maria_Andegawe%C5%84ska" TargetMode="External"/><Relationship Id="rId4" Type="http://schemas.openxmlformats.org/officeDocument/2006/relationships/hyperlink" Target="https://pl.wikipedia.org/wiki/18_lutego" TargetMode="External"/><Relationship Id="rId9" Type="http://schemas.openxmlformats.org/officeDocument/2006/relationships/hyperlink" Target="https://pl.wikipedia.org/wiki/Krak%C3%B3w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Iure_uxoris" TargetMode="External"/><Relationship Id="rId13" Type="http://schemas.openxmlformats.org/officeDocument/2006/relationships/hyperlink" Target="https://pl.wikipedia.org/wiki/Giedymin" TargetMode="External"/><Relationship Id="rId3" Type="http://schemas.openxmlformats.org/officeDocument/2006/relationships/hyperlink" Target="https://pl.wikipedia.org/wiki/1_czerwca" TargetMode="External"/><Relationship Id="rId7" Type="http://schemas.openxmlformats.org/officeDocument/2006/relationships/hyperlink" Target="https://pl.wikipedia.org/wiki/Witebsk" TargetMode="External"/><Relationship Id="rId12" Type="http://schemas.openxmlformats.org/officeDocument/2006/relationships/hyperlink" Target="https://pl.wikipedia.org/wiki/Aleksander_twerski" TargetMode="External"/><Relationship Id="rId17" Type="http://schemas.openxmlformats.org/officeDocument/2006/relationships/image" Target="../media/image8.png"/><Relationship Id="rId2" Type="http://schemas.openxmlformats.org/officeDocument/2006/relationships/hyperlink" Target="https://pl.wikipedia.org/wiki/J%C4%99zyk_litewski" TargetMode="External"/><Relationship Id="rId16" Type="http://schemas.openxmlformats.org/officeDocument/2006/relationships/hyperlink" Target="https://pl.wikipedia.org/wiki/Jagiellonowie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pl.wikipedia.org/wiki/W%C5%82adcy_Litwy" TargetMode="External"/><Relationship Id="rId11" Type="http://schemas.openxmlformats.org/officeDocument/2006/relationships/hyperlink" Target="https://pl.wikipedia.org/wiki/Julianna_twerska" TargetMode="External"/><Relationship Id="rId5" Type="http://schemas.openxmlformats.org/officeDocument/2006/relationships/hyperlink" Target="https://pl.wikipedia.org/wiki/Gr%C3%B3dek_(obw%C3%B3d_lwowski)" TargetMode="External"/><Relationship Id="rId15" Type="http://schemas.openxmlformats.org/officeDocument/2006/relationships/hyperlink" Target="https://pl.wikipedia.org/wiki/W%C5%82adys%C5%82aw_III_Warne%C5%84czyk" TargetMode="External"/><Relationship Id="rId10" Type="http://schemas.openxmlformats.org/officeDocument/2006/relationships/hyperlink" Target="https://pl.wikipedia.org/wiki/Olgierd_Giedyminowic" TargetMode="External"/><Relationship Id="rId4" Type="http://schemas.openxmlformats.org/officeDocument/2006/relationships/hyperlink" Target="https://pl.wikipedia.org/wiki/1434" TargetMode="External"/><Relationship Id="rId9" Type="http://schemas.openxmlformats.org/officeDocument/2006/relationships/hyperlink" Target="https://pl.wikipedia.org/wiki/Kr%C3%B3l_Polski" TargetMode="External"/><Relationship Id="rId14" Type="http://schemas.openxmlformats.org/officeDocument/2006/relationships/hyperlink" Target="https://pl.wikipedia.org/wiki/Kazimierz_IV_Jagiello%C5%84czyk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Uniwersytet_Jagiello%C5%84ski" TargetMode="External"/><Relationship Id="rId3" Type="http://schemas.openxmlformats.org/officeDocument/2006/relationships/hyperlink" Target="https://pl.wikipedia.org/wiki/Mateusz_z_Krakowa" TargetMode="External"/><Relationship Id="rId7" Type="http://schemas.openxmlformats.org/officeDocument/2006/relationships/hyperlink" Target="https://pl.wikipedia.org/wiki/Papie%C5%BC" TargetMode="External"/><Relationship Id="rId2" Type="http://schemas.openxmlformats.org/officeDocument/2006/relationships/hyperlink" Target="https://pl.wikipedia.org/wiki/Piotr_Wys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Uniwersytet_Karola" TargetMode="External"/><Relationship Id="rId5" Type="http://schemas.openxmlformats.org/officeDocument/2006/relationships/hyperlink" Target="https://pl.wikipedia.org/wiki/Psa%C5%82terz_floria%C5%84ski" TargetMode="External"/><Relationship Id="rId4" Type="http://schemas.openxmlformats.org/officeDocument/2006/relationships/hyperlink" Target="https://pl.wikipedia.org/wiki/Hieronim_z_Pragi" TargetMode="Externa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Wilhelm_Habsburg" TargetMode="External"/><Relationship Id="rId2" Type="http://schemas.openxmlformats.org/officeDocument/2006/relationships/hyperlink" Target="https://pl.wikipedia.org/wiki/Buda_(Budapeszt)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s://pl.wikipedia.org/wiki/Floren" TargetMode="External"/><Relationship Id="rId4" Type="http://schemas.openxmlformats.org/officeDocument/2006/relationships/hyperlink" Target="https://pl.wikipedia.org/wiki/Sponsalia_de_futuro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Ziemia_dobrzy%C5%84ska" TargetMode="External"/><Relationship Id="rId3" Type="http://schemas.openxmlformats.org/officeDocument/2006/relationships/hyperlink" Target="https://pl.wikipedia.org/wiki/Ru%C5%9B_Czerwona" TargetMode="External"/><Relationship Id="rId7" Type="http://schemas.openxmlformats.org/officeDocument/2006/relationships/hyperlink" Target="https://pl.wikipedia.org/wiki/Zygmunt_Luksemburski" TargetMode="External"/><Relationship Id="rId12" Type="http://schemas.openxmlformats.org/officeDocument/2006/relationships/image" Target="../media/image11.jpeg"/><Relationship Id="rId2" Type="http://schemas.openxmlformats.org/officeDocument/2006/relationships/hyperlink" Target="https://pl.wikipedia.org/w/index.php?title=Rewindykacja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Piotr_I_(hospodar_mo%C5%82dawski)" TargetMode="External"/><Relationship Id="rId11" Type="http://schemas.openxmlformats.org/officeDocument/2006/relationships/hyperlink" Target="https://pl.wikipedia.org/wiki/Konrad_von_Jungingen" TargetMode="External"/><Relationship Id="rId5" Type="http://schemas.openxmlformats.org/officeDocument/2006/relationships/hyperlink" Target="https://pl.wikipedia.org/wiki/Mo%C5%82dawia" TargetMode="External"/><Relationship Id="rId10" Type="http://schemas.openxmlformats.org/officeDocument/2006/relationships/hyperlink" Target="https://pl.wikipedia.org/wiki/Wielcy_mistrzowie_zakonu_krzy%C5%BCackiego" TargetMode="External"/><Relationship Id="rId4" Type="http://schemas.openxmlformats.org/officeDocument/2006/relationships/hyperlink" Target="https://pl.wikipedia.org/wiki/Prawo_sk%C5%82adu" TargetMode="External"/><Relationship Id="rId9" Type="http://schemas.openxmlformats.org/officeDocument/2006/relationships/hyperlink" Target="https://pl.wikipedia.org/wiki/Inowroc%C5%82aw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pl.wikipedia.org/wiki/Narodowy_Bank_Polski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s://pl.wikipedia.org/wiki/Denominacja_z%C5%82otego_w_199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Poczet_kr%C3%B3l%C3%B3w_i_ksi%C4%85%C5%BC%C4%85t_polskich_(seria_monet)" TargetMode="External"/><Relationship Id="rId5" Type="http://schemas.openxmlformats.org/officeDocument/2006/relationships/hyperlink" Target="https://pl.wikipedia.org/wiki/100_z%C5%82otych_1988_Jadwiga#cite_note-:0-1" TargetMode="External"/><Relationship Id="rId4" Type="http://schemas.openxmlformats.org/officeDocument/2006/relationships/hyperlink" Target="https://isap.sejm.gov.pl/isap.nsf/DocDetails.xsp?id=WMP1994061054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Zaka%C5%BCenie_po%C5%82ogowe" TargetMode="External"/><Relationship Id="rId2" Type="http://schemas.openxmlformats.org/officeDocument/2006/relationships/hyperlink" Target="https://pl.wikipedia.org/wiki/El%C5%BCbieta_Bonifacja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hyperlink" Target="https://pl.wikipedia.org/wiki/Stanis%C5%82aw_ze_Skarbimierz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59632" y="3645024"/>
            <a:ext cx="6629018" cy="2643047"/>
          </a:xfrm>
        </p:spPr>
        <p:txBody>
          <a:bodyPr/>
          <a:lstStyle/>
          <a:p>
            <a:r>
              <a:rPr lang="pl-PL" b="1" dirty="0">
                <a:effectLst/>
                <a:latin typeface="Calisto MT" panose="02040603050505030304" pitchFamily="18" charset="0"/>
              </a:rPr>
              <a:t>Jadwiga Andegaweńska</a:t>
            </a:r>
            <a:br>
              <a:rPr lang="pl-PL" b="1" dirty="0">
                <a:effectLst/>
                <a:latin typeface="Calisto MT" panose="02040603050505030304" pitchFamily="18" charset="0"/>
              </a:rPr>
            </a:br>
            <a:endParaRPr lang="pl-PL" b="1" dirty="0">
              <a:latin typeface="Calisto MT" panose="02040603050505030304" pitchFamily="18" charset="0"/>
            </a:endParaRPr>
          </a:p>
        </p:txBody>
      </p:sp>
      <p:pic>
        <p:nvPicPr>
          <p:cNvPr id="5122" name="Picture 2" descr="https://o.remove.bg/downloads/41eddbcc-8111-462f-95ca-ac0ab9be9c8c/image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1157"/>
            <a:ext cx="2592288" cy="3170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o.remove.bg/downloads/14e346bc-8562-45ae-bd47-2a01f1145068/image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87" y="236137"/>
            <a:ext cx="2652539" cy="31152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862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Dziękuje za uwagę.</a:t>
            </a:r>
            <a:endParaRPr lang="pl-PL" dirty="0"/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>
            <a:off x="5868144" y="5373216"/>
            <a:ext cx="2736304" cy="1008112"/>
          </a:xfrm>
        </p:spPr>
        <p:txBody>
          <a:bodyPr>
            <a:normAutofit/>
          </a:bodyPr>
          <a:lstStyle/>
          <a:p>
            <a:r>
              <a:rPr lang="pl-PL" dirty="0" smtClean="0"/>
              <a:t>Dawid</a:t>
            </a:r>
            <a:br>
              <a:rPr lang="pl-PL" dirty="0" smtClean="0"/>
            </a:br>
            <a:r>
              <a:rPr lang="pl-PL" dirty="0" smtClean="0"/>
              <a:t>Kudrelek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6986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0" y="1988840"/>
            <a:ext cx="4644008" cy="3877815"/>
          </a:xfrm>
        </p:spPr>
        <p:txBody>
          <a:bodyPr>
            <a:normAutofit/>
          </a:bodyPr>
          <a:lstStyle/>
          <a:p>
            <a:r>
              <a:rPr lang="pl-PL" sz="1600" b="1" dirty="0"/>
              <a:t>Ludwik Węgierski</a:t>
            </a:r>
            <a:r>
              <a:rPr lang="pl-PL" sz="1600" dirty="0"/>
              <a:t>, na Węgrzech </a:t>
            </a:r>
            <a:r>
              <a:rPr lang="pl-PL" sz="1600" dirty="0" smtClean="0"/>
              <a:t>znany </a:t>
            </a:r>
            <a:r>
              <a:rPr lang="pl-PL" sz="1600" dirty="0"/>
              <a:t>jako </a:t>
            </a:r>
            <a:r>
              <a:rPr lang="pl-PL" sz="1600" b="1" dirty="0"/>
              <a:t>Ludwik I </a:t>
            </a:r>
            <a:r>
              <a:rPr lang="pl-PL" sz="1600" b="1" dirty="0" smtClean="0"/>
              <a:t>Wielki</a:t>
            </a:r>
          </a:p>
          <a:p>
            <a:r>
              <a:rPr lang="pl-PL" sz="1600" dirty="0"/>
              <a:t> </a:t>
            </a:r>
            <a:r>
              <a:rPr lang="pl-PL" sz="1600" dirty="0" smtClean="0"/>
              <a:t>ur</a:t>
            </a:r>
            <a:r>
              <a:rPr lang="pl-PL" sz="1600" dirty="0"/>
              <a:t>. </a:t>
            </a:r>
            <a:r>
              <a:rPr lang="pl-PL" sz="1600" dirty="0">
                <a:hlinkClick r:id="rId2" tooltip="5 marca"/>
              </a:rPr>
              <a:t>5 marca</a:t>
            </a:r>
            <a:r>
              <a:rPr lang="pl-PL" sz="1600" dirty="0"/>
              <a:t> </a:t>
            </a:r>
            <a:r>
              <a:rPr lang="pl-PL" sz="1600" dirty="0">
                <a:hlinkClick r:id="rId3" tooltip="1326"/>
              </a:rPr>
              <a:t>1326</a:t>
            </a:r>
            <a:r>
              <a:rPr lang="pl-PL" sz="1600" dirty="0"/>
              <a:t> w </a:t>
            </a:r>
            <a:r>
              <a:rPr lang="pl-PL" sz="1600" dirty="0" err="1">
                <a:hlinkClick r:id="rId4" tooltip="Wyszehrad"/>
              </a:rPr>
              <a:t>Wyszehradzie</a:t>
            </a:r>
            <a:r>
              <a:rPr lang="pl-PL" sz="1600" dirty="0"/>
              <a:t>, zm. </a:t>
            </a:r>
            <a:r>
              <a:rPr lang="pl-PL" sz="1600" dirty="0">
                <a:hlinkClick r:id="rId5" tooltip="10 września"/>
              </a:rPr>
              <a:t>10 września</a:t>
            </a:r>
            <a:r>
              <a:rPr lang="pl-PL" sz="1600" dirty="0"/>
              <a:t> </a:t>
            </a:r>
            <a:r>
              <a:rPr lang="pl-PL" sz="1600" dirty="0">
                <a:hlinkClick r:id="rId6" tooltip="1382"/>
              </a:rPr>
              <a:t>1382</a:t>
            </a:r>
            <a:r>
              <a:rPr lang="pl-PL" sz="1600" dirty="0"/>
              <a:t> w </a:t>
            </a:r>
            <a:r>
              <a:rPr lang="pl-PL" sz="1600" dirty="0" err="1">
                <a:hlinkClick r:id="rId7" tooltip="Trnawa"/>
              </a:rPr>
              <a:t>Trnawie</a:t>
            </a:r>
            <a:r>
              <a:rPr lang="pl-PL" sz="1600" dirty="0" smtClean="0"/>
              <a:t>)</a:t>
            </a:r>
          </a:p>
          <a:p>
            <a:r>
              <a:rPr lang="pl-PL" sz="1600" dirty="0" smtClean="0"/>
              <a:t> </a:t>
            </a:r>
            <a:r>
              <a:rPr lang="pl-PL" sz="1600" dirty="0"/>
              <a:t> </a:t>
            </a:r>
            <a:r>
              <a:rPr lang="pl-PL" sz="1600" dirty="0">
                <a:hlinkClick r:id="rId8" tooltip="Władcy Węgier"/>
              </a:rPr>
              <a:t>król Węgier</a:t>
            </a:r>
            <a:r>
              <a:rPr lang="pl-PL" sz="1600" dirty="0"/>
              <a:t> w latach 1342–1382, </a:t>
            </a:r>
            <a:r>
              <a:rPr lang="pl-PL" sz="1600" dirty="0">
                <a:hlinkClick r:id="rId9" tooltip="Władcy Polski"/>
              </a:rPr>
              <a:t>król Polski</a:t>
            </a:r>
            <a:r>
              <a:rPr lang="pl-PL" sz="1600" dirty="0"/>
              <a:t> w latach 1370–1382.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842620"/>
          </a:xfrm>
        </p:spPr>
        <p:txBody>
          <a:bodyPr/>
          <a:lstStyle/>
          <a:p>
            <a:r>
              <a:rPr lang="pl-PL" dirty="0" smtClean="0"/>
              <a:t>Rodzice Jadwigi</a:t>
            </a:r>
            <a:endParaRPr lang="pl-PL" dirty="0"/>
          </a:p>
        </p:txBody>
      </p:sp>
      <p:sp>
        <p:nvSpPr>
          <p:cNvPr id="7" name="Symbol zastępczy zawartości 1"/>
          <p:cNvSpPr txBox="1">
            <a:spLocks/>
          </p:cNvSpPr>
          <p:nvPr/>
        </p:nvSpPr>
        <p:spPr>
          <a:xfrm>
            <a:off x="4788024" y="2060848"/>
            <a:ext cx="4536504" cy="3696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b="1" dirty="0"/>
              <a:t>Elżbieta Bośniaczka</a:t>
            </a:r>
            <a:r>
              <a:rPr lang="pl-PL" sz="1600" dirty="0"/>
              <a:t> </a:t>
            </a:r>
            <a:endParaRPr lang="pl-PL" sz="1600" dirty="0" smtClean="0"/>
          </a:p>
          <a:p>
            <a:r>
              <a:rPr lang="pl-PL" sz="1600" dirty="0" smtClean="0"/>
              <a:t>(</a:t>
            </a:r>
            <a:r>
              <a:rPr lang="pl-PL" sz="1600" dirty="0"/>
              <a:t>ur. ok. </a:t>
            </a:r>
            <a:r>
              <a:rPr lang="pl-PL" sz="1600" dirty="0">
                <a:hlinkClick r:id="rId10" tooltip="1340"/>
              </a:rPr>
              <a:t>1340</a:t>
            </a:r>
            <a:r>
              <a:rPr lang="pl-PL" sz="1600" dirty="0"/>
              <a:t>, zm. w styczniu </a:t>
            </a:r>
            <a:r>
              <a:rPr lang="pl-PL" sz="1600" dirty="0">
                <a:hlinkClick r:id="rId11" tooltip="1387"/>
              </a:rPr>
              <a:t>1387</a:t>
            </a:r>
            <a:r>
              <a:rPr lang="pl-PL" sz="1600" dirty="0"/>
              <a:t> w </a:t>
            </a:r>
            <a:r>
              <a:rPr lang="pl-PL" sz="1600" dirty="0" err="1">
                <a:hlinkClick r:id="rId12" tooltip="Novigrad (żupania zadarska)"/>
              </a:rPr>
              <a:t>Novigradzie</a:t>
            </a:r>
            <a:r>
              <a:rPr lang="pl-PL" sz="1600" dirty="0"/>
              <a:t>) </a:t>
            </a:r>
            <a:endParaRPr lang="pl-PL" sz="1600" dirty="0" smtClean="0"/>
          </a:p>
          <a:p>
            <a:r>
              <a:rPr lang="pl-PL" sz="1600" dirty="0" smtClean="0"/>
              <a:t>żona</a:t>
            </a:r>
            <a:r>
              <a:rPr lang="pl-PL" sz="1600" dirty="0"/>
              <a:t> </a:t>
            </a:r>
            <a:r>
              <a:rPr lang="pl-PL" sz="1600" dirty="0">
                <a:hlinkClick r:id="rId13" tooltip="Ludwik Węgierski"/>
              </a:rPr>
              <a:t>Ludwika Węgierskiego</a:t>
            </a:r>
            <a:r>
              <a:rPr lang="pl-PL" sz="1600" dirty="0"/>
              <a:t>, </a:t>
            </a:r>
            <a:r>
              <a:rPr lang="pl-PL" sz="1600" dirty="0">
                <a:hlinkClick r:id="rId8" tooltip="Władcy Węgier"/>
              </a:rPr>
              <a:t>królowa węgierska</a:t>
            </a:r>
            <a:r>
              <a:rPr lang="pl-PL" sz="1600" dirty="0"/>
              <a:t> i niekoronowana </a:t>
            </a:r>
            <a:r>
              <a:rPr lang="pl-PL" sz="1500" dirty="0">
                <a:hlinkClick r:id="rId14" tooltip="Polskie królowe"/>
              </a:rPr>
              <a:t>królowa polska</a:t>
            </a:r>
            <a:r>
              <a:rPr lang="pl-PL" sz="1600" dirty="0"/>
              <a:t>, regentka Królestwa Węgier.</a:t>
            </a:r>
          </a:p>
          <a:p>
            <a:pPr marL="0" indent="0">
              <a:buNone/>
            </a:pPr>
            <a:endParaRPr lang="pl-PL" sz="1600" dirty="0"/>
          </a:p>
        </p:txBody>
      </p:sp>
      <p:pic>
        <p:nvPicPr>
          <p:cNvPr id="6146" name="Picture 2" descr="https://o.remove.bg/downloads/9dc70e1b-b067-4f54-bcdf-2c66585d6a99/image-removebg-preview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80" y="3573015"/>
            <a:ext cx="2702378" cy="32428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o.remove.bg/downloads/b13de12a-4fbd-46ad-86a9-109d7e5101f8/image-removebg-preview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717" y="2564904"/>
            <a:ext cx="3659510" cy="44226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46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5496" y="1988840"/>
            <a:ext cx="9073008" cy="5328592"/>
          </a:xfrm>
        </p:spPr>
        <p:txBody>
          <a:bodyPr>
            <a:normAutofit fontScale="62500" lnSpcReduction="20000"/>
          </a:bodyPr>
          <a:lstStyle/>
          <a:p>
            <a:r>
              <a:rPr lang="pl-PL" b="1" dirty="0"/>
              <a:t>Królewna </a:t>
            </a:r>
            <a:r>
              <a:rPr lang="pl-PL" b="1" dirty="0" smtClean="0"/>
              <a:t>Jadwiga</a:t>
            </a:r>
            <a:endParaRPr lang="pl-PL" dirty="0"/>
          </a:p>
          <a:p>
            <a:r>
              <a:rPr lang="pl-PL" b="1" dirty="0" smtClean="0"/>
              <a:t>Data </a:t>
            </a:r>
            <a:r>
              <a:rPr lang="pl-PL" b="1" dirty="0"/>
              <a:t>i miejsce </a:t>
            </a:r>
            <a:r>
              <a:rPr lang="pl-PL" b="1" dirty="0" smtClean="0"/>
              <a:t>urodzenia</a:t>
            </a:r>
            <a:br>
              <a:rPr lang="pl-PL" b="1" dirty="0" smtClean="0"/>
            </a:br>
            <a:r>
              <a:rPr lang="pl-PL" dirty="0" smtClean="0"/>
              <a:t> </a:t>
            </a:r>
            <a:r>
              <a:rPr lang="pl-PL" dirty="0"/>
              <a:t>(ur. między </a:t>
            </a:r>
            <a:r>
              <a:rPr lang="pl-PL" dirty="0">
                <a:hlinkClick r:id="rId2" tooltip="3 października"/>
              </a:rPr>
              <a:t>3 października</a:t>
            </a:r>
            <a:r>
              <a:rPr lang="pl-PL" dirty="0"/>
              <a:t> </a:t>
            </a:r>
            <a:r>
              <a:rPr lang="pl-PL" dirty="0">
                <a:hlinkClick r:id="rId3" tooltip="1373"/>
              </a:rPr>
              <a:t>1373</a:t>
            </a:r>
            <a:r>
              <a:rPr lang="pl-PL" dirty="0"/>
              <a:t> a </a:t>
            </a:r>
            <a:r>
              <a:rPr lang="pl-PL" dirty="0">
                <a:hlinkClick r:id="rId4" tooltip="18 lutego"/>
              </a:rPr>
              <a:t>18 lutego</a:t>
            </a:r>
            <a:r>
              <a:rPr lang="pl-PL" dirty="0"/>
              <a:t> </a:t>
            </a:r>
            <a:r>
              <a:rPr lang="pl-PL" dirty="0" smtClean="0">
                <a:hlinkClick r:id="rId5" tooltip="1374"/>
              </a:rPr>
              <a:t>1374</a:t>
            </a:r>
            <a:r>
              <a:rPr lang="pl-PL" dirty="0"/>
              <a:t> w </a:t>
            </a:r>
            <a:r>
              <a:rPr lang="pl-PL" dirty="0">
                <a:hlinkClick r:id="rId6" tooltip="Buda (Budapeszt)"/>
              </a:rPr>
              <a:t>Budzie</a:t>
            </a:r>
            <a:r>
              <a:rPr lang="pl-PL" dirty="0"/>
              <a:t>, zm. </a:t>
            </a:r>
            <a:r>
              <a:rPr lang="pl-PL" dirty="0">
                <a:hlinkClick r:id="rId7" tooltip="17 lipca"/>
              </a:rPr>
              <a:t>17 lipca</a:t>
            </a:r>
            <a:r>
              <a:rPr lang="pl-PL" dirty="0"/>
              <a:t> </a:t>
            </a:r>
            <a:r>
              <a:rPr lang="pl-PL" dirty="0">
                <a:hlinkClick r:id="rId8" tooltip="1399"/>
              </a:rPr>
              <a:t>1399</a:t>
            </a:r>
            <a:r>
              <a:rPr lang="pl-PL" dirty="0"/>
              <a:t> w </a:t>
            </a:r>
            <a:r>
              <a:rPr lang="pl-PL" dirty="0">
                <a:hlinkClick r:id="rId9" tooltip="Kraków"/>
              </a:rPr>
              <a:t>Krakowie</a:t>
            </a:r>
            <a:r>
              <a:rPr lang="pl-PL" dirty="0" smtClean="0"/>
              <a:t>)</a:t>
            </a:r>
            <a:br>
              <a:rPr lang="pl-PL" dirty="0" smtClean="0"/>
            </a:br>
            <a:endParaRPr lang="pl-PL" b="1" dirty="0"/>
          </a:p>
          <a:p>
            <a:r>
              <a:rPr lang="pl-PL" dirty="0"/>
              <a:t>W zgodnej opinii źródeł węgierskich i polskich Jadwiga była ostatnim dzieckiem ze związku Ludwika Węgierskiego i Elżbiety </a:t>
            </a:r>
            <a:r>
              <a:rPr lang="pl-PL" dirty="0" smtClean="0"/>
              <a:t>Bośniaczki. </a:t>
            </a:r>
            <a:r>
              <a:rPr lang="pl-PL" dirty="0"/>
              <a:t>Data urodzin przyszłej królowej nie została odnotowana w źródłach i może być ustalona jedynie na podstawie danych pośrednich. Dawniejsza historiografia za datę narodzin Jadwigi uznawała rok 1371, opierając się na błędnym przekazie Jana </a:t>
            </a:r>
            <a:r>
              <a:rPr lang="pl-PL" dirty="0" smtClean="0"/>
              <a:t>Długosza. </a:t>
            </a:r>
            <a:r>
              <a:rPr lang="pl-PL" dirty="0"/>
              <a:t>W XX w. historycy ustalili, że w roku 1371 przyszła na świat starsza siostra Jadwigi </a:t>
            </a:r>
            <a:r>
              <a:rPr lang="pl-PL" dirty="0">
                <a:hlinkClick r:id="rId10" tooltip="Maria Andegaweńska"/>
              </a:rPr>
              <a:t>Maria Andegaweńska</a:t>
            </a:r>
            <a:r>
              <a:rPr lang="pl-PL" dirty="0"/>
              <a:t>, a ostatnie dziecko Ludwika Węgierskiego i Elżbiety Bośniaczki urodziło się pod koniec roku 1373 albo na początku roku </a:t>
            </a:r>
            <a:r>
              <a:rPr lang="pl-PL" dirty="0" smtClean="0"/>
              <a:t>1374.</a:t>
            </a:r>
            <a:endParaRPr lang="pl-PL" dirty="0"/>
          </a:p>
          <a:p>
            <a:r>
              <a:rPr lang="pl-PL" dirty="0">
                <a:hlinkClick r:id="rId11" tooltip="Jan Dąbrowski (historyk)"/>
              </a:rPr>
              <a:t>Jan Dąbrowski</a:t>
            </a:r>
            <a:r>
              <a:rPr lang="pl-PL" dirty="0"/>
              <a:t> jako pierwszy zwrócił uwagę na źródła z epoki, z których można wywnioskować, że Jadwiga urodziła się po 3 października 1373 r. (dokument Ludwika Węgierskiego mówiący o dwóch córkach króla i dziecku, które się dopiero narodzi), a przed 17 kwietnia 1374 (instrukcja poselska wymieniająca imiennie trzy córki króla, w tym Jadwigę). Przyjął ponadto, że najbardziej prawdopodobny czas narodzin Jadwigi to pierwsze tygodnie roku </a:t>
            </a:r>
            <a:r>
              <a:rPr lang="pl-PL" dirty="0" smtClean="0"/>
              <a:t>1374. </a:t>
            </a:r>
            <a:r>
              <a:rPr lang="pl-PL" dirty="0"/>
              <a:t>Anna Misiąg-Bocheńska za najpóźniejszą możliwą datę narodzin Jadwigi przyjęła dzień 18 lutego 1374, ponieważ z zapisków w </a:t>
            </a:r>
            <a:r>
              <a:rPr lang="pl-PL" i="1" dirty="0"/>
              <a:t>Kalendarzu katedralnym krakowskim</a:t>
            </a:r>
            <a:r>
              <a:rPr lang="pl-PL" dirty="0"/>
              <a:t> wynika, że 18 lutego 1386 Jadwiga była już </a:t>
            </a:r>
            <a:r>
              <a:rPr lang="pl-PL" i="1" dirty="0"/>
              <a:t>in </a:t>
            </a:r>
            <a:r>
              <a:rPr lang="pl-PL" i="1" dirty="0" err="1"/>
              <a:t>annis</a:t>
            </a:r>
            <a:r>
              <a:rPr lang="pl-PL" i="1" dirty="0"/>
              <a:t> </a:t>
            </a:r>
            <a:r>
              <a:rPr lang="pl-PL" i="1" dirty="0" err="1"/>
              <a:t>maturitatis</a:t>
            </a:r>
            <a:r>
              <a:rPr lang="pl-PL" dirty="0"/>
              <a:t>, tj. musiała mieć w tym dniu ukończone 12 </a:t>
            </a:r>
            <a:r>
              <a:rPr lang="pl-PL" dirty="0" smtClean="0"/>
              <a:t>lat.</a:t>
            </a:r>
            <a:endParaRPr lang="pl-PL" dirty="0"/>
          </a:p>
          <a:p>
            <a:r>
              <a:rPr lang="pl-PL" dirty="0"/>
              <a:t>Większość współczesnych badaczy przyjmuje, że Jadwiga urodziła się albo w dniu 18 lutego </a:t>
            </a:r>
            <a:r>
              <a:rPr lang="pl-PL" dirty="0" smtClean="0"/>
              <a:t>1374, </a:t>
            </a:r>
            <a:r>
              <a:rPr lang="pl-PL" dirty="0"/>
              <a:t>albo kilka dni </a:t>
            </a:r>
            <a:r>
              <a:rPr lang="pl-PL" dirty="0" smtClean="0"/>
              <a:t>wcześniej, </a:t>
            </a:r>
            <a:r>
              <a:rPr lang="pl-PL" dirty="0"/>
              <a:t>np. 15 </a:t>
            </a:r>
            <a:r>
              <a:rPr lang="pl-PL" dirty="0" smtClean="0"/>
              <a:t>lutego</a:t>
            </a:r>
            <a:r>
              <a:rPr lang="pl-PL" dirty="0"/>
              <a:t> lub najwcześniej 11 </a:t>
            </a:r>
            <a:r>
              <a:rPr lang="pl-PL" dirty="0" smtClean="0"/>
              <a:t>lutego.</a:t>
            </a:r>
            <a:endParaRPr lang="pl-PL" dirty="0"/>
          </a:p>
          <a:p>
            <a:r>
              <a:rPr lang="pl-PL" dirty="0"/>
              <a:t>Prawdopodobnym miejscem narodzin królowej Jadwigi był zamek </a:t>
            </a:r>
            <a:r>
              <a:rPr lang="pl-PL" dirty="0" smtClean="0"/>
              <a:t>wyszehradzki</a:t>
            </a:r>
            <a:r>
              <a:rPr lang="pl-PL" dirty="0"/>
              <a:t> lub zamek </a:t>
            </a:r>
            <a:r>
              <a:rPr lang="pl-PL" dirty="0" err="1" smtClean="0"/>
              <a:t>budziński</a:t>
            </a:r>
            <a:r>
              <a:rPr lang="pl-PL" dirty="0" smtClean="0"/>
              <a:t>.</a:t>
            </a:r>
            <a:endParaRPr lang="pl-PL" dirty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Życiorys Królowej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73076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>
          <a:xfrm>
            <a:off x="5004048" y="2924944"/>
            <a:ext cx="3888431" cy="3600400"/>
          </a:xfrm>
        </p:spPr>
        <p:txBody>
          <a:bodyPr>
            <a:normAutofit/>
          </a:bodyPr>
          <a:lstStyle/>
          <a:p>
            <a:r>
              <a:rPr lang="pl-PL" b="1" dirty="0"/>
              <a:t>Władysław II Jagiełło</a:t>
            </a:r>
            <a:r>
              <a:rPr lang="pl-PL" dirty="0"/>
              <a:t> (</a:t>
            </a:r>
            <a:r>
              <a:rPr lang="pl-PL" dirty="0">
                <a:hlinkClick r:id="rId2" tooltip="Język litewski"/>
              </a:rPr>
              <a:t>lit.</a:t>
            </a:r>
            <a:r>
              <a:rPr lang="pl-PL" dirty="0"/>
              <a:t> </a:t>
            </a:r>
            <a:r>
              <a:rPr lang="pl-PL" i="1" dirty="0" err="1"/>
              <a:t>Jogaila</a:t>
            </a:r>
            <a:r>
              <a:rPr lang="pl-PL" dirty="0"/>
              <a:t>, ur. ok. 1362 lub ok. 1352, zm. </a:t>
            </a:r>
            <a:r>
              <a:rPr lang="pl-PL" dirty="0">
                <a:hlinkClick r:id="rId3" tooltip="1 czerwca"/>
              </a:rPr>
              <a:t>1 czerwca</a:t>
            </a:r>
            <a:r>
              <a:rPr lang="pl-PL" dirty="0"/>
              <a:t> </a:t>
            </a:r>
            <a:r>
              <a:rPr lang="pl-PL" dirty="0">
                <a:hlinkClick r:id="rId4" tooltip="1434"/>
              </a:rPr>
              <a:t>1434</a:t>
            </a:r>
            <a:r>
              <a:rPr lang="pl-PL" dirty="0"/>
              <a:t> w </a:t>
            </a:r>
            <a:r>
              <a:rPr lang="pl-PL" dirty="0">
                <a:hlinkClick r:id="rId5" tooltip="Gródek (obwód lwowski)"/>
              </a:rPr>
              <a:t>Gródku</a:t>
            </a:r>
            <a:r>
              <a:rPr lang="pl-PL" dirty="0"/>
              <a:t>) – </a:t>
            </a:r>
            <a:r>
              <a:rPr lang="pl-PL" dirty="0">
                <a:hlinkClick r:id="rId6" tooltip="Władcy Litwy"/>
              </a:rPr>
              <a:t>wielki książę litewski</a:t>
            </a:r>
            <a:r>
              <a:rPr lang="pl-PL" dirty="0"/>
              <a:t> i </a:t>
            </a:r>
            <a:r>
              <a:rPr lang="pl-PL" dirty="0">
                <a:hlinkClick r:id="rId7" tooltip="Witebsk"/>
              </a:rPr>
              <a:t>książę witebski</a:t>
            </a:r>
            <a:r>
              <a:rPr lang="pl-PL" dirty="0"/>
              <a:t> w latach 1377–1381 i 1382–1401, </a:t>
            </a:r>
            <a:r>
              <a:rPr lang="pl-PL" i="1" dirty="0">
                <a:hlinkClick r:id="rId8" tooltip="Iure uxoris"/>
              </a:rPr>
              <a:t>iure </a:t>
            </a:r>
            <a:r>
              <a:rPr lang="pl-PL" i="1" dirty="0" err="1">
                <a:hlinkClick r:id="rId8" tooltip="Iure uxoris"/>
              </a:rPr>
              <a:t>uxoris</a:t>
            </a:r>
            <a:r>
              <a:rPr lang="pl-PL" dirty="0"/>
              <a:t> </a:t>
            </a:r>
            <a:r>
              <a:rPr lang="pl-PL" dirty="0">
                <a:hlinkClick r:id="rId9" tooltip="Król Polski"/>
              </a:rPr>
              <a:t>król Polski</a:t>
            </a:r>
            <a:r>
              <a:rPr lang="pl-PL" dirty="0"/>
              <a:t>, najwyższy książę litewski 1401–1434. Syn wielkiego księcia </a:t>
            </a:r>
            <a:r>
              <a:rPr lang="pl-PL" dirty="0">
                <a:hlinkClick r:id="rId10" tooltip="Olgierd Giedyminowic"/>
              </a:rPr>
              <a:t>Olgierda</a:t>
            </a:r>
            <a:r>
              <a:rPr lang="pl-PL" dirty="0"/>
              <a:t> i jego drugiej żony </a:t>
            </a:r>
            <a:r>
              <a:rPr lang="pl-PL" dirty="0">
                <a:hlinkClick r:id="rId11" tooltip="Julianna twerska"/>
              </a:rPr>
              <a:t>Julianny</a:t>
            </a:r>
            <a:r>
              <a:rPr lang="pl-PL" dirty="0"/>
              <a:t>, córki księcia twerskiego </a:t>
            </a:r>
            <a:r>
              <a:rPr lang="pl-PL" dirty="0">
                <a:hlinkClick r:id="rId12" tooltip="Aleksander twerski"/>
              </a:rPr>
              <a:t>Aleksandra</a:t>
            </a:r>
            <a:r>
              <a:rPr lang="pl-PL" dirty="0"/>
              <a:t>, wnuk </a:t>
            </a:r>
            <a:r>
              <a:rPr lang="pl-PL" dirty="0">
                <a:hlinkClick r:id="rId13" tooltip="Giedymin"/>
              </a:rPr>
              <a:t>Giedymina</a:t>
            </a:r>
            <a:r>
              <a:rPr lang="pl-PL" dirty="0"/>
              <a:t>. Ojciec królów </a:t>
            </a:r>
            <a:r>
              <a:rPr lang="pl-PL" dirty="0">
                <a:hlinkClick r:id="rId14" tooltip="Kazimierz IV Jagiellończyk"/>
              </a:rPr>
              <a:t>Kazimierza IV</a:t>
            </a:r>
            <a:r>
              <a:rPr lang="pl-PL" dirty="0"/>
              <a:t> i </a:t>
            </a:r>
            <a:r>
              <a:rPr lang="pl-PL" dirty="0">
                <a:hlinkClick r:id="rId15" tooltip="Władysław III Warneńczyk"/>
              </a:rPr>
              <a:t>Władysława III</a:t>
            </a:r>
            <a:r>
              <a:rPr lang="pl-PL" dirty="0"/>
              <a:t>. Założyciel dynastii </a:t>
            </a:r>
            <a:r>
              <a:rPr lang="pl-PL" dirty="0">
                <a:hlinkClick r:id="rId16" tooltip="Jagiellonowie"/>
              </a:rPr>
              <a:t>Jagiellonów</a:t>
            </a:r>
            <a:r>
              <a:rPr lang="pl-PL" dirty="0"/>
              <a:t>.</a:t>
            </a:r>
          </a:p>
        </p:txBody>
      </p:sp>
      <p:sp>
        <p:nvSpPr>
          <p:cNvPr id="6" name="Symbol zastępczy zawartości 1"/>
          <p:cNvSpPr txBox="1">
            <a:spLocks/>
          </p:cNvSpPr>
          <p:nvPr/>
        </p:nvSpPr>
        <p:spPr>
          <a:xfrm>
            <a:off x="4932040" y="0"/>
            <a:ext cx="4104456" cy="3501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6600" b="1" dirty="0" smtClean="0"/>
              <a:t>Mąż Jadwigi</a:t>
            </a:r>
            <a:endParaRPr lang="pl-PL" sz="6600" dirty="0" smtClean="0"/>
          </a:p>
        </p:txBody>
      </p:sp>
      <p:pic>
        <p:nvPicPr>
          <p:cNvPr id="7170" name="Picture 2" descr="https://o.remove.bg/downloads/db08a634-8c6a-41e1-a923-7625dddf3d2b/image-removebg-preview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05" y="448072"/>
            <a:ext cx="4114800" cy="54959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73299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79513" y="2191384"/>
            <a:ext cx="3960440" cy="4609653"/>
          </a:xfrm>
        </p:spPr>
        <p:txBody>
          <a:bodyPr>
            <a:normAutofit fontScale="70000" lnSpcReduction="20000"/>
          </a:bodyPr>
          <a:lstStyle/>
          <a:p>
            <a:r>
              <a:rPr lang="pl-PL" dirty="0"/>
              <a:t>Na swoim dworze skupiła elitę intelektualną Polski (</a:t>
            </a:r>
            <a:r>
              <a:rPr lang="pl-PL" dirty="0">
                <a:hlinkClick r:id="rId2" tooltip="Piotr Wysz"/>
              </a:rPr>
              <a:t>Piotr </a:t>
            </a:r>
            <a:r>
              <a:rPr lang="pl-PL" dirty="0" err="1">
                <a:hlinkClick r:id="rId2" tooltip="Piotr Wysz"/>
              </a:rPr>
              <a:t>Wysz</a:t>
            </a:r>
            <a:r>
              <a:rPr lang="pl-PL" dirty="0"/>
              <a:t>, </a:t>
            </a:r>
            <a:r>
              <a:rPr lang="pl-PL" dirty="0">
                <a:hlinkClick r:id="rId3" tooltip="Mateusz z Krakowa"/>
              </a:rPr>
              <a:t>Mateusz z Krakowa</a:t>
            </a:r>
            <a:r>
              <a:rPr lang="pl-PL" dirty="0"/>
              <a:t>, </a:t>
            </a:r>
            <a:r>
              <a:rPr lang="pl-PL" dirty="0">
                <a:hlinkClick r:id="rId4" tooltip="Hieronim z Pragi"/>
              </a:rPr>
              <a:t>Hieronim z Pragi</a:t>
            </a:r>
            <a:r>
              <a:rPr lang="pl-PL" dirty="0"/>
              <a:t>). Zleciła pierwsze w historii Polski tłumaczenie Księgi Psalmów na język polski (zachował się po dziś dzień egzemplarz tego dzieła znany jako </a:t>
            </a:r>
            <a:r>
              <a:rPr lang="pl-PL" dirty="0">
                <a:hlinkClick r:id="rId5" tooltip="Psałterz floriański"/>
              </a:rPr>
              <a:t>Psałterz floriański</a:t>
            </a:r>
            <a:r>
              <a:rPr lang="pl-PL" dirty="0"/>
              <a:t>).</a:t>
            </a:r>
          </a:p>
          <a:p>
            <a:r>
              <a:rPr lang="pl-PL" dirty="0"/>
              <a:t>Fundowała wiele nowych kościołów i uposażała już istniejące klasztory. Opiekowała się szpitalami. W 1397 założyła bursę dla polskich i litewskich studentów przy </a:t>
            </a:r>
            <a:r>
              <a:rPr lang="pl-PL" dirty="0">
                <a:hlinkClick r:id="rId6" tooltip="Uniwersytet Karola"/>
              </a:rPr>
              <a:t>Uniwersytecie Karola</a:t>
            </a:r>
            <a:r>
              <a:rPr lang="pl-PL" dirty="0"/>
              <a:t> w Pradze. </a:t>
            </a:r>
            <a:r>
              <a:rPr lang="pl-PL"/>
              <a:t>W tym też roku uzyskała zgodę </a:t>
            </a:r>
            <a:r>
              <a:rPr lang="pl-PL">
                <a:hlinkClick r:id="rId7" tooltip="Papież"/>
              </a:rPr>
              <a:t>papieża</a:t>
            </a:r>
            <a:r>
              <a:rPr lang="pl-PL"/>
              <a:t> na utworzenie fakultetu teologii na </a:t>
            </a:r>
            <a:r>
              <a:rPr lang="pl-PL">
                <a:hlinkClick r:id="rId8" tooltip="Uniwersytet Jagielloński"/>
              </a:rPr>
              <a:t>Akademii Krakowskiej</a:t>
            </a:r>
            <a:r>
              <a:rPr lang="pl-PL"/>
              <a:t>.</a:t>
            </a: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Akademia Krakowska</a:t>
            </a:r>
            <a:endParaRPr lang="pl-PL" dirty="0"/>
          </a:p>
        </p:txBody>
      </p:sp>
      <p:pic>
        <p:nvPicPr>
          <p:cNvPr id="5122" name="Picture 2" descr="C:\Users\Dawid Kudrelek\Desktop\download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33527"/>
            <a:ext cx="4516565" cy="32389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844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779912" y="2132856"/>
            <a:ext cx="5184576" cy="4608512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Jadwigę od dzieciństwa przygotowywano do pełnienia roli królowej poprzez wykształcenie. Pobyt w środowisku kulturalnym dworu w </a:t>
            </a:r>
            <a:r>
              <a:rPr lang="pl-PL" dirty="0">
                <a:hlinkClick r:id="rId2" tooltip="Buda (Budapeszt)"/>
              </a:rPr>
              <a:t>Budzie</a:t>
            </a:r>
            <a:r>
              <a:rPr lang="pl-PL" dirty="0"/>
              <a:t> sprawił, że Jadwiga posiadła umiejętność czytania, znajomość języków obcych, zamiłowanie do lektury, muzyki, sztuki i </a:t>
            </a:r>
            <a:r>
              <a:rPr lang="pl-PL" dirty="0" smtClean="0"/>
              <a:t>nauki.</a:t>
            </a:r>
            <a:endParaRPr lang="pl-PL" dirty="0"/>
          </a:p>
          <a:p>
            <a:r>
              <a:rPr lang="pl-PL" dirty="0"/>
              <a:t>15 czerwca 1378 została zaręczona z ośmioletnim </a:t>
            </a:r>
            <a:r>
              <a:rPr lang="pl-PL" dirty="0">
                <a:hlinkClick r:id="rId3" tooltip="Wilhelm Habsburg"/>
              </a:rPr>
              <a:t>Wilhelmem z dynastii Habsburgów</a:t>
            </a:r>
            <a:r>
              <a:rPr lang="pl-PL" dirty="0"/>
              <a:t>. Odbyła się nawet ceremonia zaręczyn mających charakter formalnego ślubu między dziećmi (</a:t>
            </a:r>
            <a:r>
              <a:rPr lang="pl-PL" i="1" dirty="0" err="1">
                <a:hlinkClick r:id="rId4" tooltip="Sponsalia de futuro"/>
              </a:rPr>
              <a:t>sponsalia</a:t>
            </a:r>
            <a:r>
              <a:rPr lang="pl-PL" i="1" dirty="0">
                <a:hlinkClick r:id="rId4" tooltip="Sponsalia de futuro"/>
              </a:rPr>
              <a:t> de futuro</a:t>
            </a:r>
            <a:r>
              <a:rPr lang="pl-PL" dirty="0"/>
              <a:t>). Nie był to jednak kontrakt nierozerwalny. Podpisano zobowiązanie, że strona, która zerwałaby zaręczyny, wypłaci drugiej stronie 200 000 </a:t>
            </a:r>
            <a:r>
              <a:rPr lang="pl-PL" dirty="0">
                <a:hlinkClick r:id="rId5" tooltip="Floren"/>
              </a:rPr>
              <a:t>florenów</a:t>
            </a:r>
            <a:r>
              <a:rPr lang="pl-PL" dirty="0"/>
              <a:t> w </a:t>
            </a:r>
            <a:r>
              <a:rPr lang="pl-PL" dirty="0" smtClean="0"/>
              <a:t>złocie.</a:t>
            </a:r>
            <a:endParaRPr lang="pl-PL" dirty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Dzieciństwo Królowej</a:t>
            </a:r>
            <a:endParaRPr lang="pl-PL" dirty="0"/>
          </a:p>
        </p:txBody>
      </p:sp>
      <p:pic>
        <p:nvPicPr>
          <p:cNvPr id="1026" name="Picture 2" descr="C:\Users\Dawid Kudrelek\Desktop\downloa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30" y="2060848"/>
            <a:ext cx="2933303" cy="47058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149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" y="2060848"/>
            <a:ext cx="4355975" cy="4680519"/>
          </a:xfrm>
        </p:spPr>
        <p:txBody>
          <a:bodyPr>
            <a:normAutofit fontScale="55000" lnSpcReduction="20000"/>
          </a:bodyPr>
          <a:lstStyle/>
          <a:p>
            <a:r>
              <a:rPr lang="pl-PL" dirty="0"/>
              <a:t>Na wiosnę 1387 Jadwiga stanęła na czele wyprawy rycerstwa polskiego, której celem była </a:t>
            </a:r>
            <a:r>
              <a:rPr lang="pl-PL" dirty="0">
                <a:hlinkClick r:id="rId2" tooltip="Rewindykacja (strona nie istnieje)"/>
              </a:rPr>
              <a:t>rewindykacja</a:t>
            </a:r>
            <a:r>
              <a:rPr lang="pl-PL" dirty="0"/>
              <a:t> zajętej przez Węgrów </a:t>
            </a:r>
            <a:r>
              <a:rPr lang="pl-PL" dirty="0">
                <a:hlinkClick r:id="rId3" tooltip="Ruś Czerwona"/>
              </a:rPr>
              <a:t>Rusi Czerwonej</a:t>
            </a:r>
            <a:r>
              <a:rPr lang="pl-PL" dirty="0"/>
              <a:t>. 8 marca 1387 potwierdziła przywileje dla Lwowa, gwarantując mu </a:t>
            </a:r>
            <a:r>
              <a:rPr lang="pl-PL" dirty="0">
                <a:hlinkClick r:id="rId4" tooltip="Prawo składu"/>
              </a:rPr>
              <a:t>prawo składu</a:t>
            </a:r>
            <a:r>
              <a:rPr lang="pl-PL" dirty="0"/>
              <a:t>. Tam też 26 września 1387 złożył jej hołd lenny </a:t>
            </a:r>
            <a:r>
              <a:rPr lang="pl-PL" dirty="0">
                <a:hlinkClick r:id="rId5" tooltip="Mołdawia"/>
              </a:rPr>
              <a:t>hospodar mołdawski</a:t>
            </a:r>
            <a:r>
              <a:rPr lang="pl-PL" dirty="0"/>
              <a:t> </a:t>
            </a:r>
            <a:r>
              <a:rPr lang="pl-PL" dirty="0">
                <a:hlinkClick r:id="rId6" tooltip="Piotr I (hospodar mołdawski)"/>
              </a:rPr>
              <a:t>Piotr I</a:t>
            </a:r>
            <a:r>
              <a:rPr lang="pl-PL" dirty="0"/>
              <a:t>. W 1395 r. zmarła siostra Jadwigi – Maria, co osłabiło pozycję na Węgrzech jej męża </a:t>
            </a:r>
            <a:r>
              <a:rPr lang="pl-PL" dirty="0">
                <a:hlinkClick r:id="rId7" tooltip="Zygmunt Luksemburski"/>
              </a:rPr>
              <a:t>Zygmunta Luksemburskiego</a:t>
            </a:r>
            <a:r>
              <a:rPr lang="pl-PL" dirty="0"/>
              <a:t>. Aby nie psuć stosunków z Zygmuntem, Jadwiga zaprzestała używać tytułu królowej Węgier, ale się go nie zrzekła. W 1397 r. doszło do spotkania Zygmunta Luksemburskiego z Jadwigą i Władysławem Jagiełłą. Zygmunt dożywotnio odstąpił Jagielle swoje prawa do </a:t>
            </a:r>
            <a:r>
              <a:rPr lang="pl-PL" dirty="0">
                <a:hlinkClick r:id="rId3" tooltip="Ruś Czerwona"/>
              </a:rPr>
              <a:t>Rusi Halickiej</a:t>
            </a:r>
            <a:r>
              <a:rPr lang="pl-PL" dirty="0"/>
              <a:t>, ten natomiast zrezygnował ze zwierzchnictwa nad Mołdawią i Podolem. Podpisano układ pokojowy, który miał obowiązywać przez szesnaście lat. Zawarcie tego pokoju pozwoliło stronie polskiej na wystąpienie wobec Zakonu z roszczeniami dotyczącymi zwrotu </a:t>
            </a:r>
            <a:r>
              <a:rPr lang="pl-PL" dirty="0">
                <a:hlinkClick r:id="rId8" tooltip="Ziemia dobrzyńska"/>
              </a:rPr>
              <a:t>ziemi dobrzyńskiej</a:t>
            </a:r>
            <a:r>
              <a:rPr lang="pl-PL" dirty="0"/>
              <a:t>. W 1397 r. w </a:t>
            </a:r>
            <a:r>
              <a:rPr lang="pl-PL" dirty="0">
                <a:hlinkClick r:id="rId9" tooltip="Inowrocław"/>
              </a:rPr>
              <a:t>Inowrocławiu</a:t>
            </a:r>
            <a:r>
              <a:rPr lang="pl-PL" dirty="0"/>
              <a:t> odbyła zjazd z </a:t>
            </a:r>
            <a:r>
              <a:rPr lang="pl-PL" dirty="0">
                <a:hlinkClick r:id="rId10" tooltip="Wielcy mistrzowie zakonu krzyżackiego"/>
              </a:rPr>
              <a:t>wielkim mistrzem krzyżackim</a:t>
            </a:r>
            <a:r>
              <a:rPr lang="pl-PL" dirty="0"/>
              <a:t> </a:t>
            </a:r>
            <a:r>
              <a:rPr lang="pl-PL" dirty="0">
                <a:hlinkClick r:id="rId11" tooltip="Konrad von Jungingen"/>
              </a:rPr>
              <a:t>Konradem von Jungingenem</a:t>
            </a:r>
            <a:r>
              <a:rPr lang="pl-PL" dirty="0"/>
              <a:t> w celu wynegocjowania powrotu do korony ziemi dobrzyńskiej. Zjazd nie przyniósł pozytywnych rezultatów, Krzyżacy nie byli skłonni do oddania tego </a:t>
            </a:r>
            <a:r>
              <a:rPr lang="pl-PL" dirty="0" smtClean="0"/>
              <a:t>terenu.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Działalność Polityczna</a:t>
            </a:r>
            <a:endParaRPr lang="pl-PL" dirty="0"/>
          </a:p>
        </p:txBody>
      </p:sp>
      <p:pic>
        <p:nvPicPr>
          <p:cNvPr id="2051" name="Picture 3" descr="C:\Users\Dawid Kudrelek\Desktop\R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31420"/>
            <a:ext cx="467455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526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zawartości 10"/>
          <p:cNvSpPr>
            <a:spLocks noGrp="1"/>
          </p:cNvSpPr>
          <p:nvPr>
            <p:ph idx="1"/>
          </p:nvPr>
        </p:nvSpPr>
        <p:spPr>
          <a:xfrm>
            <a:off x="107504" y="2066547"/>
            <a:ext cx="6192688" cy="4682081"/>
          </a:xfrm>
        </p:spPr>
        <p:txBody>
          <a:bodyPr>
            <a:normAutofit/>
          </a:bodyPr>
          <a:lstStyle/>
          <a:p>
            <a:r>
              <a:rPr lang="pl-PL" b="1" dirty="0" smtClean="0"/>
              <a:t>100 złotych 1988 Jadwiga</a:t>
            </a:r>
            <a:r>
              <a:rPr lang="pl-PL" dirty="0" smtClean="0"/>
              <a:t> – okolicznościowa moneta stuzłotowa, wprowadzona do obiegu 25 października 1988 r. zarządzeniem z 14 października 1988 r. (M.P. z 1988 r. nr 30, poz. 276), wycofana z dniem </a:t>
            </a:r>
            <a:r>
              <a:rPr lang="pl-PL" dirty="0" smtClean="0">
                <a:hlinkClick r:id="rId2" tooltip="Denominacja złotego w 1995"/>
              </a:rPr>
              <a:t>denominacji z 1 stycznia 1995</a:t>
            </a:r>
            <a:r>
              <a:rPr lang="pl-PL" dirty="0" smtClean="0"/>
              <a:t> r., rozporządzeniem prezesa </a:t>
            </a:r>
            <a:r>
              <a:rPr lang="pl-PL" dirty="0" smtClean="0">
                <a:hlinkClick r:id="rId3" tooltip="Narodowy Bank Polski"/>
              </a:rPr>
              <a:t>Narodowego Banku Polskiego</a:t>
            </a:r>
            <a:r>
              <a:rPr lang="pl-PL" dirty="0" smtClean="0"/>
              <a:t> z dnia 18 listopada 1994 r. (</a:t>
            </a:r>
            <a:r>
              <a:rPr lang="pl-PL" dirty="0" smtClean="0">
                <a:hlinkClick r:id="rId4"/>
              </a:rPr>
              <a:t>M.P. z 1994 r. nr 61, poz. 541</a:t>
            </a:r>
            <a:r>
              <a:rPr lang="pl-PL" dirty="0" smtClean="0"/>
              <a:t>)</a:t>
            </a:r>
            <a:r>
              <a:rPr lang="pl-PL" baseline="30000" dirty="0" smtClean="0">
                <a:hlinkClick r:id="rId5"/>
              </a:rPr>
              <a:t>[1]</a:t>
            </a:r>
            <a:r>
              <a:rPr lang="pl-PL" dirty="0" smtClean="0"/>
              <a:t>.</a:t>
            </a:r>
          </a:p>
          <a:p>
            <a:r>
              <a:rPr lang="pl-PL" dirty="0" smtClean="0"/>
              <a:t>Moneta została wybita w ramach serii tematycznej </a:t>
            </a:r>
            <a:r>
              <a:rPr lang="pl-PL" i="1" dirty="0" smtClean="0">
                <a:hlinkClick r:id="rId6" tooltip="Poczet królów i książąt polskich (seria monet)"/>
              </a:rPr>
              <a:t>Poczet królów i książąt polskich</a:t>
            </a:r>
            <a:r>
              <a:rPr lang="pl-PL" dirty="0" smtClean="0"/>
              <a:t>.</a:t>
            </a:r>
          </a:p>
          <a:p>
            <a:endParaRPr lang="pl-PL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688490" y="1484783"/>
            <a:ext cx="7756263" cy="139621"/>
          </a:xfrm>
        </p:spPr>
        <p:txBody>
          <a:bodyPr/>
          <a:lstStyle/>
          <a:p>
            <a:r>
              <a:rPr lang="pl-PL" sz="4800" smtClean="0"/>
              <a:t>100 złotych 1988 Jadwiga</a:t>
            </a:r>
            <a:r>
              <a:rPr lang="pl-PL" smtClean="0"/>
              <a:t/>
            </a:r>
            <a:br>
              <a:rPr lang="pl-PL" smtClean="0"/>
            </a:br>
            <a:endParaRPr lang="pl-PL" dirty="0"/>
          </a:p>
        </p:txBody>
      </p:sp>
      <p:pic>
        <p:nvPicPr>
          <p:cNvPr id="3074" name="Picture 2" descr="https://o.remove.bg/downloads/09e46f0e-aa3e-4e28-b338-a8a110ac284c/__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147" y="1772816"/>
            <a:ext cx="2413777" cy="24009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076" name="Picture 4" descr="https://o.remove.bg/downloads/c1a2a621-a9ad-49bd-bead-413bfc8ad079/OIP-removebg-preview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21088"/>
            <a:ext cx="2425157" cy="24251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30563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004048" y="764704"/>
            <a:ext cx="3713885" cy="1296143"/>
          </a:xfrm>
        </p:spPr>
        <p:txBody>
          <a:bodyPr/>
          <a:lstStyle/>
          <a:p>
            <a:r>
              <a:rPr lang="pl-PL" sz="8000" b="1" dirty="0" smtClean="0"/>
              <a:t>Śmierć</a:t>
            </a:r>
            <a:endParaRPr lang="pl-PL" sz="8000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79512" y="116632"/>
            <a:ext cx="4752528" cy="6552728"/>
          </a:xfrm>
        </p:spPr>
        <p:txBody>
          <a:bodyPr>
            <a:normAutofit fontScale="85000" lnSpcReduction="10000"/>
          </a:bodyPr>
          <a:lstStyle/>
          <a:p>
            <a:r>
              <a:rPr lang="pl-PL" dirty="0"/>
              <a:t>22 czerwca 1399 urodziła córkę </a:t>
            </a:r>
            <a:r>
              <a:rPr lang="pl-PL" dirty="0">
                <a:hlinkClick r:id="rId2" tooltip="Elżbieta Bonifacja"/>
              </a:rPr>
              <a:t>Elżbietę </a:t>
            </a:r>
            <a:r>
              <a:rPr lang="pl-PL" dirty="0" err="1">
                <a:hlinkClick r:id="rId2" tooltip="Elżbieta Bonifacja"/>
              </a:rPr>
              <a:t>Bonifację</a:t>
            </a:r>
            <a:r>
              <a:rPr lang="pl-PL" dirty="0"/>
              <a:t>, która zmarła 13 lipca 1399. Jadwiga zmarła cztery dni później około godziny 13, prawdopodobnie na </a:t>
            </a:r>
            <a:r>
              <a:rPr lang="pl-PL" dirty="0">
                <a:hlinkClick r:id="rId3" tooltip="Zakażenie połogowe"/>
              </a:rPr>
              <a:t>gorączkę </a:t>
            </a:r>
            <a:r>
              <a:rPr lang="pl-PL" dirty="0" smtClean="0">
                <a:hlinkClick r:id="rId3" tooltip="Zakażenie połogowe"/>
              </a:rPr>
              <a:t>połogową</a:t>
            </a:r>
            <a:r>
              <a:rPr lang="pl-PL" dirty="0" smtClean="0"/>
              <a:t>. </a:t>
            </a:r>
            <a:r>
              <a:rPr lang="pl-PL" dirty="0"/>
              <a:t>Królowa Jadwiga została pochowana w katedrze wawelskiej 19 lipca tegoż </a:t>
            </a:r>
            <a:r>
              <a:rPr lang="pl-PL" dirty="0" smtClean="0"/>
              <a:t>roku.</a:t>
            </a:r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Podczas jej pogrzebu </a:t>
            </a:r>
            <a:r>
              <a:rPr lang="pl-PL" dirty="0" smtClean="0">
                <a:hlinkClick r:id="rId4" tooltip="Stanisław ze Skarbimierza"/>
              </a:rPr>
              <a:t>Stanisław ze Skalbmierza</a:t>
            </a:r>
            <a:r>
              <a:rPr lang="pl-PL" dirty="0" smtClean="0"/>
              <a:t>, rektor Akademii Krakowskiej, powiedział wówczas m.in.: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„</a:t>
            </a:r>
            <a:r>
              <a:rPr lang="pl-PL" b="1" i="1" dirty="0"/>
              <a:t>Królowa była ozdobą kleru, rosą dla biednego, kolumną Kościoła, łaskawością dla dostojników, czułą opiekunką obywateli, matką biednych, ucieczką nędzarzy, obrończynią sierot, kotwicą słabych, opiekunką wszystkich poddanych</a:t>
            </a:r>
            <a:r>
              <a:rPr lang="pl-PL" b="1" i="1" dirty="0" smtClean="0"/>
              <a:t>.’’</a:t>
            </a:r>
            <a:endParaRPr lang="pl-PL" b="1" dirty="0" smtClean="0"/>
          </a:p>
          <a:p>
            <a:pPr marL="0" indent="0">
              <a:buNone/>
            </a:pPr>
            <a:endParaRPr lang="pl-PL" b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8424" y="6075382"/>
            <a:ext cx="57880" cy="4571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4098" name="Picture 2" descr="https://o.remove.bg/downloads/011f8817-017e-4825-a830-568d5cc1fead/OIP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330" y="2060848"/>
            <a:ext cx="3293343" cy="45085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663427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warda oprawa">
  <a:themeElements>
    <a:clrScheme name="Twarda opraw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warda opraw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warda opraw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86</TotalTime>
  <Words>93</Words>
  <Application>Microsoft Office PowerPoint</Application>
  <PresentationFormat>Pokaz na ekranie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Twarda oprawa</vt:lpstr>
      <vt:lpstr>Jadwiga Andegaweńska </vt:lpstr>
      <vt:lpstr>Rodzice Jadwigi</vt:lpstr>
      <vt:lpstr>Życiorys Królowej</vt:lpstr>
      <vt:lpstr>Prezentacja programu PowerPoint</vt:lpstr>
      <vt:lpstr>Akademia Krakowska</vt:lpstr>
      <vt:lpstr>Dzieciństwo Królowej</vt:lpstr>
      <vt:lpstr>Działalność Polityczna</vt:lpstr>
      <vt:lpstr>100 złotych 1988 Jadwiga </vt:lpstr>
      <vt:lpstr>Śmierć</vt:lpstr>
      <vt:lpstr>Dziękuje za uwagę.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Jadwiga Andegaweńska</dc:title>
  <dc:creator>Dawid Kudrelek</dc:creator>
  <cp:lastModifiedBy>Informatyka</cp:lastModifiedBy>
  <cp:revision>10</cp:revision>
  <dcterms:created xsi:type="dcterms:W3CDTF">2023-09-28T07:00:13Z</dcterms:created>
  <dcterms:modified xsi:type="dcterms:W3CDTF">2023-10-19T07:02:16Z</dcterms:modified>
</cp:coreProperties>
</file>