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A21CF62-591C-4949-A623-A8DCF8DA63C4}" type="datetimeFigureOut">
              <a:rPr lang="pl-PL" smtClean="0"/>
              <a:t>12.10.2023</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4FFEE2B-5488-4643-95FF-8D2CC5621D5F}" type="slidenum">
              <a:rPr lang="pl-PL" smtClean="0"/>
              <a:t>‹#›</a:t>
            </a:fld>
            <a:endParaRPr lang="pl-P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l-PL" smtClean="0"/>
              <a:t>Kliknij, aby edytować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A21CF62-591C-4949-A623-A8DCF8DA63C4}"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FFEE2B-5488-4643-95FF-8D2CC5621D5F}" type="slidenum">
              <a:rPr lang="pl-PL" smtClean="0"/>
              <a:t>‹#›</a:t>
            </a:fld>
            <a:endParaRPr lang="pl-P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A21CF62-591C-4949-A623-A8DCF8DA63C4}"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FFEE2B-5488-4643-95FF-8D2CC5621D5F}" type="slidenum">
              <a:rPr lang="pl-PL" smtClean="0"/>
              <a:t>‹#›</a:t>
            </a:fld>
            <a:endParaRPr lang="pl-P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8A21CF62-591C-4949-A623-A8DCF8DA63C4}"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FFEE2B-5488-4643-95FF-8D2CC5621D5F}" type="slidenum">
              <a:rPr lang="pl-PL" smtClean="0"/>
              <a:t>‹#›</a:t>
            </a:fld>
            <a:endParaRPr lang="pl-PL"/>
          </a:p>
        </p:txBody>
      </p:sp>
      <p:sp>
        <p:nvSpPr>
          <p:cNvPr id="11" name="Title 10"/>
          <p:cNvSpPr>
            <a:spLocks noGrp="1"/>
          </p:cNvSpPr>
          <p:nvPr>
            <p:ph type="title"/>
          </p:nvPr>
        </p:nvSpPr>
        <p:spPr/>
        <p:txBody>
          <a:bodyPr/>
          <a:lstStyle/>
          <a:p>
            <a:r>
              <a:rPr lang="pl-PL" smtClean="0"/>
              <a:t>Kliknij, aby edytować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8A21CF62-591C-4949-A623-A8DCF8DA63C4}"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4FFEE2B-5488-4643-95FF-8D2CC5621D5F}"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21CF62-591C-4949-A623-A8DCF8DA63C4}" type="datetimeFigureOut">
              <a:rPr lang="pl-PL" smtClean="0"/>
              <a:t>12.10.2023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4FFEE2B-5488-4643-95FF-8D2CC5621D5F}" type="slidenum">
              <a:rPr lang="pl-PL" smtClean="0"/>
              <a:t>‹#›</a:t>
            </a:fld>
            <a:endParaRPr lang="pl-PL"/>
          </a:p>
        </p:txBody>
      </p:sp>
      <p:sp>
        <p:nvSpPr>
          <p:cNvPr id="12" name="Title 1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A21CF62-591C-4949-A623-A8DCF8DA63C4}" type="datetimeFigureOut">
              <a:rPr lang="pl-PL" smtClean="0"/>
              <a:t>12.10.2023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4FFEE2B-5488-4643-95FF-8D2CC5621D5F}" type="slidenum">
              <a:rPr lang="pl-PL" smtClean="0"/>
              <a:t>‹#›</a:t>
            </a:fld>
            <a:endParaRPr lang="pl-P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A21CF62-591C-4949-A623-A8DCF8DA63C4}" type="datetimeFigureOut">
              <a:rPr lang="pl-PL" smtClean="0"/>
              <a:t>12.10.2023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4FFEE2B-5488-4643-95FF-8D2CC5621D5F}" type="slidenum">
              <a:rPr lang="pl-PL" smtClean="0"/>
              <a:t>‹#›</a:t>
            </a:fld>
            <a:endParaRPr lang="pl-P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1CF62-591C-4949-A623-A8DCF8DA63C4}" type="datetimeFigureOut">
              <a:rPr lang="pl-PL" smtClean="0"/>
              <a:t>12.10.2023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4FFEE2B-5488-4643-95FF-8D2CC5621D5F}"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l-PL" smtClean="0"/>
              <a:t>Kliknij, aby edytować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A21CF62-591C-4949-A623-A8DCF8DA63C4}" type="datetimeFigureOut">
              <a:rPr lang="pl-PL" smtClean="0"/>
              <a:t>12.10.2023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4FFEE2B-5488-4643-95FF-8D2CC5621D5F}"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l-PL" smtClean="0"/>
              <a:t>Kliknij, aby edytować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A21CF62-591C-4949-A623-A8DCF8DA63C4}" type="datetimeFigureOut">
              <a:rPr lang="pl-PL" smtClean="0"/>
              <a:t>12.10.2023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4FFEE2B-5488-4643-95FF-8D2CC5621D5F}"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A21CF62-591C-4949-A623-A8DCF8DA63C4}" type="datetimeFigureOut">
              <a:rPr lang="pl-PL" smtClean="0"/>
              <a:t>12.10.2023</a:t>
            </a:fld>
            <a:endParaRPr lang="pl-P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4FFEE2B-5488-4643-95FF-8D2CC5621D5F}"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l.wikipedia.org/wiki/Jadwiga_Andegawe%C5%84ska#cite_note-24"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63688" y="404664"/>
            <a:ext cx="5692915" cy="2952328"/>
          </a:xfrm>
        </p:spPr>
        <p:txBody>
          <a:bodyPr/>
          <a:lstStyle/>
          <a:p>
            <a:r>
              <a:rPr lang="pl-PL" dirty="0" smtClean="0"/>
              <a:t>ŚWIĘTA KRÓLOWA JADWIGA</a:t>
            </a:r>
            <a:endParaRPr lang="pl-PL" dirty="0"/>
          </a:p>
        </p:txBody>
      </p:sp>
      <p:sp>
        <p:nvSpPr>
          <p:cNvPr id="3" name="Podtytuł 2"/>
          <p:cNvSpPr>
            <a:spLocks noGrp="1"/>
          </p:cNvSpPr>
          <p:nvPr>
            <p:ph type="subTitle" idx="1"/>
          </p:nvPr>
        </p:nvSpPr>
        <p:spPr/>
        <p:txBody>
          <a:bodyPr>
            <a:normAutofit/>
          </a:bodyPr>
          <a:lstStyle/>
          <a:p>
            <a:endParaRPr lang="pl-PL" sz="5400" dirty="0"/>
          </a:p>
        </p:txBody>
      </p:sp>
      <p:pic>
        <p:nvPicPr>
          <p:cNvPr id="1026" name="Picture 2" descr="Jadwiga Andegaweńska – Wikipedia, wolna encyk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38" y="3704274"/>
            <a:ext cx="3240360" cy="3153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Święta Jadwi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9898" y="3681805"/>
            <a:ext cx="2324045" cy="31761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LG:. - Czytelnia: 8 czerwca - Św. Jadwiga Królow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315" y="3684940"/>
            <a:ext cx="2998822" cy="31386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5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79512" y="2276872"/>
            <a:ext cx="3152673" cy="3877815"/>
          </a:xfrm>
        </p:spPr>
        <p:txBody>
          <a:bodyPr>
            <a:normAutofit fontScale="62500" lnSpcReduction="20000"/>
          </a:bodyPr>
          <a:lstStyle/>
          <a:p>
            <a:r>
              <a:rPr lang="pl-PL" sz="1800" dirty="0"/>
              <a:t>Jej sarkofag w katedrze wawelskiej kilkakrotnie otwierano. Po raz pierwszy zrobiono to w XVII w., przy okazji przebudowy katedry.</a:t>
            </a:r>
          </a:p>
          <a:p>
            <a:r>
              <a:rPr lang="pl-PL" sz="1800" dirty="0"/>
              <a:t>W 1887 naukowcy w obecności Jana Matejki, który przygotowywał portrety polskich władców, otworzyli grobowiec powtórnie. Napisano wówczas sprawozdanie – skromna trumna zawierała kompletny szkielet i królewski płaszcz. Malarz wykonał szkic czaszki, po czym szczątki królowej umieszczono w miedzianej trumnie, a tę z kolei w większej, dębowej. Następnie grób ponownie zamurowano.</a:t>
            </a:r>
          </a:p>
          <a:p>
            <a:r>
              <a:rPr lang="pl-PL" sz="1800" dirty="0"/>
              <a:t>W 1949 naukowcy przeprowadzili badania szczątków, otwierając 12 lipca tegoż roku o godzinie 11:25 ponownie jej grób w celu ustalenia jej bliższego wyglądu. Stwierdzono, że monarchini prawdopodobnie została pochowana razem ze zmarłą trzy tygodnie po narodzinach córeczką, której szkielet się nie zachował, ponieważ kości noworodka nie były dostatecznie ukształtowane.</a:t>
            </a:r>
          </a:p>
          <a:p>
            <a:endParaRPr lang="pl-PL" dirty="0"/>
          </a:p>
        </p:txBody>
      </p:sp>
      <p:sp>
        <p:nvSpPr>
          <p:cNvPr id="3" name="Tytuł 2"/>
          <p:cNvSpPr>
            <a:spLocks noGrp="1"/>
          </p:cNvSpPr>
          <p:nvPr>
            <p:ph type="title"/>
          </p:nvPr>
        </p:nvSpPr>
        <p:spPr/>
        <p:txBody>
          <a:bodyPr/>
          <a:lstStyle/>
          <a:p>
            <a:r>
              <a:rPr lang="pl-PL" sz="3200" dirty="0" smtClean="0"/>
              <a:t>EKSPLORACJA GROBU</a:t>
            </a:r>
            <a:endParaRPr lang="pl-PL" sz="3200" dirty="0"/>
          </a:p>
        </p:txBody>
      </p:sp>
      <p:pic>
        <p:nvPicPr>
          <p:cNvPr id="5122" name="Picture 2" descr="Elżbieta Bonifacja – córka Jadwigi i Jagiełły. Śmierć Jadwig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492896"/>
            <a:ext cx="4248472" cy="321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6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932040" y="2276872"/>
            <a:ext cx="3728737" cy="3744416"/>
          </a:xfrm>
        </p:spPr>
        <p:txBody>
          <a:bodyPr>
            <a:noAutofit/>
          </a:bodyPr>
          <a:lstStyle/>
          <a:p>
            <a:r>
              <a:rPr lang="pl-PL" sz="1200" dirty="0"/>
              <a:t>Według zapisów kronikarzy Święta Jadwiga uprawiała surowe umartwienia. Jej kierownikiem duchowym był krakowski dominikanin Henryk Bitterfeld, autor traktatu o </a:t>
            </a:r>
            <a:r>
              <a:rPr lang="pl-PL" sz="1200" i="1" dirty="0"/>
              <a:t>Komunii świętej</a:t>
            </a:r>
            <a:r>
              <a:rPr lang="pl-PL" sz="1200" dirty="0"/>
              <a:t> i traktatu ascetyczno-mistycznego napisanego specjalnie dla Jadwigi. W swym życiu harmonijnie łączyła kontemplację z działalnością praktyczną, co wyraziła również w nawiązującym do Ewangelii symbolu dwóch przeplatających się liter MM (Maria i Marta), który poleciła umieścić na ścianach swej komnaty, a chcąc, by chwała Boża nieustannie rozbrzmiewała w katedrze wawelskiej założyła i zapewniła utrzymanie Kolegium </a:t>
            </a:r>
            <a:r>
              <a:rPr lang="pl-PL" sz="1200" dirty="0" err="1"/>
              <a:t>Psałterzystów</a:t>
            </a:r>
            <a:r>
              <a:rPr lang="pl-PL" sz="1200" dirty="0"/>
              <a:t>, którzy dzień i noc śpiewali psalmy przed Najświętszym Sakramentem. Ufundowała również i częściowo własnoręcznie wyhaftowała racjonał – drogocenną szatę liturgiczną dla biskupów krakowskich, zachowaną po dziś dzień, używaną podczas największych uroczystości.</a:t>
            </a:r>
          </a:p>
        </p:txBody>
      </p:sp>
      <p:sp>
        <p:nvSpPr>
          <p:cNvPr id="3" name="Tytuł 2"/>
          <p:cNvSpPr>
            <a:spLocks noGrp="1"/>
          </p:cNvSpPr>
          <p:nvPr>
            <p:ph type="title"/>
          </p:nvPr>
        </p:nvSpPr>
        <p:spPr/>
        <p:txBody>
          <a:bodyPr/>
          <a:lstStyle/>
          <a:p>
            <a:r>
              <a:rPr lang="pl-PL" sz="3200" dirty="0" smtClean="0"/>
              <a:t>ŻYCIE DUCHOWE</a:t>
            </a:r>
            <a:endParaRPr lang="pl-PL" sz="3200" dirty="0"/>
          </a:p>
        </p:txBody>
      </p:sp>
      <p:pic>
        <p:nvPicPr>
          <p:cNvPr id="6146" name="Picture 2" descr="Najbardziej niedoceniony król Polski? Potężna Jadwiga Andegaweńska |  CiekawostkiHistoryczne.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4128528" cy="359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55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988840"/>
            <a:ext cx="3312368" cy="3312368"/>
          </a:xfrm>
        </p:spPr>
        <p:txBody>
          <a:bodyPr>
            <a:noAutofit/>
          </a:bodyPr>
          <a:lstStyle/>
          <a:p>
            <a:r>
              <a:rPr lang="pl-PL" sz="1050" dirty="0"/>
              <a:t>Pierwsze próby wyniesienia jej na ołtarze podjął w 1426 arcybiskup gnieźnieński Wojciech Jastrzębiec, ale rozpoczęty proces kanoniczny w wyniku wielu przeszkód natury politycznej nie zakończył się </a:t>
            </a:r>
            <a:r>
              <a:rPr lang="pl-PL" sz="1050" dirty="0" smtClean="0"/>
              <a:t>powodzeniem. </a:t>
            </a:r>
            <a:r>
              <a:rPr lang="pl-PL" sz="1050" dirty="0"/>
              <a:t>Następnie z tą propozycją wystąpił w 1949 arcybiskup krakowski książę Adam Stefan Sapieha, który rozpoczął proces informacyjny na szczeblu </a:t>
            </a:r>
            <a:r>
              <a:rPr lang="pl-PL" sz="1050" dirty="0" smtClean="0"/>
              <a:t>diecezjalnym</a:t>
            </a:r>
            <a:r>
              <a:rPr lang="pl-PL" sz="1050" baseline="30000" dirty="0"/>
              <a:t>.</a:t>
            </a:r>
            <a:r>
              <a:rPr lang="pl-PL" sz="1050" dirty="0" smtClean="0"/>
              <a:t> </a:t>
            </a:r>
            <a:r>
              <a:rPr lang="pl-PL" sz="1050" dirty="0"/>
              <a:t>Zebrany materiał w 1950 przesłano do </a:t>
            </a:r>
            <a:r>
              <a:rPr lang="pl-PL" sz="1050" dirty="0" smtClean="0"/>
              <a:t>Rzymu. </a:t>
            </a:r>
            <a:r>
              <a:rPr lang="pl-PL" sz="1050" dirty="0"/>
              <a:t>Po zapoznaniu się z tą dokumentacją Stolica Apostolska nie wyraziła jednak zgody na rozpoczęcie formalnej procedury jej </a:t>
            </a:r>
            <a:r>
              <a:rPr lang="pl-PL" sz="1050" dirty="0" smtClean="0"/>
              <a:t>beatyfikacji. </a:t>
            </a:r>
            <a:r>
              <a:rPr lang="pl-PL" sz="1050" dirty="0"/>
              <a:t>Następnie w 1974 arcybiskup krakowski Karol Wojtyła, późniejszy papież i święty, wydał orzeczenie o istnieniu publicznego kultu oddawanego „od niepamiętnych czasów”, co pozwoliło jego następcy, kard. Franciszkowi Macharskiemu w 1979 zwrócić się z prośbą do Stolicy Apostolskiej o zatwierdzenie tegoż </a:t>
            </a:r>
            <a:r>
              <a:rPr lang="pl-PL" sz="1050" dirty="0" smtClean="0"/>
              <a:t>kultu, </a:t>
            </a:r>
            <a:r>
              <a:rPr lang="pl-PL" sz="1050" dirty="0"/>
              <a:t>do której dołączono obszerną dokumentację liczącą ponad 350 </a:t>
            </a:r>
            <a:r>
              <a:rPr lang="pl-PL" sz="1050" dirty="0" smtClean="0"/>
              <a:t>stron.</a:t>
            </a:r>
            <a:endParaRPr lang="pl-PL" sz="1050" dirty="0"/>
          </a:p>
          <a:p>
            <a:r>
              <a:rPr lang="pl-PL" sz="1050" dirty="0"/>
              <a:t>31 maja 1979, na dwa dni przed I pielgrzymką do Polski, papież Jan Paweł II, beatyfikował ją poprzez zatwierdzenie jej publicznego kultu w archidiecezji </a:t>
            </a:r>
            <a:r>
              <a:rPr lang="pl-PL" sz="1050" dirty="0" smtClean="0"/>
              <a:t>krakowskiej</a:t>
            </a:r>
            <a:r>
              <a:rPr lang="pl-PL" sz="1050" dirty="0"/>
              <a:t> i 8 czerwca 1979 na zamknięcie synodu archidiecezji krakowskiej odprawił uroczystą mszę świętą ku jej </a:t>
            </a:r>
            <a:r>
              <a:rPr lang="pl-PL" sz="1050" dirty="0" smtClean="0"/>
              <a:t>czci</a:t>
            </a:r>
            <a:r>
              <a:rPr lang="pl-PL" sz="1050" baseline="30000" dirty="0"/>
              <a:t>.</a:t>
            </a:r>
            <a:endParaRPr lang="pl-PL" sz="1050" dirty="0"/>
          </a:p>
          <a:p>
            <a:endParaRPr lang="pl-PL" sz="1050" dirty="0"/>
          </a:p>
        </p:txBody>
      </p:sp>
      <p:sp>
        <p:nvSpPr>
          <p:cNvPr id="3" name="Tytuł 2"/>
          <p:cNvSpPr>
            <a:spLocks noGrp="1"/>
          </p:cNvSpPr>
          <p:nvPr>
            <p:ph type="title"/>
          </p:nvPr>
        </p:nvSpPr>
        <p:spPr/>
        <p:txBody>
          <a:bodyPr/>
          <a:lstStyle/>
          <a:p>
            <a:r>
              <a:rPr lang="pl-PL" sz="3200" dirty="0" smtClean="0"/>
              <a:t>BEATYFIKACJA I KANONIZACJA</a:t>
            </a:r>
            <a:endParaRPr lang="pl-PL" sz="3200" dirty="0"/>
          </a:p>
        </p:txBody>
      </p:sp>
      <p:sp>
        <p:nvSpPr>
          <p:cNvPr id="4" name="Prostokąt 3"/>
          <p:cNvSpPr/>
          <p:nvPr/>
        </p:nvSpPr>
        <p:spPr>
          <a:xfrm>
            <a:off x="6279403" y="2060848"/>
            <a:ext cx="2195736" cy="4278094"/>
          </a:xfrm>
          <a:prstGeom prst="rect">
            <a:avLst/>
          </a:prstGeom>
        </p:spPr>
        <p:txBody>
          <a:bodyPr wrap="square">
            <a:spAutoFit/>
          </a:bodyPr>
          <a:lstStyle/>
          <a:p>
            <a:r>
              <a:rPr lang="pl-PL" sz="1600" dirty="0"/>
              <a:t>Uroczystej kanonizacji dokonał papież, Jan Paweł II, 8 czerwca 1997 podczas mszy świętej sprawowanej na krakowskich błoniach, w obecności ponad miliona </a:t>
            </a:r>
            <a:r>
              <a:rPr lang="pl-PL" sz="1600" dirty="0" smtClean="0"/>
              <a:t>ludzi.</a:t>
            </a:r>
            <a:r>
              <a:rPr lang="pl-PL" sz="1600" dirty="0"/>
              <a:t> Wspomnienie liturgiczne przeniesiono wówczas z pierwotnego terminu (17 lipca, </a:t>
            </a:r>
            <a:r>
              <a:rPr lang="pl-PL" sz="1600" dirty="0" err="1" smtClean="0"/>
              <a:t>dies</a:t>
            </a:r>
            <a:r>
              <a:rPr lang="pl-PL" sz="1600" dirty="0" smtClean="0"/>
              <a:t> </a:t>
            </a:r>
            <a:r>
              <a:rPr lang="pl-PL" sz="1600" dirty="0" err="1" smtClean="0"/>
              <a:t>natalis</a:t>
            </a:r>
            <a:r>
              <a:rPr lang="pl-PL" sz="1600" dirty="0" smtClean="0"/>
              <a:t>) </a:t>
            </a:r>
            <a:r>
              <a:rPr lang="pl-PL" sz="1600" dirty="0"/>
              <a:t>na dzień 8 </a:t>
            </a:r>
            <a:r>
              <a:rPr lang="pl-PL" sz="1600" dirty="0" smtClean="0"/>
              <a:t>czerwca. </a:t>
            </a:r>
            <a:r>
              <a:rPr lang="pl-PL" sz="1600" dirty="0"/>
              <a:t>Była to pierwsza w dziejach kanonizacja na ziemi </a:t>
            </a:r>
            <a:r>
              <a:rPr lang="pl-PL" sz="1600" dirty="0" smtClean="0"/>
              <a:t>polskiej.</a:t>
            </a:r>
            <a:r>
              <a:rPr lang="pl-PL" sz="1600" dirty="0"/>
              <a:t> </a:t>
            </a:r>
          </a:p>
        </p:txBody>
      </p:sp>
      <p:pic>
        <p:nvPicPr>
          <p:cNvPr id="7170" name="Picture 2" descr="Jak wyglądała królowa Jadwiga? | CiekawostkiHistoryczne.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204865"/>
            <a:ext cx="2664296" cy="432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8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2204864"/>
            <a:ext cx="5600945" cy="3877815"/>
          </a:xfrm>
        </p:spPr>
        <p:txBody>
          <a:bodyPr>
            <a:noAutofit/>
          </a:bodyPr>
          <a:lstStyle/>
          <a:p>
            <a:r>
              <a:rPr lang="pl-PL" sz="900" dirty="0"/>
              <a:t>Od dnia kanonizacji wspomnienie liturgiczne w Kościele katolickim obchodzone jest 8 czerwca i w Polsce ma rangę wspomnienia </a:t>
            </a:r>
            <a:r>
              <a:rPr lang="pl-PL" sz="900" dirty="0" smtClean="0"/>
              <a:t>obowiązkowego.</a:t>
            </a:r>
            <a:endParaRPr lang="pl-PL" sz="900" dirty="0"/>
          </a:p>
          <a:p>
            <a:r>
              <a:rPr lang="pl-PL" sz="900" dirty="0"/>
              <a:t>Święta Jadwiga jest patronką Polaków i apostołką Litwy.</a:t>
            </a:r>
          </a:p>
          <a:p>
            <a:r>
              <a:rPr lang="pl-PL" sz="900" dirty="0"/>
              <a:t>Władze kilku polskich miejscowości związanych ze świętą Jadwigą podjęły uchwały w sprawie ustanowienia jej patronką miasta. Decyzje rad miejskich zostały oficjalnie potwierdzone przez papieży św. Jana Pawła II, Benedykta XVI i Franciszka, którzy ogłosili świętą Jadwigę patronką m.in. Nieszawy w </a:t>
            </a:r>
            <a:r>
              <a:rPr lang="pl-PL" sz="900" dirty="0" smtClean="0"/>
              <a:t>2003,</a:t>
            </a:r>
            <a:r>
              <a:rPr lang="pl-PL" sz="900" dirty="0"/>
              <a:t> Radomska w roku </a:t>
            </a:r>
            <a:r>
              <a:rPr lang="pl-PL" sz="900" dirty="0" smtClean="0"/>
              <a:t>2008,</a:t>
            </a:r>
            <a:r>
              <a:rPr lang="pl-PL" sz="900" dirty="0"/>
              <a:t> Inowrocławia w roku </a:t>
            </a:r>
            <a:r>
              <a:rPr lang="pl-PL" sz="900" dirty="0" smtClean="0"/>
              <a:t>2009</a:t>
            </a:r>
            <a:r>
              <a:rPr lang="pl-PL" sz="900" dirty="0"/>
              <a:t> i Tczewa w roku </a:t>
            </a:r>
            <a:r>
              <a:rPr lang="pl-PL" sz="900" dirty="0" smtClean="0"/>
              <a:t>2016.</a:t>
            </a:r>
            <a:endParaRPr lang="pl-PL" sz="900" dirty="0"/>
          </a:p>
          <a:p>
            <a:r>
              <a:rPr lang="pl-PL" sz="900" dirty="0"/>
              <a:t>Karol Kurpiński poświęcił jej operę </a:t>
            </a:r>
            <a:r>
              <a:rPr lang="pl-PL" sz="900" i="1" dirty="0"/>
              <a:t>Jadwiga Królowa Polska</a:t>
            </a:r>
            <a:r>
              <a:rPr lang="pl-PL" sz="900" dirty="0"/>
              <a:t> (libretto: Julian Ursyn Niemcewicz, 1814). W 1964 jej wizerunek wraz z królem Władysławem Jagiełłą znalazł się na znaczku pocztowym projektu Stefana Małeckiego o nominale 2,50 zł, wyemitowanym 5 maja przez Pocztę Polską w ramach serii znaczków z okazji 600-lecia Uniwersytetu </a:t>
            </a:r>
            <a:r>
              <a:rPr lang="pl-PL" sz="900" dirty="0" smtClean="0"/>
              <a:t>Jagiellońskiego.</a:t>
            </a:r>
            <a:endParaRPr lang="pl-PL" sz="900" dirty="0"/>
          </a:p>
          <a:p>
            <a:r>
              <a:rPr lang="pl-PL" sz="900" dirty="0"/>
              <a:t>W 1990 z inicjatywy fundatorów: kard. Franciszka Macharskiego i bp. prof. dr. hab. Wacława Świerzawskiego, ówczesnego rektora Papieskiej Akademii Teologicznej w Krakowie założono fundację pod nazwą </a:t>
            </a:r>
            <a:r>
              <a:rPr lang="pl-PL" sz="900" i="1" dirty="0"/>
              <a:t>Fundacja im. Świętej Królowej Jadwigi dla UP J P II</a:t>
            </a:r>
            <a:r>
              <a:rPr lang="pl-PL" sz="900" dirty="0"/>
              <a:t>, w celu rozbudowy majątku uczelni, a także pomocy finansowej w realizacji zadań w dziedzinie nauk humanistycznych oraz kształcenia kadry naukowej i </a:t>
            </a:r>
            <a:r>
              <a:rPr lang="pl-PL" sz="900" dirty="0" smtClean="0"/>
              <a:t>studentów</a:t>
            </a:r>
            <a:r>
              <a:rPr lang="pl-PL" sz="900" baseline="30000" dirty="0"/>
              <a:t>.</a:t>
            </a:r>
            <a:r>
              <a:rPr lang="pl-PL" sz="900" dirty="0" smtClean="0"/>
              <a:t> </a:t>
            </a:r>
            <a:r>
              <a:rPr lang="pl-PL" sz="900" dirty="0"/>
              <a:t>Ponadto w 2000 z inicjatywy Aleksandry Markiewicz w Puszczykowie założono inną fundację pod nazwą </a:t>
            </a:r>
            <a:r>
              <a:rPr lang="pl-PL" sz="900" i="1" dirty="0"/>
              <a:t>Fundacja im. Królowej Polski św. Jadwigi</a:t>
            </a:r>
            <a:r>
              <a:rPr lang="pl-PL" sz="900" dirty="0"/>
              <a:t> w celu szeroko rozumianej działalności o charakterze charytatywnym, w tym przede wszystkim rehabilitacji społecznej i zawodowej oraz integracji osób </a:t>
            </a:r>
            <a:r>
              <a:rPr lang="pl-PL" sz="900" dirty="0" smtClean="0"/>
              <a:t>niepełnosprawnych.</a:t>
            </a:r>
            <a:endParaRPr lang="pl-PL" sz="900" dirty="0"/>
          </a:p>
          <a:p>
            <a:r>
              <a:rPr lang="pl-PL" sz="900" dirty="0"/>
              <a:t>W 1997 Telewizja Polska nakręciła film dokumentalny w reżyserii ks. prof. Andrzeja Baczyńskiego i Tadeusza </a:t>
            </a:r>
            <a:r>
              <a:rPr lang="pl-PL" sz="900" dirty="0" err="1"/>
              <a:t>Szymy</a:t>
            </a:r>
            <a:r>
              <a:rPr lang="pl-PL" sz="900" dirty="0"/>
              <a:t> pt. </a:t>
            </a:r>
            <a:r>
              <a:rPr lang="pl-PL" sz="900" i="1" dirty="0"/>
              <a:t>Drogi Królowej </a:t>
            </a:r>
            <a:r>
              <a:rPr lang="pl-PL" sz="900" i="1" dirty="0" smtClean="0"/>
              <a:t>Jadwigi</a:t>
            </a:r>
            <a:r>
              <a:rPr lang="pl-PL" sz="900" dirty="0" smtClean="0"/>
              <a:t>.</a:t>
            </a:r>
            <a:endParaRPr lang="pl-PL" sz="900" dirty="0"/>
          </a:p>
          <a:p>
            <a:r>
              <a:rPr lang="pl-PL" sz="900" dirty="0"/>
              <a:t>18 października 2009 w Budapeszcie odsłonięto i poświęcono pierwszy pomnik św. Jadwigi na </a:t>
            </a:r>
            <a:r>
              <a:rPr lang="pl-PL" sz="900" dirty="0" smtClean="0"/>
              <a:t>Węgrzech.</a:t>
            </a:r>
            <a:endParaRPr lang="pl-PL" sz="900" dirty="0"/>
          </a:p>
          <a:p>
            <a:r>
              <a:rPr lang="pl-PL" sz="900" dirty="0"/>
              <a:t>Dwa mosty w Polsce, w Bydgoszczy i Poznaniu nazwano jej imieniem. Ponadto w kilkudziesięciu miejscowościach, jedną z ulic również nazwano jej imieniem, m.in. w: Bydgoszczy, Dąbrowie Górniczej, Krakowie, Poznaniu, Toruniu czy Zamościu. Jeden z placów w Żaganiu nosi jej </a:t>
            </a:r>
            <a:r>
              <a:rPr lang="pl-PL" sz="900" dirty="0" smtClean="0"/>
              <a:t>imię. </a:t>
            </a:r>
            <a:r>
              <a:rPr lang="pl-PL" sz="900" dirty="0"/>
              <a:t>Na Rynku w Inowrocławiu 20 kwietnia 2011 odsłonięto pomnik jej </a:t>
            </a:r>
            <a:r>
              <a:rPr lang="pl-PL" sz="900" dirty="0" smtClean="0"/>
              <a:t>poświęcony. </a:t>
            </a:r>
            <a:r>
              <a:rPr lang="pl-PL" sz="900" dirty="0"/>
              <a:t>Ponadto pomniki ku jej czci postawiono również w </a:t>
            </a:r>
            <a:r>
              <a:rPr lang="pl-PL" sz="900" dirty="0" smtClean="0"/>
              <a:t>Radomsku</a:t>
            </a:r>
            <a:r>
              <a:rPr lang="pl-PL" sz="900" dirty="0"/>
              <a:t> i Krakowie (wspólnie z królem Jagiełłą</a:t>
            </a:r>
            <a:r>
              <a:rPr lang="pl-PL" sz="900" dirty="0" smtClean="0"/>
              <a:t>)</a:t>
            </a:r>
            <a:r>
              <a:rPr lang="pl-PL" sz="900" baseline="30000" dirty="0"/>
              <a:t>.</a:t>
            </a:r>
            <a:endParaRPr lang="pl-PL" sz="900" dirty="0"/>
          </a:p>
          <a:p>
            <a:r>
              <a:rPr lang="pl-PL" sz="900" dirty="0"/>
              <a:t>Od roku 2006 święta Królowa Jadwiga Andegaweńska jest patronką Uniwersytetu </a:t>
            </a:r>
            <a:r>
              <a:rPr lang="pl-PL" sz="900" dirty="0" smtClean="0"/>
              <a:t>Rzeszowskiego.</a:t>
            </a:r>
            <a:endParaRPr lang="pl-PL" sz="900" dirty="0"/>
          </a:p>
          <a:p>
            <a:endParaRPr lang="pl-PL" sz="900" dirty="0"/>
          </a:p>
        </p:txBody>
      </p:sp>
      <p:sp>
        <p:nvSpPr>
          <p:cNvPr id="3" name="Tytuł 2"/>
          <p:cNvSpPr>
            <a:spLocks noGrp="1"/>
          </p:cNvSpPr>
          <p:nvPr>
            <p:ph type="title"/>
          </p:nvPr>
        </p:nvSpPr>
        <p:spPr/>
        <p:txBody>
          <a:bodyPr/>
          <a:lstStyle/>
          <a:p>
            <a:r>
              <a:rPr lang="pl-PL" sz="3200" dirty="0" smtClean="0"/>
              <a:t>UPAMIĘTNIENIE</a:t>
            </a:r>
            <a:endParaRPr lang="pl-PL" sz="3200" dirty="0"/>
          </a:p>
        </p:txBody>
      </p:sp>
      <p:pic>
        <p:nvPicPr>
          <p:cNvPr id="8194" name="Picture 2" descr="Św. Jadwiga Śląska - www.radioem.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940" y="1988840"/>
            <a:ext cx="268653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57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WYKONAŁA: </a:t>
            </a:r>
          </a:p>
          <a:p>
            <a:r>
              <a:rPr lang="pl-PL" dirty="0" smtClean="0"/>
              <a:t>ALICJA BARAN</a:t>
            </a:r>
          </a:p>
          <a:p>
            <a:r>
              <a:rPr lang="pl-PL" dirty="0" smtClean="0"/>
              <a:t>KLASA VIII</a:t>
            </a:r>
            <a:endParaRPr lang="pl-PL" dirty="0"/>
          </a:p>
        </p:txBody>
      </p:sp>
      <p:sp>
        <p:nvSpPr>
          <p:cNvPr id="3" name="Tytuł 2"/>
          <p:cNvSpPr>
            <a:spLocks noGrp="1"/>
          </p:cNvSpPr>
          <p:nvPr>
            <p:ph type="title"/>
          </p:nvPr>
        </p:nvSpPr>
        <p:spPr/>
        <p:txBody>
          <a:bodyPr/>
          <a:lstStyle/>
          <a:p>
            <a:endParaRPr lang="pl-PL" dirty="0"/>
          </a:p>
        </p:txBody>
      </p:sp>
    </p:spTree>
    <p:extLst>
      <p:ext uri="{BB962C8B-B14F-4D97-AF65-F5344CB8AC3E}">
        <p14:creationId xmlns:p14="http://schemas.microsoft.com/office/powerpoint/2010/main" val="381525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2248347"/>
            <a:ext cx="3872753" cy="3877815"/>
          </a:xfrm>
        </p:spPr>
        <p:txBody>
          <a:bodyPr>
            <a:noAutofit/>
          </a:bodyPr>
          <a:lstStyle/>
          <a:p>
            <a:r>
              <a:rPr lang="pl-PL" sz="1200" dirty="0"/>
              <a:t>Jadwiga Andegaweńska, również królowa Jadwiga – królowa Polski z dynastii Andegawenów, córka Ludwika Węgierskiego i Elżbiety Bośniaczki, w 1384 koronowana na króla Polski, pierwsza żona króla Władysława Jagiełły, apostołka Litwy, święta Kościoła katolickiego. Jedyny polski monarcha wyniesiony na ołtarze. Wikipedia</a:t>
            </a:r>
          </a:p>
          <a:p>
            <a:r>
              <a:rPr lang="pl-PL" sz="1200" b="1" dirty="0"/>
              <a:t>Miejsce urodzenia: </a:t>
            </a:r>
            <a:r>
              <a:rPr lang="pl-PL" sz="1200" dirty="0"/>
              <a:t>Buda</a:t>
            </a:r>
          </a:p>
          <a:p>
            <a:r>
              <a:rPr lang="pl-PL" sz="1200" b="1" dirty="0"/>
              <a:t>Data i miejsce śmierci: </a:t>
            </a:r>
            <a:r>
              <a:rPr lang="pl-PL" sz="1200" dirty="0"/>
              <a:t>17 lipca 1399, Kraków</a:t>
            </a:r>
          </a:p>
          <a:p>
            <a:r>
              <a:rPr lang="pl-PL" sz="1200" b="1" dirty="0"/>
              <a:t>Dzieci: </a:t>
            </a:r>
            <a:r>
              <a:rPr lang="pl-PL" sz="1200" dirty="0"/>
              <a:t>Elżbieta </a:t>
            </a:r>
            <a:r>
              <a:rPr lang="pl-PL" sz="1200" dirty="0" err="1"/>
              <a:t>Bonifacja</a:t>
            </a:r>
            <a:endParaRPr lang="pl-PL" sz="1200" dirty="0"/>
          </a:p>
          <a:p>
            <a:r>
              <a:rPr lang="pl-PL" sz="1200" b="1" dirty="0"/>
              <a:t>Mąż: </a:t>
            </a:r>
            <a:r>
              <a:rPr lang="pl-PL" sz="1200" dirty="0"/>
              <a:t>Władysław II Jagiełło (od 1386 do 1399)</a:t>
            </a:r>
          </a:p>
          <a:p>
            <a:r>
              <a:rPr lang="pl-PL" sz="1200" b="1" dirty="0"/>
              <a:t>Dziadkowie/babcie: </a:t>
            </a:r>
            <a:r>
              <a:rPr lang="pl-PL" sz="1200" dirty="0"/>
              <a:t>Elżbieta Łokietkówna, Karol Robert, Elżbieta kujawska, Stefan II </a:t>
            </a:r>
            <a:r>
              <a:rPr lang="pl-PL" sz="1200" dirty="0" err="1" smtClean="0"/>
              <a:t>Kotromanić</a:t>
            </a:r>
            <a:endParaRPr lang="pl-PL" sz="1200" dirty="0"/>
          </a:p>
          <a:p>
            <a:r>
              <a:rPr lang="pl-PL" sz="1200" b="1" dirty="0"/>
              <a:t>Miejsce pochówku: </a:t>
            </a:r>
            <a:r>
              <a:rPr lang="pl-PL" sz="1200" dirty="0"/>
              <a:t>Katedra Wawelska, </a:t>
            </a:r>
            <a:r>
              <a:rPr lang="pl-PL" sz="1200" dirty="0" smtClean="0"/>
              <a:t>Kraków</a:t>
            </a:r>
            <a:endParaRPr lang="pl-PL" sz="1200" dirty="0"/>
          </a:p>
          <a:p>
            <a:r>
              <a:rPr lang="pl-PL" sz="1200" b="1" dirty="0"/>
              <a:t>Rodzice: </a:t>
            </a:r>
            <a:r>
              <a:rPr lang="pl-PL" sz="1200" dirty="0"/>
              <a:t>Ludwik Węgierski, Elżbieta Bośniaczka</a:t>
            </a:r>
          </a:p>
          <a:p>
            <a:pPr marL="0" indent="0">
              <a:buNone/>
            </a:pPr>
            <a:r>
              <a:rPr lang="pl-PL" sz="1200" dirty="0"/>
              <a:t/>
            </a:r>
            <a:br>
              <a:rPr lang="pl-PL" sz="1200" dirty="0"/>
            </a:br>
            <a:endParaRPr lang="pl-PL" sz="1200" dirty="0"/>
          </a:p>
        </p:txBody>
      </p:sp>
      <p:sp>
        <p:nvSpPr>
          <p:cNvPr id="3" name="Tytuł 2"/>
          <p:cNvSpPr>
            <a:spLocks noGrp="1"/>
          </p:cNvSpPr>
          <p:nvPr>
            <p:ph type="title"/>
          </p:nvPr>
        </p:nvSpPr>
        <p:spPr/>
        <p:txBody>
          <a:bodyPr/>
          <a:lstStyle/>
          <a:p>
            <a:r>
              <a:rPr lang="pl-PL" sz="2800" dirty="0" smtClean="0"/>
              <a:t>INFORACJE NA TEMAT KRÓLOWEJ</a:t>
            </a:r>
            <a:endParaRPr lang="pl-PL" sz="2800" dirty="0"/>
          </a:p>
        </p:txBody>
      </p:sp>
      <p:pic>
        <p:nvPicPr>
          <p:cNvPr id="2050" name="Picture 2" descr="Św. Jadwiga Królowa – wiecznie młoda i zaskakująco aktualna | Jadwiżank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039918"/>
            <a:ext cx="2880320" cy="4604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79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292080" y="1988840"/>
            <a:ext cx="3440705" cy="3777282"/>
          </a:xfrm>
        </p:spPr>
        <p:txBody>
          <a:bodyPr>
            <a:normAutofit fontScale="70000" lnSpcReduction="20000"/>
          </a:bodyPr>
          <a:lstStyle/>
          <a:p>
            <a:r>
              <a:rPr lang="pl-PL" dirty="0"/>
              <a:t>W zgodnej opinii źródeł węgierskich i polskich Jadwiga była ostatnim dzieckiem ze związku Ludwika Węgierskiego i Elżbiety </a:t>
            </a:r>
            <a:r>
              <a:rPr lang="pl-PL" dirty="0" smtClean="0"/>
              <a:t>Bośniaczki. </a:t>
            </a:r>
            <a:r>
              <a:rPr lang="pl-PL" dirty="0"/>
              <a:t>Data urodzin przyszłej królowej nie została odnotowana w źródłach i może być ustalona jedynie na podstawie danych pośrednich. Dawniejsza historiografia za datę narodzin Jadwigi uznawała rok 1371, opierając się na błędnym przekazie Jana Długosza</a:t>
            </a:r>
            <a:r>
              <a:rPr lang="pl-PL" baseline="30000" dirty="0">
                <a:hlinkClick r:id="rId2"/>
              </a:rPr>
              <a:t>[</a:t>
            </a:r>
            <a:endParaRPr lang="pl-PL" dirty="0"/>
          </a:p>
        </p:txBody>
      </p:sp>
      <p:sp>
        <p:nvSpPr>
          <p:cNvPr id="3" name="Tytuł 2"/>
          <p:cNvSpPr>
            <a:spLocks noGrp="1"/>
          </p:cNvSpPr>
          <p:nvPr>
            <p:ph type="title"/>
          </p:nvPr>
        </p:nvSpPr>
        <p:spPr/>
        <p:txBody>
          <a:bodyPr/>
          <a:lstStyle/>
          <a:p>
            <a:r>
              <a:rPr lang="pl-PL" sz="3600" dirty="0" smtClean="0"/>
              <a:t>ŻYCIORYS</a:t>
            </a:r>
            <a:endParaRPr lang="pl-PL" sz="3600" dirty="0"/>
          </a:p>
        </p:txBody>
      </p:sp>
      <p:sp>
        <p:nvSpPr>
          <p:cNvPr id="4" name="Prostokąt 3"/>
          <p:cNvSpPr/>
          <p:nvPr/>
        </p:nvSpPr>
        <p:spPr>
          <a:xfrm>
            <a:off x="107504" y="5648004"/>
            <a:ext cx="8928992" cy="1200329"/>
          </a:xfrm>
          <a:prstGeom prst="rect">
            <a:avLst/>
          </a:prstGeom>
        </p:spPr>
        <p:txBody>
          <a:bodyPr wrap="square">
            <a:spAutoFit/>
          </a:bodyPr>
          <a:lstStyle/>
          <a:p>
            <a:r>
              <a:rPr lang="pl-PL" sz="1200" dirty="0"/>
              <a:t>Królewna Jadwiga otrzymała imię chrzestne na cześć księżnej wrocławskiej Jadwigi Śląskiej, kanonizowanej w 1267, której kult wówczas się rozwijał, lub po księżnej kaliskiej i królowej Polski Jadwidze, żonie Władysława Łokietka, swej </a:t>
            </a:r>
            <a:r>
              <a:rPr lang="pl-PL" sz="1200" dirty="0" smtClean="0"/>
              <a:t>prababce</a:t>
            </a:r>
            <a:r>
              <a:rPr lang="pl-PL" sz="1200" baseline="30000" dirty="0"/>
              <a:t>.</a:t>
            </a:r>
            <a:r>
              <a:rPr lang="pl-PL" sz="1200" dirty="0" smtClean="0"/>
              <a:t> </a:t>
            </a:r>
            <a:r>
              <a:rPr lang="pl-PL" sz="1200" dirty="0"/>
              <a:t>W dokumentach z epoki imię Jadwigi zapisywano jako </a:t>
            </a:r>
            <a:r>
              <a:rPr lang="pl-PL" sz="1200" dirty="0" err="1"/>
              <a:t>Adviga</a:t>
            </a:r>
            <a:r>
              <a:rPr lang="pl-PL" sz="1200" dirty="0"/>
              <a:t>, </a:t>
            </a:r>
            <a:r>
              <a:rPr lang="pl-PL" sz="1200" dirty="0" err="1"/>
              <a:t>Hedviga</a:t>
            </a:r>
            <a:r>
              <a:rPr lang="pl-PL" sz="1200" dirty="0"/>
              <a:t> (</a:t>
            </a:r>
            <a:r>
              <a:rPr lang="pl-PL" sz="1200" dirty="0" err="1"/>
              <a:t>Heduiga</a:t>
            </a:r>
            <a:r>
              <a:rPr lang="pl-PL" sz="1200" dirty="0"/>
              <a:t>), </a:t>
            </a:r>
            <a:r>
              <a:rPr lang="pl-PL" sz="1200" dirty="0" err="1"/>
              <a:t>Hedvigis</a:t>
            </a:r>
            <a:r>
              <a:rPr lang="pl-PL" sz="1200" dirty="0"/>
              <a:t> (</a:t>
            </a:r>
            <a:r>
              <a:rPr lang="pl-PL" sz="1200" dirty="0" err="1"/>
              <a:t>Hedwigis</a:t>
            </a:r>
            <a:r>
              <a:rPr lang="pl-PL" sz="1200" dirty="0"/>
              <a:t>, </a:t>
            </a:r>
            <a:r>
              <a:rPr lang="pl-PL" sz="1200" dirty="0" err="1"/>
              <a:t>Heduigis</a:t>
            </a:r>
            <a:r>
              <a:rPr lang="pl-PL" sz="1200" dirty="0"/>
              <a:t>), </a:t>
            </a:r>
            <a:r>
              <a:rPr lang="pl-PL" sz="1200" dirty="0" err="1" smtClean="0"/>
              <a:t>Hedwig</a:t>
            </a:r>
            <a:r>
              <a:rPr lang="pl-PL" sz="1200" baseline="30000" dirty="0"/>
              <a:t>.</a:t>
            </a:r>
            <a:endParaRPr lang="pl-PL" sz="1200" dirty="0"/>
          </a:p>
          <a:p>
            <a:r>
              <a:rPr lang="pl-PL" sz="1200" dirty="0"/>
              <a:t>Być może Jadwiga Andegaweńska nosiła również drugie, słowiańskie imię Draga, pod którym występuje w zadarskiej kronice Pawła </a:t>
            </a:r>
            <a:r>
              <a:rPr lang="pl-PL" sz="1200" dirty="0" err="1"/>
              <a:t>Pavlovicia</a:t>
            </a:r>
            <a:r>
              <a:rPr lang="pl-PL" sz="1200" dirty="0"/>
              <a:t>. Pierwsze, chrzestne imię Jadwiga mogła otrzymać zgodnie z życzeniem babki Elżbiety Łokietkówny, a drugie nadałaby jej </a:t>
            </a:r>
            <a:r>
              <a:rPr lang="pl-PL" sz="1200" dirty="0" smtClean="0"/>
              <a:t>matka</a:t>
            </a:r>
            <a:r>
              <a:rPr lang="pl-PL" sz="1200" baseline="30000" dirty="0" smtClean="0"/>
              <a:t>.</a:t>
            </a:r>
            <a:endParaRPr lang="pl-PL" sz="1200" dirty="0"/>
          </a:p>
        </p:txBody>
      </p:sp>
      <p:pic>
        <p:nvPicPr>
          <p:cNvPr id="3074" name="Picture 2" descr="Święta Jadwiga Królowa - patron dnia (8.06) | Katolicka Bydgosz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3241" y="2251828"/>
            <a:ext cx="2244863" cy="3402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Nieustępliwa królowa, która przeciwstawiała się samemu papieżowi. Nieznana  twarz Jadwigi Andegaweńskiej | CiekawostkiHistoryczne.p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83" y="2236467"/>
            <a:ext cx="3036949" cy="33942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545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2132857"/>
            <a:ext cx="7833193" cy="1728191"/>
          </a:xfrm>
        </p:spPr>
        <p:txBody>
          <a:bodyPr>
            <a:normAutofit fontScale="47500" lnSpcReduction="20000"/>
          </a:bodyPr>
          <a:lstStyle/>
          <a:p>
            <a:r>
              <a:rPr lang="pl-PL" dirty="0"/>
              <a:t>Na zjeździe rycerstwa w Radomsku 25 listopada 1382 postanowiono obrać jedną z córek zmarłego króla Ludwika Węgierskiego na króla Polski. Uchwalono </a:t>
            </a:r>
            <a:r>
              <a:rPr lang="pl-PL" dirty="0" smtClean="0"/>
              <a:t>wówczas</a:t>
            </a:r>
            <a:r>
              <a:rPr lang="pl-PL" baseline="30000" dirty="0"/>
              <a:t>:</a:t>
            </a:r>
            <a:endParaRPr lang="pl-PL" dirty="0"/>
          </a:p>
          <a:p>
            <a:r>
              <a:rPr lang="pl-PL" i="1" dirty="0"/>
              <a:t>Ściśle dochować hołdu wierności złożonego córkom nieboszczyka króla, byleby którakolwiek z nich razem ze swoim małżonkiem – oboje koronowani na króla i królową Polski – w Polsce przemieszkiwali stale.</a:t>
            </a:r>
            <a:endParaRPr lang="pl-PL" dirty="0"/>
          </a:p>
          <a:p>
            <a:r>
              <a:rPr lang="pl-PL" dirty="0"/>
              <a:t>W odpowiedzi na tę uchwałę wdowa po królu, Elżbieta Bośniaczka, przysłała na zwołany 26 lutego 1383 zjazd w Sieradzu uroczyste oświadczenie z przyrzeczeniem przysłania młodszej córki Jadwigi celem dokonania aktu </a:t>
            </a:r>
            <a:r>
              <a:rPr lang="pl-PL" dirty="0" smtClean="0"/>
              <a:t>koronacji.</a:t>
            </a:r>
            <a:endParaRPr lang="pl-PL" dirty="0"/>
          </a:p>
          <a:p>
            <a:r>
              <a:rPr lang="pl-PL" dirty="0"/>
              <a:t>13 października 1384 przybyła Jadwiga z Węgier do Polski, na </a:t>
            </a:r>
            <a:r>
              <a:rPr lang="pl-PL" dirty="0" smtClean="0"/>
              <a:t>Wawel</a:t>
            </a:r>
            <a:r>
              <a:rPr lang="pl-PL" baseline="30000" dirty="0"/>
              <a:t>.</a:t>
            </a:r>
            <a:r>
              <a:rPr lang="pl-PL" dirty="0" smtClean="0"/>
              <a:t> </a:t>
            </a:r>
            <a:r>
              <a:rPr lang="pl-PL" dirty="0"/>
              <a:t>16 października tegoż roku w Krakowie została koronowana przez arcybiskupa gnieźnieńskiego </a:t>
            </a:r>
            <a:r>
              <a:rPr lang="pl-PL" dirty="0" err="1" smtClean="0"/>
              <a:t>Bodzante</a:t>
            </a:r>
            <a:r>
              <a:rPr lang="pl-PL" dirty="0"/>
              <a:t> na króla Polski. Wobec jej małoletniości ster rządów w państwie dzierżyli możnowładcy małopolscy, pozostający w kontakcie z jej matką, Elżbietą </a:t>
            </a:r>
            <a:r>
              <a:rPr lang="pl-PL" dirty="0" smtClean="0"/>
              <a:t>Bośniaczką.</a:t>
            </a:r>
            <a:endParaRPr lang="pl-PL" dirty="0"/>
          </a:p>
          <a:p>
            <a:endParaRPr lang="pl-PL" dirty="0"/>
          </a:p>
        </p:txBody>
      </p:sp>
      <p:sp>
        <p:nvSpPr>
          <p:cNvPr id="3" name="Tytuł 2"/>
          <p:cNvSpPr>
            <a:spLocks noGrp="1"/>
          </p:cNvSpPr>
          <p:nvPr>
            <p:ph type="title"/>
          </p:nvPr>
        </p:nvSpPr>
        <p:spPr/>
        <p:txBody>
          <a:bodyPr/>
          <a:lstStyle/>
          <a:p>
            <a:r>
              <a:rPr lang="pl-PL" sz="3200" dirty="0" smtClean="0"/>
              <a:t>OBJĘCIE TRONU I KORONACJA</a:t>
            </a:r>
            <a:endParaRPr lang="pl-PL" sz="3200" dirty="0"/>
          </a:p>
        </p:txBody>
      </p:sp>
      <p:pic>
        <p:nvPicPr>
          <p:cNvPr id="4100" name="Picture 4" descr="Jadwiga Andegaweńska (król Polski 1384–1399) | TwojaHistoria.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89040"/>
            <a:ext cx="4248472" cy="2832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Korona królowej Jadwigi. Królowa musiała zadowolić się podrzędną obręcz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688" y="3789040"/>
            <a:ext cx="3960890" cy="2860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67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4653136"/>
            <a:ext cx="7848872" cy="2088232"/>
          </a:xfrm>
        </p:spPr>
        <p:txBody>
          <a:bodyPr>
            <a:noAutofit/>
          </a:bodyPr>
          <a:lstStyle/>
          <a:p>
            <a:r>
              <a:rPr lang="pl-PL" sz="1100" dirty="0"/>
              <a:t>Kandydaturę Wilhelma Habsburga na męża Jadwigi usilnie popierał książę opolski Władysław </a:t>
            </a:r>
            <a:r>
              <a:rPr lang="pl-PL" sz="1100" dirty="0" err="1"/>
              <a:t>Opolczyk</a:t>
            </a:r>
            <a:r>
              <a:rPr lang="pl-PL" sz="1100" dirty="0"/>
              <a:t>, który nawet opanował 24 sierpnia 1385 zamek wawelski, przygotowując dopełnienie ceremonii małżeństwa.</a:t>
            </a:r>
            <a:br>
              <a:rPr lang="pl-PL" sz="1100" dirty="0"/>
            </a:br>
            <a:r>
              <a:rPr lang="pl-PL" sz="1100" dirty="0"/>
              <a:t>Panowie krakowscy mieli jednak wobec niej zupełnie inne plany, chcąc związać Polskę z Litwą, ofiarowali polską koronę wielkiemu księciu litewskiemu Jagielle, który miał przyjąć chrzest razem ze swoim państwem (unia w Krewie 14 sierpnia 1385). Kasztelan krakowski Dobiesław Kurozwęcki przepędził austriackiego pretendenta z zamku. Jan Długosz utrzymuje, że zrozpaczona młodziutka królowa, próbowała wówczas wyrąbać toporem bramę wawelską, by uciec z miłością swojego życia na Śląsk (powstrzymać miał ją podskarbi wielki koronny Dymitr z Goraja), jednakże harmonijny związek, jaki stworzyła z Jagiełłą, świadczy o innej motywacji jej postępowania niż uczucie do Habsburga.</a:t>
            </a:r>
          </a:p>
        </p:txBody>
      </p:sp>
      <p:sp>
        <p:nvSpPr>
          <p:cNvPr id="3" name="Tytuł 2"/>
          <p:cNvSpPr>
            <a:spLocks noGrp="1"/>
          </p:cNvSpPr>
          <p:nvPr>
            <p:ph type="title"/>
          </p:nvPr>
        </p:nvSpPr>
        <p:spPr/>
        <p:txBody>
          <a:bodyPr/>
          <a:lstStyle/>
          <a:p>
            <a:r>
              <a:rPr lang="pl-PL" sz="3200" dirty="0" smtClean="0"/>
              <a:t>SPRAWA MAŁŻEŃSTWA Z WILHELMEM</a:t>
            </a:r>
            <a:r>
              <a:rPr lang="pl-PL" sz="3200" b="1" dirty="0"/>
              <a:t> </a:t>
            </a:r>
            <a:r>
              <a:rPr lang="pl-PL" sz="3200" dirty="0" smtClean="0"/>
              <a:t>HABSBURGIEM</a:t>
            </a:r>
            <a:r>
              <a:rPr lang="pl-PL" sz="3200" b="1" dirty="0"/>
              <a:t/>
            </a:r>
            <a:br>
              <a:rPr lang="pl-PL" sz="3200" b="1" dirty="0"/>
            </a:br>
            <a:endParaRPr lang="pl-PL" sz="3200" dirty="0"/>
          </a:p>
        </p:txBody>
      </p:sp>
      <p:pic>
        <p:nvPicPr>
          <p:cNvPr id="5122" name="Picture 2" descr="Wilhelm Habsburg (1895–1948) – Wikipedia, wolna encyk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988840"/>
            <a:ext cx="1666776" cy="2597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Wilhelm Habsburg (1895–1948) – Wikipedia, wolna encyk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6270"/>
            <a:ext cx="1728192" cy="2600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Nasza Patron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989131"/>
            <a:ext cx="1872208" cy="25972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AutoShape 8" descr="Życiorys - Święta Jadwiga Królowa - Parafia pw. św. Jadwigi Królowej w Gdyn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10" descr="Życiorys - Święta Jadwiga Królowa - Parafia pw. św. Jadwigi Królowej w Gdyn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12" descr="Życiorys - Święta Jadwiga Królowa - Parafia pw. św. Jadwigi Królowej w Gdyn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13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1991175"/>
            <a:ext cx="1708738" cy="25972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693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420888"/>
            <a:ext cx="4088777" cy="3877815"/>
          </a:xfrm>
        </p:spPr>
        <p:txBody>
          <a:bodyPr>
            <a:normAutofit fontScale="25000" lnSpcReduction="20000"/>
          </a:bodyPr>
          <a:lstStyle/>
          <a:p>
            <a:r>
              <a:rPr lang="pl-PL" sz="5000" dirty="0"/>
              <a:t>11 stycznia 1386 w Wołkowysku panowie polscy oznajmili Jagielle, że Jadwiga zgodziła się zostać jego żoną. Królowa odwołała publicznie swoje </a:t>
            </a:r>
            <a:r>
              <a:rPr lang="pl-PL" sz="5000" i="1" dirty="0" err="1"/>
              <a:t>sponsalia</a:t>
            </a:r>
            <a:r>
              <a:rPr lang="pl-PL" sz="5000" dirty="0"/>
              <a:t> z Wilhelmem. Jagiełło przybył do Krakowa, gdzie 15 lutego 1386 przyjął chrzest. 18 lutego tegoż roku Jadwiga i Jagiełło uroczyście zawarli związek małżeński w katedrze na Wawelu. Dwa tygodnie później, 4 marca w katedrze wawelskiej odbyła się uroczysta koronacja przez abp. </a:t>
            </a:r>
            <a:r>
              <a:rPr lang="pl-PL" sz="5000" dirty="0" err="1"/>
              <a:t>Bodzantę</a:t>
            </a:r>
            <a:r>
              <a:rPr lang="pl-PL" sz="5000" dirty="0"/>
              <a:t> i obecnego legata papieskiego, </a:t>
            </a:r>
            <a:r>
              <a:rPr lang="pl-PL" sz="5000" dirty="0" err="1"/>
              <a:t>Maffiolusa</a:t>
            </a:r>
            <a:r>
              <a:rPr lang="pl-PL" sz="5000" dirty="0"/>
              <a:t> de </a:t>
            </a:r>
            <a:r>
              <a:rPr lang="pl-PL" sz="5000" dirty="0" err="1"/>
              <a:t>Lampregnano</a:t>
            </a:r>
            <a:r>
              <a:rPr lang="pl-PL" sz="5000" dirty="0"/>
              <a:t>, jej męża Władysława Jagiełły, na króla </a:t>
            </a:r>
            <a:r>
              <a:rPr lang="pl-PL" sz="5000" dirty="0" smtClean="0"/>
              <a:t>Polski.</a:t>
            </a:r>
            <a:endParaRPr lang="pl-PL" sz="5000" dirty="0"/>
          </a:p>
          <a:p>
            <a:r>
              <a:rPr lang="pl-PL" sz="5000" dirty="0"/>
              <a:t>Historycy wielokrotnie spekulowali na temat relacji między Jadwigą i jej mężem, Władysławem II Jagiełłą. Dominuje przekonanie, iż Jadwiga była w tym politycznym związku nieszczęśliwa, ze względu na różnicę wieku, wychowania, czy kultury. Według odmiennej koncepcji zaprezentowanej ostatnio Jagiełło był dla Jadwigi raczej postacią ojcowską, a ich współżycie mogło mieć stosunkowo harmonijny </a:t>
            </a:r>
            <a:r>
              <a:rPr lang="pl-PL" sz="5000" dirty="0" smtClean="0"/>
              <a:t>charakter</a:t>
            </a:r>
            <a:r>
              <a:rPr lang="pl-PL" sz="5000" baseline="30000" dirty="0"/>
              <a:t>.</a:t>
            </a:r>
            <a:endParaRPr lang="pl-PL" sz="5000" dirty="0"/>
          </a:p>
          <a:p>
            <a:endParaRPr lang="pl-PL" dirty="0"/>
          </a:p>
        </p:txBody>
      </p:sp>
      <p:sp>
        <p:nvSpPr>
          <p:cNvPr id="3" name="Tytuł 2"/>
          <p:cNvSpPr>
            <a:spLocks noGrp="1"/>
          </p:cNvSpPr>
          <p:nvPr>
            <p:ph type="title"/>
          </p:nvPr>
        </p:nvSpPr>
        <p:spPr/>
        <p:txBody>
          <a:bodyPr/>
          <a:lstStyle/>
          <a:p>
            <a:r>
              <a:rPr lang="pl-PL" sz="2400" dirty="0" smtClean="0"/>
              <a:t>MAŁŻEŃSTWO Z WŁADYSŁAWEM JAGIEŁŁO </a:t>
            </a:r>
            <a:endParaRPr lang="pl-PL" sz="2400" dirty="0"/>
          </a:p>
        </p:txBody>
      </p:sp>
      <p:pic>
        <p:nvPicPr>
          <p:cNvPr id="1028" name="Picture 4" descr="Władysław Jagiełło (wielki książę litewski od 1377, król Polski 1386-1434)  | TwojaHistoria.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566584"/>
            <a:ext cx="4512840" cy="318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255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2248347"/>
            <a:ext cx="7833193" cy="1108645"/>
          </a:xfrm>
        </p:spPr>
        <p:txBody>
          <a:bodyPr>
            <a:normAutofit fontScale="47500" lnSpcReduction="20000"/>
          </a:bodyPr>
          <a:lstStyle/>
          <a:p>
            <a:r>
              <a:rPr lang="pl-PL" dirty="0"/>
              <a:t>Na wiosnę 1387 Jadwiga stanęła na czele wyprawy rycerstwa polskiego, której celem była rewindykacja zajętej przez Węgrów Rusi Czerwonej. 8 marca 1387 potwierdziła przywileje dla Lwowa, gwarantując mu prawo składu. Tam też 26 września 1387 złożył jej hołd lenny hospodar mołdawski Piotr I. W 1395 r. zmarła siostra Jadwigi – Maria, co osłabiło pozycję na Węgrzech jej męża Zygmunta Luksemburskiego. Aby nie psuć stosunków z Zygmuntem, Jadwiga zaprzestała używać tytułu królowej Węgier, ale się go nie zrzekła. W 1397 r. doszło do spotkania Zygmunta Luksemburskiego z Jadwigą i Władysławem Jagiełłą.</a:t>
            </a:r>
          </a:p>
        </p:txBody>
      </p:sp>
      <p:sp>
        <p:nvSpPr>
          <p:cNvPr id="3" name="Tytuł 2"/>
          <p:cNvSpPr>
            <a:spLocks noGrp="1"/>
          </p:cNvSpPr>
          <p:nvPr>
            <p:ph type="title"/>
          </p:nvPr>
        </p:nvSpPr>
        <p:spPr/>
        <p:txBody>
          <a:bodyPr/>
          <a:lstStyle/>
          <a:p>
            <a:r>
              <a:rPr lang="pl-PL" sz="2800" dirty="0" smtClean="0"/>
              <a:t>DZIAŁALNOŚĆ POLITYCZNA</a:t>
            </a:r>
            <a:endParaRPr lang="pl-PL" sz="2800" dirty="0"/>
          </a:p>
        </p:txBody>
      </p:sp>
      <p:sp>
        <p:nvSpPr>
          <p:cNvPr id="4" name="Prostokąt 3"/>
          <p:cNvSpPr/>
          <p:nvPr/>
        </p:nvSpPr>
        <p:spPr>
          <a:xfrm>
            <a:off x="971600" y="5323050"/>
            <a:ext cx="7488832" cy="1215717"/>
          </a:xfrm>
          <a:prstGeom prst="rect">
            <a:avLst/>
          </a:prstGeom>
        </p:spPr>
        <p:txBody>
          <a:bodyPr wrap="square">
            <a:spAutoFit/>
          </a:bodyPr>
          <a:lstStyle/>
          <a:p>
            <a:r>
              <a:rPr lang="pl-PL" dirty="0"/>
              <a:t> </a:t>
            </a:r>
            <a:r>
              <a:rPr lang="pl-PL" sz="1100" dirty="0"/>
              <a:t>Zygmunt dożywotnio odstąpił Jagielle swoje prawa do Rusi Halickiej, ten natomiast zrezygnował ze zwierzchnictwa nad Mołdawią i Podolem. Podpisano układ pokojowy, który miał obowiązywać przez szesnaście lat. Zawarcie tego pokoju pozwoliło stronie polskiej na wystąpienie wobec Zakonu z roszczeniami dotyczącymi zwrotu ziemi dobrzyńskiej. W 1397 r. w Inowrocławiu odbyła zjazd z wielkim mistrzem krzyżackim Konradem von Jungingenem w celu wynegocjowania powrotu do korony ziemi dobrzyńskiej. Zjazd nie przyniósł pozytywnych rezultatów, Krzyżacy nie byli skłonni do oddania tego </a:t>
            </a:r>
            <a:r>
              <a:rPr lang="pl-PL" sz="1100" dirty="0" smtClean="0"/>
              <a:t>terenu</a:t>
            </a:r>
            <a:r>
              <a:rPr lang="pl-PL" sz="1100" baseline="30000" dirty="0"/>
              <a:t>.</a:t>
            </a:r>
            <a:endParaRPr lang="pl-PL" sz="1100" dirty="0"/>
          </a:p>
        </p:txBody>
      </p:sp>
      <p:pic>
        <p:nvPicPr>
          <p:cNvPr id="2050" name="Picture 2" descr="Św. Jadwiga Śląska. Księżna, która chodziła bez butó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140968"/>
            <a:ext cx="5905500" cy="218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29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860032" y="2248347"/>
            <a:ext cx="3584720" cy="3877815"/>
          </a:xfrm>
        </p:spPr>
        <p:txBody>
          <a:bodyPr>
            <a:normAutofit fontScale="62500" lnSpcReduction="20000"/>
          </a:bodyPr>
          <a:lstStyle/>
          <a:p>
            <a:r>
              <a:rPr lang="pl-PL" dirty="0"/>
              <a:t>Na swoim dworze skupiła elitę intelektualną Polski (Piotr </a:t>
            </a:r>
            <a:r>
              <a:rPr lang="pl-PL" dirty="0" err="1"/>
              <a:t>Wysz</a:t>
            </a:r>
            <a:r>
              <a:rPr lang="pl-PL" dirty="0"/>
              <a:t>, Mateusz z Krakowa, Hieronim z Pragi). Zleciła pierwsze w historii Polski tłumaczenie Księgi Psalmów na język polski (zachował się po dziś dzień egzemplarz tego dzieła znany jako Psałterz floriański).</a:t>
            </a:r>
          </a:p>
          <a:p>
            <a:r>
              <a:rPr lang="pl-PL" dirty="0"/>
              <a:t>Fundowała wiele nowych kościołów i uposażała już istniejące klasztory. Opiekowała się szpitalami. W 1397 założyła bursę dla polskich i litewskich studentów przy Uniwersytecie Karola w Pradze. W tym też roku uzyskała zgodę papieża na utworzenie fakultetu teologii na Akademii Krakowskiej.</a:t>
            </a:r>
          </a:p>
          <a:p>
            <a:endParaRPr lang="pl-PL" dirty="0"/>
          </a:p>
        </p:txBody>
      </p:sp>
      <p:sp>
        <p:nvSpPr>
          <p:cNvPr id="3" name="Tytuł 2"/>
          <p:cNvSpPr>
            <a:spLocks noGrp="1"/>
          </p:cNvSpPr>
          <p:nvPr>
            <p:ph type="title"/>
          </p:nvPr>
        </p:nvSpPr>
        <p:spPr/>
        <p:txBody>
          <a:bodyPr/>
          <a:lstStyle/>
          <a:p>
            <a:r>
              <a:rPr lang="pl-PL" sz="2400" dirty="0" smtClean="0"/>
              <a:t>DZIAŁALNOŚĆ </a:t>
            </a:r>
            <a:r>
              <a:rPr lang="pl-PL" sz="2400" dirty="0" smtClean="0"/>
              <a:t>KULTURALNA I </a:t>
            </a:r>
            <a:r>
              <a:rPr lang="pl-PL" sz="2400" dirty="0" smtClean="0"/>
              <a:t>FUNDACJE KOŚCIELNE</a:t>
            </a:r>
            <a:endParaRPr lang="pl-PL" sz="2400" dirty="0"/>
          </a:p>
        </p:txBody>
      </p:sp>
      <p:pic>
        <p:nvPicPr>
          <p:cNvPr id="3074" name="Picture 2" descr="Jadwiga Andegaweńska (Wawelska) - POCZE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3312368" cy="418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11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23528" y="2276872"/>
            <a:ext cx="2952328" cy="3916957"/>
          </a:xfrm>
        </p:spPr>
        <p:txBody>
          <a:bodyPr>
            <a:noAutofit/>
          </a:bodyPr>
          <a:lstStyle/>
          <a:p>
            <a:r>
              <a:rPr lang="pl-PL" sz="1200" dirty="0"/>
              <a:t>22 czerwca 1399 urodziła córkę Elżbietę </a:t>
            </a:r>
            <a:r>
              <a:rPr lang="pl-PL" sz="1200" dirty="0" err="1"/>
              <a:t>Bonifację</a:t>
            </a:r>
            <a:r>
              <a:rPr lang="pl-PL" sz="1200" dirty="0"/>
              <a:t>, która zmarła 13 lipca 1399. Jadwiga zmarła cztery dni później około godziny 13, prawdopodobnie na gorączkę </a:t>
            </a:r>
            <a:r>
              <a:rPr lang="pl-PL" sz="1200" dirty="0" smtClean="0"/>
              <a:t>połogową. </a:t>
            </a:r>
            <a:r>
              <a:rPr lang="pl-PL" sz="1200" dirty="0"/>
              <a:t>Królowa Jadwiga została pochowana w katedrze wawelskiej 19 lipca tegoż </a:t>
            </a:r>
            <a:r>
              <a:rPr lang="pl-PL" sz="1200" dirty="0" smtClean="0"/>
              <a:t>roku</a:t>
            </a:r>
            <a:r>
              <a:rPr lang="pl-PL" sz="1200" baseline="30000" dirty="0"/>
              <a:t>.</a:t>
            </a:r>
            <a:endParaRPr lang="pl-PL" sz="1200" dirty="0"/>
          </a:p>
        </p:txBody>
      </p:sp>
      <p:sp>
        <p:nvSpPr>
          <p:cNvPr id="3" name="Tytuł 2"/>
          <p:cNvSpPr>
            <a:spLocks noGrp="1"/>
          </p:cNvSpPr>
          <p:nvPr>
            <p:ph type="title"/>
          </p:nvPr>
        </p:nvSpPr>
        <p:spPr/>
        <p:txBody>
          <a:bodyPr/>
          <a:lstStyle/>
          <a:p>
            <a:r>
              <a:rPr lang="pl-PL" sz="2800" dirty="0" smtClean="0"/>
              <a:t>ŚMIERĆ I POCHÓWEK</a:t>
            </a:r>
            <a:endParaRPr lang="pl-PL" sz="2800" dirty="0"/>
          </a:p>
        </p:txBody>
      </p:sp>
      <p:sp>
        <p:nvSpPr>
          <p:cNvPr id="4" name="Prostokąt 3"/>
          <p:cNvSpPr/>
          <p:nvPr/>
        </p:nvSpPr>
        <p:spPr>
          <a:xfrm>
            <a:off x="570697" y="5373216"/>
            <a:ext cx="8064896" cy="1384995"/>
          </a:xfrm>
          <a:prstGeom prst="rect">
            <a:avLst/>
          </a:prstGeom>
        </p:spPr>
        <p:txBody>
          <a:bodyPr wrap="square">
            <a:spAutoFit/>
          </a:bodyPr>
          <a:lstStyle/>
          <a:p>
            <a:r>
              <a:rPr lang="pl-PL" sz="1200" dirty="0"/>
              <a:t>W testamencie zapisała swój majątek Akademii Krakowskiej. Kiedy w styczniu 1887 otworzono jej </a:t>
            </a:r>
            <a:r>
              <a:rPr lang="pl-PL" sz="1200" dirty="0" smtClean="0"/>
              <a:t>grobowiec, </a:t>
            </a:r>
            <a:r>
              <a:rPr lang="pl-PL" sz="1200" dirty="0"/>
              <a:t>znajdujący się w katedrze wawelskiej, stwierdzono, że klejnoty grobowe wykonane były ze skóry i drewna.</a:t>
            </a:r>
          </a:p>
          <a:p>
            <a:r>
              <a:rPr lang="pl-PL" sz="1200" dirty="0"/>
              <a:t>Grób powszechnie czczonej królowej nie znalazł oprawy godnej jej wyjątkowej pozycji i zasług. Być może w oczekiwaniu na rychłą kanonizację Jadwigi Andegaweńskiej odwlekano budowę bardziej okazałego grobowca. Przez ponad 200 lat skromna płyta lub tumba nad pochówkiem królowej znajdowała się po północnej stronie prezbiterium, obok wielkiego ołtarza </a:t>
            </a:r>
            <a:r>
              <a:rPr lang="pl-PL" sz="1200" dirty="0" smtClean="0"/>
              <a:t>katedry. </a:t>
            </a:r>
            <a:r>
              <a:rPr lang="pl-PL" sz="1200" dirty="0"/>
              <a:t>Według źródeł, z XVI wieku, napis na grobie Jadwigi Andegaweńskiej brzmiał: „</a:t>
            </a:r>
            <a:r>
              <a:rPr lang="pl-PL" sz="1200" i="1" dirty="0" err="1"/>
              <a:t>Sidus</a:t>
            </a:r>
            <a:r>
              <a:rPr lang="pl-PL" sz="1200" i="1" dirty="0"/>
              <a:t> </a:t>
            </a:r>
            <a:r>
              <a:rPr lang="pl-PL" sz="1200" i="1" dirty="0" err="1"/>
              <a:t>Polonorum</a:t>
            </a:r>
            <a:r>
              <a:rPr lang="pl-PL" sz="1200" i="1" dirty="0"/>
              <a:t>, hic </a:t>
            </a:r>
            <a:r>
              <a:rPr lang="pl-PL" sz="1200" i="1" dirty="0" err="1"/>
              <a:t>iacet</a:t>
            </a:r>
            <a:r>
              <a:rPr lang="pl-PL" sz="1200" i="1" dirty="0"/>
              <a:t> </a:t>
            </a:r>
            <a:r>
              <a:rPr lang="pl-PL" sz="1200" i="1" dirty="0" err="1"/>
              <a:t>Hedvigis</a:t>
            </a:r>
            <a:r>
              <a:rPr lang="pl-PL" sz="1200" i="1" dirty="0"/>
              <a:t> </a:t>
            </a:r>
            <a:r>
              <a:rPr lang="pl-PL" sz="1200" i="1" dirty="0" err="1"/>
              <a:t>eorum</a:t>
            </a:r>
            <a:r>
              <a:rPr lang="pl-PL" sz="1200" i="1" dirty="0"/>
              <a:t> Regina”</a:t>
            </a:r>
            <a:r>
              <a:rPr lang="pl-PL" sz="1200" dirty="0"/>
              <a:t> (</a:t>
            </a:r>
            <a:r>
              <a:rPr lang="pl-PL" sz="1200" i="1" dirty="0"/>
              <a:t>Gwiazda Polaków, tu spoczywa Jadwiga ich Królowa</a:t>
            </a:r>
            <a:r>
              <a:rPr lang="pl-PL" sz="1200" dirty="0" smtClean="0"/>
              <a:t>)</a:t>
            </a:r>
            <a:r>
              <a:rPr lang="pl-PL" sz="1200" baseline="30000" dirty="0"/>
              <a:t>.</a:t>
            </a:r>
            <a:endParaRPr lang="pl-PL" sz="1200" dirty="0"/>
          </a:p>
        </p:txBody>
      </p:sp>
      <p:pic>
        <p:nvPicPr>
          <p:cNvPr id="4098" name="Picture 2" descr="Pogrzeb królowej Jadwigi | CKZiU Mrągow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3933056"/>
            <a:ext cx="2880320" cy="14575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 Tarnowie odnaleziono model sarkofagu królowej Jadwigi Andegaweńskiej -  Historia - polskieradio.p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374541" y="2663590"/>
            <a:ext cx="3024336" cy="239491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Powrót Jadwigi do ludu | Gazeta Krakowsk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8" descr="Powrót Jadwigi do ludu | Gazeta Krakowsk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10" descr="Powrót Jadwigi do ludu | Gazeta Krakowsk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108" name="Picture 12" descr="Nagrobek królowej Jadwigi, Kraków - polska-org.p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348881"/>
            <a:ext cx="3059832" cy="301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4933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arda oprawa">
  <a:themeElements>
    <a:clrScheme name="Twarda opraw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warda opraw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warda opraw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84</TotalTime>
  <Words>258</Words>
  <Application>Microsoft Office PowerPoint</Application>
  <PresentationFormat>Pokaz na ekranie (4:3)</PresentationFormat>
  <Paragraphs>58</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Twarda oprawa</vt:lpstr>
      <vt:lpstr>ŚWIĘTA KRÓLOWA JADWIGA</vt:lpstr>
      <vt:lpstr>INFORACJE NA TEMAT KRÓLOWEJ</vt:lpstr>
      <vt:lpstr>ŻYCIORYS</vt:lpstr>
      <vt:lpstr>OBJĘCIE TRONU I KORONACJA</vt:lpstr>
      <vt:lpstr>SPRAWA MAŁŻEŃSTWA Z WILHELMEM HABSBURGIEM </vt:lpstr>
      <vt:lpstr>MAŁŻEŃSTWO Z WŁADYSŁAWEM JAGIEŁŁO </vt:lpstr>
      <vt:lpstr>DZIAŁALNOŚĆ POLITYCZNA</vt:lpstr>
      <vt:lpstr>DZIAŁALNOŚĆ KULTURALNA I FUNDACJE KOŚCIELNE</vt:lpstr>
      <vt:lpstr>ŚMIERĆ I POCHÓWEK</vt:lpstr>
      <vt:lpstr>EKSPLORACJA GROBU</vt:lpstr>
      <vt:lpstr>ŻYCIE DUCHOWE</vt:lpstr>
      <vt:lpstr>BEATYFIKACJA I KANONIZACJA</vt:lpstr>
      <vt:lpstr>UPAMIĘTNIENIE</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ŚWIĘTA KRÓLOWA JADWIGA</dc:title>
  <dc:creator>Alicja Baran</dc:creator>
  <cp:lastModifiedBy>Alicja Baran</cp:lastModifiedBy>
  <cp:revision>9</cp:revision>
  <dcterms:created xsi:type="dcterms:W3CDTF">2023-09-28T06:59:48Z</dcterms:created>
  <dcterms:modified xsi:type="dcterms:W3CDTF">2023-10-12T07:07:04Z</dcterms:modified>
</cp:coreProperties>
</file>