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F57D74DF-3FBF-4239-A8AA-F47CB270E9C3}" type="datetimeFigureOut">
              <a:rPr lang="pl-PL" smtClean="0"/>
              <a:t>12.10.2023</a:t>
            </a:fld>
            <a:endParaRPr lang="pl-PL"/>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pl-PL"/>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194AE6B-0F05-4185-A2B9-4D90DA15A006}" type="slidenum">
              <a:rPr lang="pl-PL" smtClean="0"/>
              <a:t>‹#›</a:t>
            </a:fld>
            <a:endParaRPr lang="pl-PL"/>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pl-PL" smtClean="0"/>
              <a:t>Kliknij, aby edytować styl</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a:p>
        </p:txBody>
      </p:sp>
      <p:sp>
        <p:nvSpPr>
          <p:cNvPr id="3" name="Vertical Text Placeholder 2"/>
          <p:cNvSpPr>
            <a:spLocks noGrp="1"/>
          </p:cNvSpPr>
          <p:nvPr>
            <p:ph type="body" orient="vert" idx="1"/>
          </p:nvPr>
        </p:nvSpPr>
        <p:spPr/>
        <p:txBody>
          <a:bodyPr vert="eaVert" anchor="ct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F57D74DF-3FBF-4239-A8AA-F47CB270E9C3}" type="datetimeFigureOut">
              <a:rPr lang="pl-PL" smtClean="0"/>
              <a:t>12.10.2023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194AE6B-0F05-4185-A2B9-4D90DA15A006}" type="slidenum">
              <a:rPr lang="pl-PL" smtClean="0"/>
              <a:t>‹#›</a:t>
            </a:fld>
            <a:endParaRPr lang="pl-PL"/>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F57D74DF-3FBF-4239-A8AA-F47CB270E9C3}" type="datetimeFigureOut">
              <a:rPr lang="pl-PL" smtClean="0"/>
              <a:t>12.10.2023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194AE6B-0F05-4185-A2B9-4D90DA15A006}" type="slidenum">
              <a:rPr lang="pl-PL" smtClean="0"/>
              <a:t>‹#›</a:t>
            </a:fld>
            <a:endParaRPr lang="pl-PL"/>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4" name="Date Placeholder 3"/>
          <p:cNvSpPr>
            <a:spLocks noGrp="1"/>
          </p:cNvSpPr>
          <p:nvPr>
            <p:ph type="dt" sz="half" idx="10"/>
          </p:nvPr>
        </p:nvSpPr>
        <p:spPr/>
        <p:txBody>
          <a:bodyPr/>
          <a:lstStyle/>
          <a:p>
            <a:fld id="{F57D74DF-3FBF-4239-A8AA-F47CB270E9C3}" type="datetimeFigureOut">
              <a:rPr lang="pl-PL" smtClean="0"/>
              <a:t>12.10.2023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194AE6B-0F05-4185-A2B9-4D90DA15A006}" type="slidenum">
              <a:rPr lang="pl-PL" smtClean="0"/>
              <a:t>‹#›</a:t>
            </a:fld>
            <a:endParaRPr lang="pl-PL"/>
          </a:p>
        </p:txBody>
      </p:sp>
      <p:sp>
        <p:nvSpPr>
          <p:cNvPr id="11" name="Title 10"/>
          <p:cNvSpPr>
            <a:spLocks noGrp="1"/>
          </p:cNvSpPr>
          <p:nvPr>
            <p:ph type="title"/>
          </p:nvPr>
        </p:nvSpPr>
        <p:spPr/>
        <p:txBody>
          <a:bodyPr/>
          <a:lstStyle/>
          <a:p>
            <a:r>
              <a:rPr lang="pl-PL" smtClean="0"/>
              <a:t>Kliknij, aby edytować styl</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pl-PL" smtClean="0"/>
              <a:t>Kliknij, aby edytować styl</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F57D74DF-3FBF-4239-A8AA-F47CB270E9C3}" type="datetimeFigureOut">
              <a:rPr lang="pl-PL" smtClean="0"/>
              <a:t>12.10.2023</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D194AE6B-0F05-4185-A2B9-4D90DA15A006}" type="slidenum">
              <a:rPr lang="pl-PL" smtClean="0"/>
              <a:t>‹#›</a:t>
            </a:fld>
            <a:endParaRPr lang="pl-PL"/>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57D74DF-3FBF-4239-A8AA-F47CB270E9C3}" type="datetimeFigureOut">
              <a:rPr lang="pl-PL" smtClean="0"/>
              <a:t>12.10.2023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194AE6B-0F05-4185-A2B9-4D90DA15A006}" type="slidenum">
              <a:rPr lang="pl-PL" smtClean="0"/>
              <a:t>‹#›</a:t>
            </a:fld>
            <a:endParaRPr lang="pl-PL"/>
          </a:p>
        </p:txBody>
      </p:sp>
      <p:sp>
        <p:nvSpPr>
          <p:cNvPr id="12" name="Title 11"/>
          <p:cNvSpPr>
            <a:spLocks noGrp="1"/>
          </p:cNvSpPr>
          <p:nvPr>
            <p:ph type="title"/>
          </p:nvPr>
        </p:nvSpPr>
        <p:spPr/>
        <p:txBody>
          <a:bodyPr/>
          <a:lstStyle>
            <a:lvl1pPr>
              <a:defRPr>
                <a:solidFill>
                  <a:schemeClr val="tx2"/>
                </a:solidFill>
              </a:defRPr>
            </a:lvl1pPr>
          </a:lstStyle>
          <a:p>
            <a:r>
              <a:rPr lang="pl-PL" smtClean="0"/>
              <a:t>Kliknij, aby edytować styl</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F57D74DF-3FBF-4239-A8AA-F47CB270E9C3}" type="datetimeFigureOut">
              <a:rPr lang="pl-PL" smtClean="0"/>
              <a:t>12.10.2023</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D194AE6B-0F05-4185-A2B9-4D90DA15A006}" type="slidenum">
              <a:rPr lang="pl-PL" smtClean="0"/>
              <a:t>‹#›</a:t>
            </a:fld>
            <a:endParaRPr lang="pl-PL"/>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F57D74DF-3FBF-4239-A8AA-F47CB270E9C3}" type="datetimeFigureOut">
              <a:rPr lang="pl-PL" smtClean="0"/>
              <a:t>12.10.2023</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D194AE6B-0F05-4185-A2B9-4D90DA15A006}" type="slidenum">
              <a:rPr lang="pl-PL" smtClean="0"/>
              <a:t>‹#›</a:t>
            </a:fld>
            <a:endParaRPr lang="pl-PL"/>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7D74DF-3FBF-4239-A8AA-F47CB270E9C3}" type="datetimeFigureOut">
              <a:rPr lang="pl-PL" smtClean="0"/>
              <a:t>12.10.2023</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D194AE6B-0F05-4185-A2B9-4D90DA15A006}" type="slidenum">
              <a:rPr lang="pl-PL" smtClean="0"/>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pl-PL" smtClean="0"/>
              <a:t>Kliknij, aby edytować styl</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F57D74DF-3FBF-4239-A8AA-F47CB270E9C3}" type="datetimeFigureOut">
              <a:rPr lang="pl-PL" smtClean="0"/>
              <a:t>12.10.2023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194AE6B-0F05-4185-A2B9-4D90DA15A006}" type="slidenum">
              <a:rPr lang="pl-PL" smtClean="0"/>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pl-PL" smtClean="0"/>
              <a:t>Kliknij, aby edytować styl</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smtClean="0"/>
              <a:t>Kliknij ikonę, aby dodać obraz</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F57D74DF-3FBF-4239-A8AA-F47CB270E9C3}" type="datetimeFigureOut">
              <a:rPr lang="pl-PL" smtClean="0"/>
              <a:t>12.10.2023</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D194AE6B-0F05-4185-A2B9-4D90DA15A006}" type="slidenum">
              <a:rPr lang="pl-PL" smtClean="0"/>
              <a:t>‹#›</a:t>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pl-PL" smtClean="0"/>
              <a:t>Kliknij, aby edytować styl</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57D74DF-3FBF-4239-A8AA-F47CB270E9C3}" type="datetimeFigureOut">
              <a:rPr lang="pl-PL" smtClean="0"/>
              <a:t>12.10.2023</a:t>
            </a:fld>
            <a:endParaRPr lang="pl-PL"/>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pl-PL"/>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D194AE6B-0F05-4185-A2B9-4D90DA15A006}" type="slidenum">
              <a:rPr lang="pl-PL" smtClean="0"/>
              <a:t>‹#›</a:t>
            </a:fld>
            <a:endParaRPr lang="pl-PL"/>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1187624" y="908720"/>
            <a:ext cx="6777318" cy="1778951"/>
          </a:xfrm>
        </p:spPr>
        <p:txBody>
          <a:bodyPr/>
          <a:lstStyle/>
          <a:p>
            <a:r>
              <a:rPr lang="pl-PL" dirty="0" smtClean="0"/>
              <a:t>Święta Królowa Jadwiga</a:t>
            </a:r>
            <a:endParaRPr lang="pl-PL" dirty="0"/>
          </a:p>
        </p:txBody>
      </p:sp>
      <p:sp>
        <p:nvSpPr>
          <p:cNvPr id="3" name="Podtytuł 2"/>
          <p:cNvSpPr>
            <a:spLocks noGrp="1"/>
          </p:cNvSpPr>
          <p:nvPr>
            <p:ph type="subTitle" idx="1"/>
          </p:nvPr>
        </p:nvSpPr>
        <p:spPr>
          <a:xfrm flipH="1">
            <a:off x="10404648" y="6708175"/>
            <a:ext cx="530345" cy="117727"/>
          </a:xfrm>
        </p:spPr>
        <p:txBody>
          <a:bodyPr>
            <a:normAutofit fontScale="25000" lnSpcReduction="20000"/>
          </a:bodyPr>
          <a:lstStyle/>
          <a:p>
            <a:endParaRPr lang="pl-P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573016"/>
            <a:ext cx="3163450" cy="3212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1053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652273" y="2132856"/>
            <a:ext cx="7745505" cy="3877815"/>
          </a:xfrm>
        </p:spPr>
        <p:txBody>
          <a:bodyPr>
            <a:normAutofit/>
          </a:bodyPr>
          <a:lstStyle/>
          <a:p>
            <a:r>
              <a:rPr lang="pl-PL" sz="2000" dirty="0"/>
              <a:t>22 czerwca 1399 urodziła córkę Elżbietę </a:t>
            </a:r>
            <a:r>
              <a:rPr lang="pl-PL" sz="2000" dirty="0" smtClean="0"/>
              <a:t>Bonitację, </a:t>
            </a:r>
            <a:r>
              <a:rPr lang="pl-PL" sz="2000" dirty="0"/>
              <a:t>która zmarła 13 lipca 1399. Jadwiga zmarła cztery dni później około godziny 13, prawdopodobnie na gorączkę </a:t>
            </a:r>
            <a:r>
              <a:rPr lang="pl-PL" sz="2000" dirty="0" smtClean="0"/>
              <a:t>połogową.</a:t>
            </a:r>
          </a:p>
          <a:p>
            <a:r>
              <a:rPr lang="pl-PL" sz="2000" dirty="0"/>
              <a:t>Królowa Jadwiga została pochowana w katedrze wawelskiej 19 lipca tegoż </a:t>
            </a:r>
            <a:r>
              <a:rPr lang="pl-PL" sz="2000" dirty="0" smtClean="0"/>
              <a:t>roku.</a:t>
            </a:r>
            <a:endParaRPr lang="pl-PL" sz="2000" dirty="0"/>
          </a:p>
        </p:txBody>
      </p:sp>
      <p:sp>
        <p:nvSpPr>
          <p:cNvPr id="3" name="Tytuł 2"/>
          <p:cNvSpPr>
            <a:spLocks noGrp="1"/>
          </p:cNvSpPr>
          <p:nvPr>
            <p:ph type="title"/>
          </p:nvPr>
        </p:nvSpPr>
        <p:spPr>
          <a:xfrm>
            <a:off x="683568" y="764704"/>
            <a:ext cx="7756263" cy="1054250"/>
          </a:xfrm>
        </p:spPr>
        <p:txBody>
          <a:bodyPr/>
          <a:lstStyle/>
          <a:p>
            <a:r>
              <a:rPr lang="pl-PL" b="1" dirty="0"/>
              <a:t>Śmierć i pochówek</a:t>
            </a:r>
            <a:br>
              <a:rPr lang="pl-PL" b="1" dirty="0"/>
            </a:br>
            <a:endParaRPr lang="pl-PL"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928647"/>
            <a:ext cx="3943551" cy="263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3501008"/>
            <a:ext cx="2160240" cy="3241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857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611560" y="1988840"/>
            <a:ext cx="7745505" cy="3877815"/>
          </a:xfrm>
        </p:spPr>
        <p:txBody>
          <a:bodyPr>
            <a:normAutofit/>
          </a:bodyPr>
          <a:lstStyle/>
          <a:p>
            <a:r>
              <a:rPr lang="pl-PL" sz="2000" dirty="0"/>
              <a:t>Jej sarkofag w katedrze wawelskiej kilkakrotnie otwierano. Po raz pierwszy zrobiono to w XVII w., przy okazji przebudowy katedry</a:t>
            </a:r>
            <a:r>
              <a:rPr lang="pl-PL" sz="2000" dirty="0" smtClean="0"/>
              <a:t>.</a:t>
            </a:r>
          </a:p>
          <a:p>
            <a:r>
              <a:rPr lang="pl-PL" sz="2000" dirty="0" smtClean="0"/>
              <a:t>W </a:t>
            </a:r>
            <a:r>
              <a:rPr lang="pl-PL" sz="2000" dirty="0"/>
              <a:t>1949 naukowcy przeprowadzili badania szczątków, otwierając 12 lipca tegoż roku o godzinie 11:25 ponownie jej grób w celu ustalenia jej bliższego wyglądu. Stwierdzono, że monarchini prawdopodobnie została pochowana razem ze zmarłą trzy tygodnie po narodzinach córeczką, której szkielet się nie zachował, ponieważ kości noworodka nie były dostatecznie ukształtowane. </a:t>
            </a:r>
          </a:p>
        </p:txBody>
      </p:sp>
      <p:sp>
        <p:nvSpPr>
          <p:cNvPr id="3" name="Tytuł 2"/>
          <p:cNvSpPr>
            <a:spLocks noGrp="1"/>
          </p:cNvSpPr>
          <p:nvPr>
            <p:ph type="title"/>
          </p:nvPr>
        </p:nvSpPr>
        <p:spPr>
          <a:xfrm>
            <a:off x="611560" y="980728"/>
            <a:ext cx="7756263" cy="1054250"/>
          </a:xfrm>
        </p:spPr>
        <p:txBody>
          <a:bodyPr/>
          <a:lstStyle/>
          <a:p>
            <a:r>
              <a:rPr lang="pl-PL" b="1" dirty="0"/>
              <a:t>Eksploracja grobu</a:t>
            </a:r>
            <a:br>
              <a:rPr lang="pl-PL" b="1" dirty="0"/>
            </a:br>
            <a:endParaRPr lang="pl-PL" dirty="0"/>
          </a:p>
        </p:txBody>
      </p:sp>
      <p:pic>
        <p:nvPicPr>
          <p:cNvPr id="5122" name="Picture 2" descr="W Tarnowie odnaleziono model sarkofagu królowej Jadwigi Andegaweńskiej -  Historia - polskieradio.p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2072" y="4859778"/>
            <a:ext cx="2664296" cy="1998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3688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755576" y="2060848"/>
            <a:ext cx="7745505" cy="3877815"/>
          </a:xfrm>
        </p:spPr>
        <p:txBody>
          <a:bodyPr>
            <a:normAutofit/>
          </a:bodyPr>
          <a:lstStyle/>
          <a:p>
            <a:r>
              <a:rPr lang="pl-PL" sz="2000" dirty="0"/>
              <a:t>Od dnia kanonizacji wspomnienie liturgiczne w Kościele katolickim obchodzone jest 8 czerwca i w Polsce ma rangę wspomnienia </a:t>
            </a:r>
            <a:r>
              <a:rPr lang="pl-PL" sz="2000" dirty="0" smtClean="0"/>
              <a:t>obowiązkowego.</a:t>
            </a:r>
          </a:p>
          <a:p>
            <a:r>
              <a:rPr lang="pl-PL" sz="2000" dirty="0" smtClean="0"/>
              <a:t>Władze </a:t>
            </a:r>
            <a:r>
              <a:rPr lang="pl-PL" sz="2000" dirty="0"/>
              <a:t>kilku polskich miejscowości związanych ze świętą Jadwigą podjęły uchwały w sprawie ustanowienia jej patronką miasta. Decyzje rad miejskich zostały oficjalnie potwierdzone przez papieży św. Jana Pawła II, Benedykta XVI i Franciszka, którzy ogłosili świętą Jadwigę patronką m.in. Nieszawy w </a:t>
            </a:r>
            <a:r>
              <a:rPr lang="pl-PL" sz="2000" dirty="0" smtClean="0"/>
              <a:t>2003,</a:t>
            </a:r>
            <a:r>
              <a:rPr lang="pl-PL" sz="2000" dirty="0"/>
              <a:t> Radomska w roku </a:t>
            </a:r>
            <a:r>
              <a:rPr lang="pl-PL" sz="2000" dirty="0" smtClean="0"/>
              <a:t>2008,</a:t>
            </a:r>
            <a:r>
              <a:rPr lang="pl-PL" sz="2000" dirty="0"/>
              <a:t> Inowrocławia w roku </a:t>
            </a:r>
            <a:r>
              <a:rPr lang="pl-PL" sz="2000" dirty="0" smtClean="0"/>
              <a:t>2009 i</a:t>
            </a:r>
            <a:r>
              <a:rPr lang="pl-PL" sz="2000" dirty="0"/>
              <a:t> </a:t>
            </a:r>
            <a:r>
              <a:rPr lang="pl-PL" sz="2000" dirty="0" smtClean="0"/>
              <a:t>Tczewa</a:t>
            </a:r>
            <a:r>
              <a:rPr lang="pl-PL" sz="2000" dirty="0"/>
              <a:t> w roku </a:t>
            </a:r>
            <a:r>
              <a:rPr lang="pl-PL" sz="2000" dirty="0" smtClean="0"/>
              <a:t>2016.</a:t>
            </a:r>
            <a:endParaRPr lang="pl-PL" sz="2000" dirty="0"/>
          </a:p>
        </p:txBody>
      </p:sp>
      <p:sp>
        <p:nvSpPr>
          <p:cNvPr id="3" name="Tytuł 2"/>
          <p:cNvSpPr>
            <a:spLocks noGrp="1"/>
          </p:cNvSpPr>
          <p:nvPr>
            <p:ph type="title"/>
          </p:nvPr>
        </p:nvSpPr>
        <p:spPr/>
        <p:txBody>
          <a:bodyPr/>
          <a:lstStyle/>
          <a:p>
            <a:r>
              <a:rPr lang="pl-PL" dirty="0" smtClean="0"/>
              <a:t>Upamiętnienie</a:t>
            </a:r>
            <a:endParaRPr lang="pl-PL"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86444" y="4869160"/>
            <a:ext cx="1117678" cy="19442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2680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611560" y="2060848"/>
            <a:ext cx="7745505" cy="3877815"/>
          </a:xfrm>
        </p:spPr>
        <p:txBody>
          <a:bodyPr>
            <a:normAutofit fontScale="70000" lnSpcReduction="20000"/>
          </a:bodyPr>
          <a:lstStyle/>
          <a:p>
            <a:r>
              <a:rPr lang="pl-PL" dirty="0"/>
              <a:t>Do najcenniejszych pamiątek pozostawionych przez świętą zalicza się:</a:t>
            </a:r>
          </a:p>
          <a:p>
            <a:r>
              <a:rPr lang="pl-PL" sz="2300" dirty="0"/>
              <a:t>Racjonał św. Jadwigi – parament przechowywany w katedrze wawelskiej, własnoręcznie przez nią wyhaftowany, ozdobiony złotem i perłami, zakładany przez metropolitę krakowskiego w wyjątkowych </a:t>
            </a:r>
            <a:r>
              <a:rPr lang="pl-PL" sz="2300" dirty="0" smtClean="0"/>
              <a:t>uroczystościach;</a:t>
            </a:r>
            <a:endParaRPr lang="pl-PL" sz="2300" dirty="0"/>
          </a:p>
          <a:p>
            <a:r>
              <a:rPr lang="pl-PL" sz="2300" dirty="0"/>
              <a:t>Psałterz floriański – księga Psalmów wykonana specjalnie dla niej, jeden z najcenniejszych zabytków języka polskiego, przechowywany w Bibliotece Narodowej w Warszawie, zredagowany w trzech językach: łacińskim, polskim i </a:t>
            </a:r>
            <a:r>
              <a:rPr lang="pl-PL" sz="2300" dirty="0" smtClean="0"/>
              <a:t>niemieckim;</a:t>
            </a:r>
            <a:endParaRPr lang="pl-PL" sz="2300" dirty="0"/>
          </a:p>
          <a:p>
            <a:r>
              <a:rPr lang="pl-PL" sz="2300" dirty="0"/>
              <a:t>Roztruchan – puchar ze złoconego srebra i kryształu górskiego, przechowywany w Muzeum w </a:t>
            </a:r>
            <a:r>
              <a:rPr lang="pl-PL" sz="2300" dirty="0" smtClean="0"/>
              <a:t>Dreźnie;</a:t>
            </a:r>
            <a:endParaRPr lang="pl-PL" sz="2300" dirty="0"/>
          </a:p>
          <a:p>
            <a:r>
              <a:rPr lang="pl-PL" sz="2300" dirty="0"/>
              <a:t>Berło królowej Jadwigi – tzw. rektorskie ze złoconego srebra, przechowywane obecnie w Collegium </a:t>
            </a:r>
            <a:r>
              <a:rPr lang="pl-PL" sz="2300" dirty="0" err="1"/>
              <a:t>Maius</a:t>
            </a:r>
            <a:r>
              <a:rPr lang="pl-PL" sz="2300" dirty="0"/>
              <a:t> Uniwersytetu Jagiellońskiego w </a:t>
            </a:r>
            <a:r>
              <a:rPr lang="pl-PL" sz="2300" dirty="0" smtClean="0"/>
              <a:t>Krakowie;</a:t>
            </a:r>
            <a:endParaRPr lang="pl-PL" sz="2300" dirty="0"/>
          </a:p>
          <a:p>
            <a:r>
              <a:rPr lang="pl-PL" sz="2300" dirty="0"/>
              <a:t>Jabłko i berło królowej Jadwigi – drewniane, złocone insygnia grobowe, przechowywane w katedrze na </a:t>
            </a:r>
            <a:r>
              <a:rPr lang="pl-PL" sz="2300" dirty="0" smtClean="0"/>
              <a:t>Wawelu.</a:t>
            </a:r>
            <a:endParaRPr lang="pl-PL" sz="2300" dirty="0"/>
          </a:p>
          <a:p>
            <a:endParaRPr lang="pl-PL" dirty="0"/>
          </a:p>
        </p:txBody>
      </p:sp>
      <p:sp>
        <p:nvSpPr>
          <p:cNvPr id="3" name="Tytuł 2"/>
          <p:cNvSpPr>
            <a:spLocks noGrp="1"/>
          </p:cNvSpPr>
          <p:nvPr>
            <p:ph type="title"/>
          </p:nvPr>
        </p:nvSpPr>
        <p:spPr>
          <a:xfrm>
            <a:off x="683568" y="836712"/>
            <a:ext cx="7756263" cy="1054250"/>
          </a:xfrm>
        </p:spPr>
        <p:txBody>
          <a:bodyPr/>
          <a:lstStyle/>
          <a:p>
            <a:r>
              <a:rPr lang="pl-PL" sz="4800" b="1" dirty="0"/>
              <a:t>Pamiątki po św. Jadwidze Andegaweńskiej</a:t>
            </a:r>
            <a:r>
              <a:rPr lang="pl-PL" b="1" dirty="0"/>
              <a:t/>
            </a:r>
            <a:br>
              <a:rPr lang="pl-PL" b="1" dirty="0"/>
            </a:br>
            <a:endParaRPr lang="pl-PL"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4914982"/>
            <a:ext cx="1480582" cy="1925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4" descr="Uniwersytet Jagielloński - Berło rektorskie zwane berłem Królowej Jadwigi,  po 1403 r.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5" name="AutoShape 6" descr="Uniwersytet Jagielloński - Berło rektorskie zwane berłem Królowej Jadwigi,  po 1403 r. | Faceboo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6" name="AutoShape 8" descr="Uniwersytet Jagielloński - Berło rektorskie zwane berłem Królowej Jadwigi,  po 1403 r. | Faceboo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7" name="AutoShape 10" descr="Uniwersytet Jagielloński - Berło rektorskie zwane berłem Królowej Jadwigi,  po 1403 r. | Faceboo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8" name="AutoShape 12" descr="Uniwersytet Jagielloński - Berło rektorskie zwane berłem Królowej Jadwigi,  po 1403 r. | Facebook"/>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9" name="AutoShape 14" descr="Uniwersytet Jagielloński - Berło rektorskie zwane berłem Królowej Jadwigi,  po 1403 r. | Facebook"/>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0" name="AutoShape 16" descr="Uniwersytet Jagielloński - Berło rektorskie zwane berłem Królowej Jadwigi,  po 1403 r. | Facebook"/>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1" name="AutoShape 18" descr="Uniwersytet Jagielloński - Berło rektorskie zwane berłem Królowej Jadwigi,  po 1403 r. | Facebook"/>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2" name="AutoShape 20" descr="Uniwersytet Jagielloński - Berło rektorskie zwane berłem Królowej Jadwigi,  po 1403 r. | Facebook"/>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sp>
        <p:nvSpPr>
          <p:cNvPr id="13" name="AutoShape 22" descr="Uniwersytet Jagielloński - Berło rektorskie zwane berłem Królowej Jadwigi,  po 1403 r. | Facebook"/>
          <p:cNvSpPr>
            <a:spLocks noChangeAspect="1" noChangeArrowheads="1"/>
          </p:cNvSpPr>
          <p:nvPr/>
        </p:nvSpPr>
        <p:spPr bwMode="auto">
          <a:xfrm>
            <a:off x="1527175" y="1227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7191" name="Picture 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4940589"/>
            <a:ext cx="970841" cy="1917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92"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5074998"/>
            <a:ext cx="1080120" cy="1738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2599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p:txBody>
          <a:bodyPr/>
          <a:lstStyle/>
          <a:p>
            <a:r>
              <a:rPr lang="pl-PL" dirty="0" smtClean="0"/>
              <a:t>WYKONAŁA: </a:t>
            </a:r>
            <a:endParaRPr lang="pl-PL" dirty="0" smtClean="0"/>
          </a:p>
          <a:p>
            <a:r>
              <a:rPr lang="pl-PL" dirty="0" smtClean="0"/>
              <a:t>Kinga </a:t>
            </a:r>
            <a:r>
              <a:rPr lang="pl-PL" dirty="0" smtClean="0"/>
              <a:t>Chmiel </a:t>
            </a:r>
            <a:endParaRPr lang="pl-PL" dirty="0" smtClean="0"/>
          </a:p>
          <a:p>
            <a:r>
              <a:rPr lang="pl-PL" dirty="0" err="1" smtClean="0"/>
              <a:t>kl.VIII</a:t>
            </a:r>
            <a:endParaRPr lang="pl-PL" dirty="0" smtClean="0"/>
          </a:p>
        </p:txBody>
      </p:sp>
      <p:sp>
        <p:nvSpPr>
          <p:cNvPr id="3" name="Tytuł 2"/>
          <p:cNvSpPr>
            <a:spLocks noGrp="1"/>
          </p:cNvSpPr>
          <p:nvPr>
            <p:ph type="title"/>
          </p:nvPr>
        </p:nvSpPr>
        <p:spPr/>
        <p:txBody>
          <a:bodyPr/>
          <a:lstStyle/>
          <a:p>
            <a:endParaRPr lang="pl-PL"/>
          </a:p>
        </p:txBody>
      </p:sp>
    </p:spTree>
    <p:extLst>
      <p:ext uri="{BB962C8B-B14F-4D97-AF65-F5344CB8AC3E}">
        <p14:creationId xmlns:p14="http://schemas.microsoft.com/office/powerpoint/2010/main" val="3762707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683568" y="2101749"/>
            <a:ext cx="7745505" cy="3556917"/>
          </a:xfrm>
        </p:spPr>
        <p:txBody>
          <a:bodyPr/>
          <a:lstStyle/>
          <a:p>
            <a:r>
              <a:rPr lang="pl-PL" dirty="0"/>
              <a:t>Jadwiga Andegaweńska, również królowa Jadwiga – królowa Polski z dynastii Andegawenów, córka Ludwika Węgierskiego i Elżbiety Bośniaczki, w 1384 koronowana na króla Polski, pierwsza żona króla Władysława Jagiełły, apostołka Litwy, święta Kościoła katolickiego. Jedyny polski monarcha wyniesiony na ołtarze.</a:t>
            </a:r>
          </a:p>
        </p:txBody>
      </p:sp>
      <p:sp>
        <p:nvSpPr>
          <p:cNvPr id="3" name="Tytuł 2"/>
          <p:cNvSpPr>
            <a:spLocks noGrp="1"/>
          </p:cNvSpPr>
          <p:nvPr>
            <p:ph type="title"/>
          </p:nvPr>
        </p:nvSpPr>
        <p:spPr/>
        <p:txBody>
          <a:bodyPr/>
          <a:lstStyle/>
          <a:p>
            <a:r>
              <a:rPr lang="pl-PL" dirty="0" smtClean="0"/>
              <a:t>Kto to?</a:t>
            </a:r>
            <a:endParaRPr lang="pl-PL"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4365104"/>
            <a:ext cx="1728192" cy="229273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33623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755576" y="2132856"/>
            <a:ext cx="7745505" cy="3877815"/>
          </a:xfrm>
        </p:spPr>
        <p:txBody>
          <a:bodyPr/>
          <a:lstStyle/>
          <a:p>
            <a:r>
              <a:rPr lang="pl-PL" dirty="0"/>
              <a:t>Jan Dąbrowski jako pierwszy zwrócił uwagę na źródła z epoki, z których można wywnioskować, że Jadwiga urodziła </a:t>
            </a:r>
            <a:r>
              <a:rPr lang="pl-PL" dirty="0" smtClean="0"/>
              <a:t>się </a:t>
            </a:r>
            <a:r>
              <a:rPr lang="pl-PL" dirty="0"/>
              <a:t>po 3 października 1373 r</a:t>
            </a:r>
            <a:r>
              <a:rPr lang="pl-PL" dirty="0" smtClean="0"/>
              <a:t>.</a:t>
            </a:r>
          </a:p>
          <a:p>
            <a:r>
              <a:rPr lang="pl-PL" dirty="0"/>
              <a:t> Przyjął ponadto, że najbardziej prawdopodobny czas narodzin Jadwigi to pierwsze tygodnie roku </a:t>
            </a:r>
            <a:r>
              <a:rPr lang="pl-PL" dirty="0" smtClean="0"/>
              <a:t>1374.</a:t>
            </a:r>
            <a:endParaRPr lang="pl-PL" dirty="0"/>
          </a:p>
        </p:txBody>
      </p:sp>
      <p:sp>
        <p:nvSpPr>
          <p:cNvPr id="3" name="Tytuł 2"/>
          <p:cNvSpPr>
            <a:spLocks noGrp="1"/>
          </p:cNvSpPr>
          <p:nvPr>
            <p:ph type="title"/>
          </p:nvPr>
        </p:nvSpPr>
        <p:spPr/>
        <p:txBody>
          <a:bodyPr/>
          <a:lstStyle/>
          <a:p>
            <a:r>
              <a:rPr lang="pl-PL" dirty="0" smtClean="0"/>
              <a:t>Data i miejsce urodzenia</a:t>
            </a:r>
            <a:endParaRPr lang="pl-P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480" y="4149080"/>
            <a:ext cx="2592288" cy="25922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9686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755576" y="2132856"/>
            <a:ext cx="7745505" cy="3877815"/>
          </a:xfrm>
        </p:spPr>
        <p:txBody>
          <a:bodyPr/>
          <a:lstStyle/>
          <a:p>
            <a:r>
              <a:rPr lang="pl-PL" dirty="0"/>
              <a:t>Jadwigę od dzieciństwa przygotowywano do pełnienia roli królowej poprzez wykształcenie. Pobyt w środowisku kulturalnym dworu w Budzie sprawił, że Jadwiga posiadła umiejętność czytania, znajomość języków obcych, zamiłowanie do lektury, muzyki, sztuki i </a:t>
            </a:r>
            <a:r>
              <a:rPr lang="pl-PL" dirty="0" smtClean="0"/>
              <a:t>nauki.</a:t>
            </a:r>
            <a:endParaRPr lang="pl-PL" dirty="0"/>
          </a:p>
        </p:txBody>
      </p:sp>
      <p:sp>
        <p:nvSpPr>
          <p:cNvPr id="3" name="Tytuł 2"/>
          <p:cNvSpPr>
            <a:spLocks noGrp="1"/>
          </p:cNvSpPr>
          <p:nvPr>
            <p:ph type="title"/>
          </p:nvPr>
        </p:nvSpPr>
        <p:spPr/>
        <p:txBody>
          <a:bodyPr/>
          <a:lstStyle/>
          <a:p>
            <a:r>
              <a:rPr lang="pl-PL" dirty="0" smtClean="0"/>
              <a:t>Dzieciństwo</a:t>
            </a:r>
            <a:endParaRPr lang="pl-PL"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60" y="4437111"/>
            <a:ext cx="2880320" cy="23532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25016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683568" y="2132856"/>
            <a:ext cx="7745505" cy="3877815"/>
          </a:xfrm>
        </p:spPr>
        <p:txBody>
          <a:bodyPr/>
          <a:lstStyle/>
          <a:p>
            <a:r>
              <a:rPr lang="pl-PL" dirty="0"/>
              <a:t>13 października 1384 przybyła Jadwiga z Węgier do Polski, na </a:t>
            </a:r>
            <a:r>
              <a:rPr lang="pl-PL" dirty="0" smtClean="0"/>
              <a:t>Wawel. </a:t>
            </a:r>
            <a:r>
              <a:rPr lang="pl-PL" dirty="0"/>
              <a:t>16 października tegoż roku w Krakowie została koronowana przez arcybiskupa gnieźnieńskiego </a:t>
            </a:r>
            <a:r>
              <a:rPr lang="pl-PL" dirty="0" err="1" smtClean="0"/>
              <a:t>Bodzęta</a:t>
            </a:r>
            <a:r>
              <a:rPr lang="pl-PL" dirty="0"/>
              <a:t> na króla Polski. Wobec jej małoletniości ster rządów w państwie dzierżyli możnowładcy małopolscy, pozostający w kontakcie z jej matką, Elżbietą </a:t>
            </a:r>
            <a:r>
              <a:rPr lang="pl-PL" dirty="0" smtClean="0"/>
              <a:t>Bośniaczką.</a:t>
            </a:r>
            <a:endParaRPr lang="pl-PL" dirty="0"/>
          </a:p>
        </p:txBody>
      </p:sp>
      <p:sp>
        <p:nvSpPr>
          <p:cNvPr id="3" name="Tytuł 2"/>
          <p:cNvSpPr>
            <a:spLocks noGrp="1"/>
          </p:cNvSpPr>
          <p:nvPr>
            <p:ph type="title"/>
          </p:nvPr>
        </p:nvSpPr>
        <p:spPr>
          <a:xfrm>
            <a:off x="683568" y="332656"/>
            <a:ext cx="7756263" cy="1054250"/>
          </a:xfrm>
        </p:spPr>
        <p:txBody>
          <a:bodyPr/>
          <a:lstStyle/>
          <a:p>
            <a:r>
              <a:rPr lang="pl-PL" dirty="0" smtClean="0"/>
              <a:t>Objęcie tronu i koronacja</a:t>
            </a:r>
            <a:endParaRPr lang="pl-PL"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97390" y="4431693"/>
            <a:ext cx="1800200" cy="2380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2068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683568" y="2132856"/>
            <a:ext cx="7745505" cy="3877815"/>
          </a:xfrm>
        </p:spPr>
        <p:txBody>
          <a:bodyPr>
            <a:normAutofit/>
          </a:bodyPr>
          <a:lstStyle/>
          <a:p>
            <a:r>
              <a:rPr lang="pl-PL" sz="2000" dirty="0"/>
              <a:t>Kandydaturę Wilhelma Habsburga na męża Jadwigi usilnie popierał książę opolski Władysław </a:t>
            </a:r>
            <a:r>
              <a:rPr lang="pl-PL" sz="2000" dirty="0" err="1"/>
              <a:t>Opolczyk</a:t>
            </a:r>
            <a:r>
              <a:rPr lang="pl-PL" sz="2000" dirty="0"/>
              <a:t>, który nawet opanował 24 sierpnia 1385 zamek wawelski, przygotowując dopełnienie ceremonii małżeństwa</a:t>
            </a:r>
            <a:r>
              <a:rPr lang="pl-PL" sz="2000" dirty="0" smtClean="0"/>
              <a:t>.</a:t>
            </a:r>
            <a:r>
              <a:rPr lang="pl-PL" sz="2000" dirty="0"/>
              <a:t> Panowie krakowscy mieli jednak wobec niej zupełnie inne plany, chcąc związać Polskę z Litwą, ofiarowali polską koronę wielkiemu księciu litewskiemu Jagielle, który miał przyjąć chrzest razem ze swoim </a:t>
            </a:r>
            <a:r>
              <a:rPr lang="pl-PL" sz="2000" dirty="0" smtClean="0"/>
              <a:t>państwem.</a:t>
            </a:r>
            <a:endParaRPr lang="pl-PL" sz="2000" dirty="0"/>
          </a:p>
        </p:txBody>
      </p:sp>
      <p:sp>
        <p:nvSpPr>
          <p:cNvPr id="3" name="Tytuł 2"/>
          <p:cNvSpPr>
            <a:spLocks noGrp="1"/>
          </p:cNvSpPr>
          <p:nvPr>
            <p:ph type="title"/>
          </p:nvPr>
        </p:nvSpPr>
        <p:spPr/>
        <p:txBody>
          <a:bodyPr/>
          <a:lstStyle/>
          <a:p>
            <a:r>
              <a:rPr lang="pl-PL" sz="4800" b="1" dirty="0"/>
              <a:t> </a:t>
            </a:r>
            <a:r>
              <a:rPr lang="pl-PL" sz="4800" b="1" dirty="0" smtClean="0"/>
              <a:t>Małżeństwo </a:t>
            </a:r>
            <a:r>
              <a:rPr lang="pl-PL" sz="4800" b="1" dirty="0"/>
              <a:t>z Wilhelmem Habsburgiem</a:t>
            </a:r>
            <a:r>
              <a:rPr lang="pl-PL" b="1" dirty="0"/>
              <a:t/>
            </a:r>
            <a:br>
              <a:rPr lang="pl-PL" b="1" dirty="0"/>
            </a:br>
            <a:endParaRPr lang="pl-PL"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4365104"/>
            <a:ext cx="2520280" cy="2482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989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683568" y="2132856"/>
            <a:ext cx="7745505" cy="3877815"/>
          </a:xfrm>
        </p:spPr>
        <p:txBody>
          <a:bodyPr/>
          <a:lstStyle/>
          <a:p>
            <a:r>
              <a:rPr lang="pl-PL" dirty="0"/>
              <a:t>11 stycznia 1386 w Wołkowysku panowie polscy oznajmili Jagielle, że Jadwiga zgodziła się zostać jego żoną. Królowa odwołała publicznie swoje </a:t>
            </a:r>
            <a:r>
              <a:rPr lang="pl-PL" dirty="0" smtClean="0"/>
              <a:t>zaręczyny </a:t>
            </a:r>
            <a:r>
              <a:rPr lang="pl-PL" dirty="0"/>
              <a:t>z Wilhelmem. Jagiełło przybył do Krakowa, gdzie 15 lutego 1386 przyjął chrzest. 18 lutego tegoż roku Jadwiga i Jagiełło uroczyście zawarli związek małżeński w katedrze na Wawelu.</a:t>
            </a:r>
          </a:p>
        </p:txBody>
      </p:sp>
      <p:sp>
        <p:nvSpPr>
          <p:cNvPr id="3" name="Tytuł 2"/>
          <p:cNvSpPr>
            <a:spLocks noGrp="1"/>
          </p:cNvSpPr>
          <p:nvPr>
            <p:ph type="title"/>
          </p:nvPr>
        </p:nvSpPr>
        <p:spPr/>
        <p:txBody>
          <a:bodyPr/>
          <a:lstStyle/>
          <a:p>
            <a:r>
              <a:rPr lang="pl-PL" dirty="0"/>
              <a:t>Małżeństwo z Władysławem Jagiełłą</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4725144"/>
            <a:ext cx="3240360" cy="21031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3587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683568" y="2132856"/>
            <a:ext cx="7745505" cy="3877815"/>
          </a:xfrm>
        </p:spPr>
        <p:txBody>
          <a:bodyPr/>
          <a:lstStyle/>
          <a:p>
            <a:r>
              <a:rPr lang="pl-PL" sz="2000" dirty="0"/>
              <a:t>Na wiosnę 1387 Jadwiga stanęła na czele wyprawy rycerstwa polskiego, której celem była rewindykacja zajętej przez Węgrów Rusi Czerwonej. 8 marca 1387 potwierdziła przywileje dla Lwowa, gwarantując mu prawo składu. Tam też 26 września 1387 złożył jej hołd lenny hospodar mołdawski Piotr I. W 1395 r. zmarła siostra Jadwigi – Maria, co osłabiło pozycję na Węgrzech </a:t>
            </a:r>
            <a:r>
              <a:rPr lang="pl-PL" sz="2000" dirty="0" smtClean="0"/>
              <a:t>jej </a:t>
            </a:r>
            <a:r>
              <a:rPr lang="pl-PL" sz="2000" dirty="0"/>
              <a:t>męża Zygmunta Luksemburskiego</a:t>
            </a:r>
            <a:r>
              <a:rPr lang="pl-PL" dirty="0" smtClean="0"/>
              <a:t>.</a:t>
            </a:r>
          </a:p>
          <a:p>
            <a:r>
              <a:rPr lang="pl-PL" sz="2000" dirty="0" smtClean="0"/>
              <a:t>Aby </a:t>
            </a:r>
            <a:r>
              <a:rPr lang="pl-PL" sz="2000" dirty="0"/>
              <a:t>nie psuć stosunków z Zygmuntem, Jadwiga zaprzestała używać tytułu królowej Węgier, ale się go nie </a:t>
            </a:r>
            <a:r>
              <a:rPr lang="pl-PL" sz="2000" dirty="0" smtClean="0"/>
              <a:t>zrzekła.</a:t>
            </a:r>
            <a:endParaRPr lang="pl-PL" sz="2000" dirty="0"/>
          </a:p>
        </p:txBody>
      </p:sp>
      <p:sp>
        <p:nvSpPr>
          <p:cNvPr id="3" name="Tytuł 2"/>
          <p:cNvSpPr>
            <a:spLocks noGrp="1"/>
          </p:cNvSpPr>
          <p:nvPr>
            <p:ph type="title"/>
          </p:nvPr>
        </p:nvSpPr>
        <p:spPr/>
        <p:txBody>
          <a:bodyPr/>
          <a:lstStyle/>
          <a:p>
            <a:r>
              <a:rPr lang="pl-PL" dirty="0"/>
              <a:t>Działalność polityczna</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5101570"/>
            <a:ext cx="3313162" cy="1725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6242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zawartości 1"/>
          <p:cNvSpPr>
            <a:spLocks noGrp="1"/>
          </p:cNvSpPr>
          <p:nvPr>
            <p:ph idx="1"/>
          </p:nvPr>
        </p:nvSpPr>
        <p:spPr>
          <a:xfrm>
            <a:off x="683568" y="2132856"/>
            <a:ext cx="7745505" cy="3877815"/>
          </a:xfrm>
        </p:spPr>
        <p:txBody>
          <a:bodyPr>
            <a:normAutofit/>
          </a:bodyPr>
          <a:lstStyle/>
          <a:p>
            <a:r>
              <a:rPr lang="pl-PL" sz="2000" dirty="0"/>
              <a:t>Na swoim dworze skupiła elitę intelektualną </a:t>
            </a:r>
            <a:r>
              <a:rPr lang="pl-PL" sz="2000" dirty="0" smtClean="0"/>
              <a:t>Polski. </a:t>
            </a:r>
            <a:r>
              <a:rPr lang="pl-PL" sz="2000" dirty="0"/>
              <a:t>Zleciła pierwsze w historii Polski tłumaczenie Księgi Psalmów na język </a:t>
            </a:r>
            <a:r>
              <a:rPr lang="pl-PL" sz="2000" dirty="0" smtClean="0"/>
              <a:t>polski.</a:t>
            </a:r>
          </a:p>
          <a:p>
            <a:r>
              <a:rPr lang="pl-PL" sz="2000" dirty="0"/>
              <a:t>Fundowała wiele nowych kościołów i uposażała już istniejące klasztory. Opiekowała się szpitalami. W 1397 założyła bursę dla polskich i litewskich studentów przy Uniwersytecie Karola w Pradze. W tym też roku uzyskała zgodę papieża na utworzenie fakultetu teologii na Akademii Krakowskiej.</a:t>
            </a:r>
          </a:p>
        </p:txBody>
      </p:sp>
      <p:sp>
        <p:nvSpPr>
          <p:cNvPr id="3" name="Tytuł 2"/>
          <p:cNvSpPr>
            <a:spLocks noGrp="1"/>
          </p:cNvSpPr>
          <p:nvPr>
            <p:ph type="title"/>
          </p:nvPr>
        </p:nvSpPr>
        <p:spPr>
          <a:xfrm>
            <a:off x="683568" y="404664"/>
            <a:ext cx="7756263" cy="1054250"/>
          </a:xfrm>
        </p:spPr>
        <p:txBody>
          <a:bodyPr/>
          <a:lstStyle/>
          <a:p>
            <a:r>
              <a:rPr lang="pl-PL" dirty="0"/>
              <a:t>Działalność kulturalna i fundacje kościelne</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28228" y="4653136"/>
            <a:ext cx="1455210" cy="2204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120357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warda oprawa">
  <a:themeElements>
    <a:clrScheme name="Twarda oprawa">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Twarda oprawa">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Twarda oprawa">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81</TotalTime>
  <Words>431</Words>
  <Application>Microsoft Office PowerPoint</Application>
  <PresentationFormat>Pokaz na ekranie (4:3)</PresentationFormat>
  <Paragraphs>39</Paragraphs>
  <Slides>14</Slides>
  <Notes>0</Notes>
  <HiddenSlides>0</HiddenSlides>
  <MMClips>0</MMClips>
  <ScaleCrop>false</ScaleCrop>
  <HeadingPairs>
    <vt:vector size="4" baseType="variant">
      <vt:variant>
        <vt:lpstr>Motyw</vt:lpstr>
      </vt:variant>
      <vt:variant>
        <vt:i4>1</vt:i4>
      </vt:variant>
      <vt:variant>
        <vt:lpstr>Tytuły slajdów</vt:lpstr>
      </vt:variant>
      <vt:variant>
        <vt:i4>14</vt:i4>
      </vt:variant>
    </vt:vector>
  </HeadingPairs>
  <TitlesOfParts>
    <vt:vector size="15" baseType="lpstr">
      <vt:lpstr>Twarda oprawa</vt:lpstr>
      <vt:lpstr>Święta Królowa Jadwiga</vt:lpstr>
      <vt:lpstr>Kto to?</vt:lpstr>
      <vt:lpstr>Data i miejsce urodzenia</vt:lpstr>
      <vt:lpstr>Dzieciństwo</vt:lpstr>
      <vt:lpstr>Objęcie tronu i koronacja</vt:lpstr>
      <vt:lpstr> Małżeństwo z Wilhelmem Habsburgiem </vt:lpstr>
      <vt:lpstr>Małżeństwo z Władysławem Jagiełłą</vt:lpstr>
      <vt:lpstr>Działalność polityczna</vt:lpstr>
      <vt:lpstr>Działalność kulturalna i fundacje kościelne</vt:lpstr>
      <vt:lpstr>Śmierć i pochówek </vt:lpstr>
      <vt:lpstr>Eksploracja grobu </vt:lpstr>
      <vt:lpstr>Upamiętnienie</vt:lpstr>
      <vt:lpstr>Pamiątki po św. Jadwidze Andegaweńskiej </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Święta Królowa Jadwiga</dc:title>
  <dc:creator>Kinga Chmiel</dc:creator>
  <cp:lastModifiedBy>Kinga Chmiel</cp:lastModifiedBy>
  <cp:revision>9</cp:revision>
  <dcterms:created xsi:type="dcterms:W3CDTF">2023-09-28T06:59:09Z</dcterms:created>
  <dcterms:modified xsi:type="dcterms:W3CDTF">2023-10-12T07:05:22Z</dcterms:modified>
</cp:coreProperties>
</file>