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58" r:id="rId5"/>
    <p:sldId id="259" r:id="rId6"/>
    <p:sldId id="260" r:id="rId7"/>
    <p:sldId id="263" r:id="rId8"/>
    <p:sldId id="264" r:id="rId9"/>
    <p:sldId id="261"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7AC43E3-3E84-44FB-9735-06A201C6F299}" type="datetimeFigureOut">
              <a:rPr lang="pl-PL" smtClean="0"/>
              <a:t>12.10.2023</a:t>
            </a:fld>
            <a:endParaRPr lang="pl-P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DA4E73-5B7F-4D96-9B73-9167DE70D5D9}" type="slidenum">
              <a:rPr lang="pl-PL" smtClean="0"/>
              <a:t>‹#›</a:t>
            </a:fld>
            <a:endParaRPr lang="pl-P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l-PL" smtClean="0"/>
              <a:t>Kliknij, aby edytować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7AC43E3-3E84-44FB-9735-06A201C6F299}"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4DA4E73-5B7F-4D96-9B73-9167DE70D5D9}" type="slidenum">
              <a:rPr lang="pl-PL" smtClean="0"/>
              <a:t>‹#›</a:t>
            </a:fld>
            <a:endParaRPr lang="pl-P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7AC43E3-3E84-44FB-9735-06A201C6F299}"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4DA4E73-5B7F-4D96-9B73-9167DE70D5D9}" type="slidenum">
              <a:rPr lang="pl-PL" smtClean="0"/>
              <a:t>‹#›</a:t>
            </a:fld>
            <a:endParaRPr lang="pl-P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7AC43E3-3E84-44FB-9735-06A201C6F299}"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4DA4E73-5B7F-4D96-9B73-9167DE70D5D9}" type="slidenum">
              <a:rPr lang="pl-PL" smtClean="0"/>
              <a:t>‹#›</a:t>
            </a:fld>
            <a:endParaRPr lang="pl-PL"/>
          </a:p>
        </p:txBody>
      </p:sp>
      <p:sp>
        <p:nvSpPr>
          <p:cNvPr id="11" name="Title 10"/>
          <p:cNvSpPr>
            <a:spLocks noGrp="1"/>
          </p:cNvSpPr>
          <p:nvPr>
            <p:ph type="title"/>
          </p:nvPr>
        </p:nvSpPr>
        <p:spPr/>
        <p:txBody>
          <a:bodyPr/>
          <a:lstStyle/>
          <a:p>
            <a:r>
              <a:rPr lang="pl-PL" smtClean="0"/>
              <a:t>Kliknij, aby edytować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7AC43E3-3E84-44FB-9735-06A201C6F299}"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4DA4E73-5B7F-4D96-9B73-9167DE70D5D9}"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AC43E3-3E84-44FB-9735-06A201C6F299}" type="datetimeFigureOut">
              <a:rPr lang="pl-PL" smtClean="0"/>
              <a:t>12.10.2023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4DA4E73-5B7F-4D96-9B73-9167DE70D5D9}" type="slidenum">
              <a:rPr lang="pl-PL" smtClean="0"/>
              <a:t>‹#›</a:t>
            </a:fld>
            <a:endParaRPr lang="pl-PL"/>
          </a:p>
        </p:txBody>
      </p:sp>
      <p:sp>
        <p:nvSpPr>
          <p:cNvPr id="12" name="Title 11"/>
          <p:cNvSpPr>
            <a:spLocks noGrp="1"/>
          </p:cNvSpPr>
          <p:nvPr>
            <p:ph type="title"/>
          </p:nvPr>
        </p:nvSpPr>
        <p:spPr/>
        <p:txBody>
          <a:bodyPr/>
          <a:lstStyle>
            <a:lvl1pPr>
              <a:defRPr>
                <a:solidFill>
                  <a:schemeClr val="tx2"/>
                </a:solidFill>
              </a:defRPr>
            </a:lvl1pPr>
          </a:lstStyle>
          <a:p>
            <a:r>
              <a:rPr lang="pl-PL" smtClean="0"/>
              <a:t>Kliknij, aby edytować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F7AC43E3-3E84-44FB-9735-06A201C6F299}" type="datetimeFigureOut">
              <a:rPr lang="pl-PL" smtClean="0"/>
              <a:t>12.10.2023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4DA4E73-5B7F-4D96-9B73-9167DE70D5D9}" type="slidenum">
              <a:rPr lang="pl-PL" smtClean="0"/>
              <a:t>‹#›</a:t>
            </a:fld>
            <a:endParaRPr lang="pl-P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F7AC43E3-3E84-44FB-9735-06A201C6F299}" type="datetimeFigureOut">
              <a:rPr lang="pl-PL" smtClean="0"/>
              <a:t>12.10.2023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4DA4E73-5B7F-4D96-9B73-9167DE70D5D9}" type="slidenum">
              <a:rPr lang="pl-PL" smtClean="0"/>
              <a:t>‹#›</a:t>
            </a:fld>
            <a:endParaRPr lang="pl-P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C43E3-3E84-44FB-9735-06A201C6F299}" type="datetimeFigureOut">
              <a:rPr lang="pl-PL" smtClean="0"/>
              <a:t>12.10.2023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4DA4E73-5B7F-4D96-9B73-9167DE70D5D9}"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l-PL" smtClean="0"/>
              <a:t>Kliknij, aby edytować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7AC43E3-3E84-44FB-9735-06A201C6F299}" type="datetimeFigureOut">
              <a:rPr lang="pl-PL" smtClean="0"/>
              <a:t>12.10.2023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4DA4E73-5B7F-4D96-9B73-9167DE70D5D9}"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l-PL" smtClean="0"/>
              <a:t>Kliknij, aby edytować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7AC43E3-3E84-44FB-9735-06A201C6F299}" type="datetimeFigureOut">
              <a:rPr lang="pl-PL" smtClean="0"/>
              <a:t>12.10.2023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4DA4E73-5B7F-4D96-9B73-9167DE70D5D9}"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7AC43E3-3E84-44FB-9735-06A201C6F299}" type="datetimeFigureOut">
              <a:rPr lang="pl-PL" smtClean="0"/>
              <a:t>12.10.2023</a:t>
            </a:fld>
            <a:endParaRPr lang="pl-P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4DA4E73-5B7F-4D96-9B73-9167DE70D5D9}"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3573016"/>
            <a:ext cx="6871510" cy="2499031"/>
          </a:xfrm>
        </p:spPr>
        <p:txBody>
          <a:bodyPr/>
          <a:lstStyle/>
          <a:p>
            <a:r>
              <a:rPr lang="pl-PL" dirty="0">
                <a:effectLst/>
              </a:rPr>
              <a:t>Jadwiga Andegaweńska</a:t>
            </a:r>
            <a:br>
              <a:rPr lang="pl-PL" dirty="0">
                <a:effectLst/>
              </a:rPr>
            </a:br>
            <a:endParaRPr lang="pl-PL" dirty="0"/>
          </a:p>
        </p:txBody>
      </p:sp>
      <p:sp>
        <p:nvSpPr>
          <p:cNvPr id="3" name="Podtytuł 2"/>
          <p:cNvSpPr>
            <a:spLocks noGrp="1"/>
          </p:cNvSpPr>
          <p:nvPr>
            <p:ph type="subTitle" idx="1"/>
          </p:nvPr>
        </p:nvSpPr>
        <p:spPr>
          <a:xfrm>
            <a:off x="1318666" y="332656"/>
            <a:ext cx="6400800" cy="1752600"/>
          </a:xfrm>
        </p:spPr>
        <p:txBody>
          <a:bodyPr/>
          <a:lstStyle/>
          <a:p>
            <a:endParaRPr lang="pl-PL" dirty="0"/>
          </a:p>
        </p:txBody>
      </p:sp>
      <p:pic>
        <p:nvPicPr>
          <p:cNvPr id="1026" name="Picture 2" descr="Ilustrac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704" y="853463"/>
            <a:ext cx="181927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zerunek Jadwigi Andegaweńskiej w wyobrażeniu artysty Jana Matejki (XIX 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098363"/>
            <a:ext cx="12573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18 stycznia. Władysław Jagiełło poprosił o rękę 11-letniej Jadwigi  [KALENDAR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09616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endParaRPr lang="pl-PL" dirty="0"/>
          </a:p>
        </p:txBody>
      </p:sp>
      <p:sp>
        <p:nvSpPr>
          <p:cNvPr id="3" name="Tytuł 2"/>
          <p:cNvSpPr>
            <a:spLocks noGrp="1"/>
          </p:cNvSpPr>
          <p:nvPr>
            <p:ph type="title"/>
          </p:nvPr>
        </p:nvSpPr>
        <p:spPr>
          <a:xfrm>
            <a:off x="683568" y="836712"/>
            <a:ext cx="7756263" cy="1054250"/>
          </a:xfrm>
        </p:spPr>
        <p:txBody>
          <a:bodyPr/>
          <a:lstStyle/>
          <a:p>
            <a:r>
              <a:rPr lang="pl-PL" dirty="0" smtClean="0"/>
              <a:t>Dziękuję za uwagę </a:t>
            </a: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04864"/>
            <a:ext cx="26765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93" y="2204864"/>
            <a:ext cx="36480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168" y="2228676"/>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8" descr="Życiorys - Święta Jadwiga Królowa - Parafia pw. św. Jadwigi Królowej w Gdyn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472019"/>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14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a:bodyPr>
          <a:lstStyle/>
          <a:p>
            <a:r>
              <a:rPr lang="pl-PL" b="1" dirty="0"/>
              <a:t>Jadwiga Andegaweńska</a:t>
            </a:r>
            <a:r>
              <a:rPr lang="pl-PL" dirty="0"/>
              <a:t>, również </a:t>
            </a:r>
            <a:r>
              <a:rPr lang="pl-PL" b="1" dirty="0"/>
              <a:t>królowa Jadwiga</a:t>
            </a:r>
            <a:r>
              <a:rPr lang="pl-PL" dirty="0"/>
              <a:t> (ur. między 3 października 1373 a 18 lutego </a:t>
            </a:r>
            <a:r>
              <a:rPr lang="pl-PL" dirty="0" smtClean="0"/>
              <a:t>1374</a:t>
            </a:r>
            <a:r>
              <a:rPr lang="pl-PL" dirty="0"/>
              <a:t> w Budzie, zm. 17 lipca 1399 w Krakowie) – królowa </a:t>
            </a:r>
            <a:r>
              <a:rPr lang="pl-PL" dirty="0" smtClean="0"/>
              <a:t>Polski</a:t>
            </a:r>
            <a:r>
              <a:rPr lang="pl-PL" dirty="0"/>
              <a:t> z dynastii Andegawenów, córka </a:t>
            </a:r>
            <a:r>
              <a:rPr lang="pl-PL" dirty="0" smtClean="0"/>
              <a:t>Ludwika </a:t>
            </a:r>
            <a:r>
              <a:rPr lang="pl-PL" dirty="0"/>
              <a:t>Węgierskiego i Elżbiety Bośniaczki, w 1384 koronowana na króla </a:t>
            </a:r>
            <a:r>
              <a:rPr lang="pl-PL" dirty="0" smtClean="0"/>
              <a:t>Polski, </a:t>
            </a:r>
            <a:r>
              <a:rPr lang="pl-PL" dirty="0"/>
              <a:t>pierwsza żona króla Władysława Jagiełły, apostołka Litwy, święta Kościoła katolickiego. Jedyny polski monarcha wyniesiony na ołtarze. Choć nie otrzymała oficjalnie tego tytułu, przez część wiernych Kościoła katolickiego czczona jest jako patronka </a:t>
            </a:r>
            <a:r>
              <a:rPr lang="pl-PL" dirty="0" smtClean="0"/>
              <a:t>Polski.</a:t>
            </a:r>
            <a:endParaRPr lang="pl-PL" dirty="0"/>
          </a:p>
        </p:txBody>
      </p:sp>
      <p:sp>
        <p:nvSpPr>
          <p:cNvPr id="3" name="Tytuł 2"/>
          <p:cNvSpPr>
            <a:spLocks noGrp="1"/>
          </p:cNvSpPr>
          <p:nvPr>
            <p:ph type="title"/>
          </p:nvPr>
        </p:nvSpPr>
        <p:spPr/>
        <p:txBody>
          <a:bodyPr/>
          <a:lstStyle/>
          <a:p>
            <a:r>
              <a:rPr lang="pl-PL" dirty="0" smtClean="0"/>
              <a:t>Kto to był?</a:t>
            </a:r>
            <a:endParaRPr lang="pl-PL" dirty="0"/>
          </a:p>
        </p:txBody>
      </p:sp>
    </p:spTree>
    <p:extLst>
      <p:ext uri="{BB962C8B-B14F-4D97-AF65-F5344CB8AC3E}">
        <p14:creationId xmlns:p14="http://schemas.microsoft.com/office/powerpoint/2010/main" val="188017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39552" y="2248348"/>
            <a:ext cx="7905200" cy="2476796"/>
          </a:xfrm>
        </p:spPr>
        <p:txBody>
          <a:bodyPr>
            <a:normAutofit fontScale="77500" lnSpcReduction="20000"/>
          </a:bodyPr>
          <a:lstStyle/>
          <a:p>
            <a:r>
              <a:rPr lang="pl-PL" dirty="0"/>
              <a:t>Był najdłużej panującym polskim </a:t>
            </a:r>
            <a:r>
              <a:rPr lang="pl-PL" dirty="0" smtClean="0"/>
              <a:t>monarchą. </a:t>
            </a:r>
            <a:r>
              <a:rPr lang="pl-PL" dirty="0"/>
              <a:t>Objął tron wielkoksiążęcy w Wilnie po śmierci ojca w 1377. Początkowo wspierany przez swego stryja Kiejstuta, później popadł z nim w konflikt i pozbawił wszelkiej </a:t>
            </a:r>
            <a:r>
              <a:rPr lang="pl-PL" dirty="0" smtClean="0"/>
              <a:t>władzy. </a:t>
            </a:r>
            <a:r>
              <a:rPr lang="pl-PL" dirty="0"/>
              <a:t>W 1385 zawarł z Koroną Królestwa Polskiego unię w Krewie, zobowiązując się do przyjęcia chrztu i chrystianizacji Litwy oraz poślubienia królowej polskiej Jadwigi w zamian za tron polski, który objął rok później. W 1401 oddał władzę na Litwie swojemu stryjecznemu bratu, księciu Witoldowi, zachowując tytuł </a:t>
            </a:r>
            <a:r>
              <a:rPr lang="pl-PL" i="1" dirty="0"/>
              <a:t>najwyższego księcia</a:t>
            </a:r>
            <a:r>
              <a:rPr lang="pl-PL" dirty="0"/>
              <a:t> Litwy (</a:t>
            </a:r>
            <a:r>
              <a:rPr lang="pl-PL" i="1" dirty="0" err="1"/>
              <a:t>supremus</a:t>
            </a:r>
            <a:r>
              <a:rPr lang="pl-PL" i="1" dirty="0"/>
              <a:t> </a:t>
            </a:r>
            <a:r>
              <a:rPr lang="pl-PL" i="1" dirty="0" err="1"/>
              <a:t>dux</a:t>
            </a:r>
            <a:r>
              <a:rPr lang="pl-PL" i="1" dirty="0"/>
              <a:t> </a:t>
            </a:r>
            <a:r>
              <a:rPr lang="pl-PL" i="1" dirty="0" err="1"/>
              <a:t>Lituaniae</a:t>
            </a:r>
            <a:r>
              <a:rPr lang="pl-PL" dirty="0"/>
              <a:t>).</a:t>
            </a:r>
          </a:p>
        </p:txBody>
      </p:sp>
      <p:sp>
        <p:nvSpPr>
          <p:cNvPr id="3" name="Tytuł 2"/>
          <p:cNvSpPr>
            <a:spLocks noGrp="1"/>
          </p:cNvSpPr>
          <p:nvPr>
            <p:ph type="title"/>
          </p:nvPr>
        </p:nvSpPr>
        <p:spPr/>
        <p:txBody>
          <a:bodyPr/>
          <a:lstStyle/>
          <a:p>
            <a:r>
              <a:rPr lang="pl-PL" dirty="0" smtClean="0"/>
              <a:t>Władysław II Jagiełło</a:t>
            </a:r>
            <a:endParaRPr lang="pl-PL" dirty="0"/>
          </a:p>
        </p:txBody>
      </p:sp>
      <p:pic>
        <p:nvPicPr>
          <p:cNvPr id="5122" name="Picture 2" descr="https://upload.wikimedia.org/wikipedia/commons/thumb/6/61/Wladyslaw_Jagiello.jpg/220px-Wladyslaw_Jagiel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612678"/>
            <a:ext cx="1691680" cy="224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17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07975" y="2060849"/>
            <a:ext cx="8584505" cy="3168352"/>
          </a:xfrm>
        </p:spPr>
        <p:txBody>
          <a:bodyPr>
            <a:normAutofit fontScale="70000" lnSpcReduction="20000"/>
          </a:bodyPr>
          <a:lstStyle/>
          <a:p>
            <a:r>
              <a:rPr lang="pl-PL" dirty="0"/>
              <a:t>11 stycznia 1386 w Wołkowysku panowie polscy oznajmili Jagielle, że Jadwiga zgodziła się zostać jego żoną. Królowa odwołała publicznie swoje </a:t>
            </a:r>
            <a:r>
              <a:rPr lang="pl-PL" i="1" dirty="0" err="1"/>
              <a:t>sponsalia</a:t>
            </a:r>
            <a:r>
              <a:rPr lang="pl-PL" dirty="0"/>
              <a:t> z Wilhelmem. Jagiełło przybył do Krakowa, gdzie 15 lutego 1386 przyjął chrzest. 18 lutego tegoż roku Jadwiga i Jagiełło uroczyście zawarli związek małżeński w katedrze na Wawelu. Dwa tygodnie później, 4 marca w katedrze wawelskiej odbyła się uroczysta koronacja przez abp. </a:t>
            </a:r>
            <a:r>
              <a:rPr lang="pl-PL" dirty="0" err="1"/>
              <a:t>Bodzantę</a:t>
            </a:r>
            <a:r>
              <a:rPr lang="pl-PL" dirty="0"/>
              <a:t> i obecnego legata papieskiego, </a:t>
            </a:r>
            <a:r>
              <a:rPr lang="pl-PL" dirty="0" err="1"/>
              <a:t>Maffiolusa</a:t>
            </a:r>
            <a:r>
              <a:rPr lang="pl-PL" dirty="0"/>
              <a:t> de </a:t>
            </a:r>
            <a:r>
              <a:rPr lang="pl-PL" dirty="0" err="1"/>
              <a:t>Lampregnano</a:t>
            </a:r>
            <a:r>
              <a:rPr lang="pl-PL" dirty="0"/>
              <a:t>, jej męża Władysława Jagiełły, na króla </a:t>
            </a:r>
            <a:r>
              <a:rPr lang="pl-PL" dirty="0" smtClean="0"/>
              <a:t>Polski.</a:t>
            </a:r>
            <a:endParaRPr lang="pl-PL" dirty="0"/>
          </a:p>
          <a:p>
            <a:r>
              <a:rPr lang="pl-PL" dirty="0"/>
              <a:t>Historycy wielokrotnie spekulowali na temat relacji między Jadwigą i jej mężem, Władysławem II Jagiełłą. Dominuje przekonanie, iż Jadwiga była w tym politycznym związku nieszczęśliwa, ze względu na różnicę wieku, wychowania, czy kultury. Według odmiennej koncepcji zaprezentowanej ostatnio Jagiełło był dla Jadwigi raczej postacią ojcowską, a ich współżycie mogło mieć stosunkowo harmonijny </a:t>
            </a:r>
            <a:r>
              <a:rPr lang="pl-PL" dirty="0" smtClean="0"/>
              <a:t>charakter.</a:t>
            </a:r>
            <a:endParaRPr lang="pl-PL" dirty="0"/>
          </a:p>
          <a:p>
            <a:endParaRPr lang="pl-PL" dirty="0"/>
          </a:p>
        </p:txBody>
      </p:sp>
      <p:sp>
        <p:nvSpPr>
          <p:cNvPr id="3" name="Tytuł 2"/>
          <p:cNvSpPr>
            <a:spLocks noGrp="1"/>
          </p:cNvSpPr>
          <p:nvPr>
            <p:ph type="title"/>
          </p:nvPr>
        </p:nvSpPr>
        <p:spPr>
          <a:xfrm>
            <a:off x="765175" y="274667"/>
            <a:ext cx="7756263" cy="1512168"/>
          </a:xfrm>
        </p:spPr>
        <p:txBody>
          <a:bodyPr/>
          <a:lstStyle/>
          <a:p>
            <a:r>
              <a:rPr lang="pl-PL" dirty="0" smtClean="0"/>
              <a:t>Jadwiga żoną Władysława </a:t>
            </a:r>
            <a:r>
              <a:rPr lang="pl-PL" dirty="0"/>
              <a:t>J</a:t>
            </a:r>
            <a:r>
              <a:rPr lang="pl-PL" dirty="0" smtClean="0"/>
              <a:t>agiełły </a:t>
            </a:r>
            <a:endParaRPr lang="pl-PL" dirty="0"/>
          </a:p>
        </p:txBody>
      </p:sp>
      <p:sp>
        <p:nvSpPr>
          <p:cNvPr id="4" name="AutoShape 2" descr="18 stycznia. Władysław Jagiełło poprosił o rękę 11-letniej Jadwigi  [KALENDAR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18 stycznia. Władysław Jagiełło poprosił o rękę 11-letniej Jadwigi  [KALENDARIU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6" descr="18 stycznia. Władysław Jagiełło poprosił o rękę 11-letniej Jadwigi  [KALENDARIU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8" descr="18 stycznia. Władysław Jagiełło poprosił o rękę 11-letniej Jadwigi  [KALENDARIU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 name="AutoShape 10" descr="18 stycznia. Władysław Jagiełło poprosił o rękę 11-letniej Jadwigi  [KALENDARIU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2" descr="Nasz profil - Patron | Szkoła Podstawowa im. Władysława Jagiełły w Stębarku  Gierzwałd, Stębark 56"/>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06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119769"/>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07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132857"/>
            <a:ext cx="8712967" cy="4680520"/>
          </a:xfrm>
        </p:spPr>
        <p:txBody>
          <a:bodyPr>
            <a:normAutofit fontScale="70000" lnSpcReduction="20000"/>
          </a:bodyPr>
          <a:lstStyle/>
          <a:p>
            <a:r>
              <a:rPr lang="pl-PL" dirty="0"/>
              <a:t>W zgodnej opinii źródeł węgierskich i polskich Jadwiga była ostatnim dzieckiem ze związku Ludwika Węgierskiego i Elżbiety </a:t>
            </a:r>
            <a:r>
              <a:rPr lang="pl-PL" dirty="0" smtClean="0"/>
              <a:t>Bośniaczki. </a:t>
            </a:r>
            <a:r>
              <a:rPr lang="pl-PL" dirty="0"/>
              <a:t>Data urodzin przyszłej królowej nie została odnotowana w źródłach i może być ustalona jedynie na podstawie danych pośrednich. Dawniejsza historiografia za datę narodzin Jadwigi uznawała rok 1371, opierając się na błędnym przekazie Jana </a:t>
            </a:r>
            <a:r>
              <a:rPr lang="pl-PL" dirty="0" smtClean="0"/>
              <a:t>Długosza. </a:t>
            </a:r>
            <a:r>
              <a:rPr lang="pl-PL" dirty="0"/>
              <a:t>W XX w. historycy ustalili, że w roku 1371 przyszła na świat starsza siostra Jadwigi Maria Andegaweńska, a ostatnie dziecko Ludwika Węgierskiego i Elżbiety Bośniaczki urodziło się pod koniec roku 1373 albo na początku roku </a:t>
            </a:r>
            <a:r>
              <a:rPr lang="pl-PL" dirty="0" smtClean="0"/>
              <a:t>1374.</a:t>
            </a:r>
            <a:endParaRPr lang="pl-PL" dirty="0"/>
          </a:p>
          <a:p>
            <a:r>
              <a:rPr lang="pl-PL" dirty="0"/>
              <a:t>Jan Dąbrowski jako pierwszy zwrócił uwagę na źródła z epoki, z których można wywnioskować, że Jadwiga urodziła się po 3 października 1373 r. (dokument Ludwika Węgierskiego mówiący o dwóch córkach króla i dziecku, które się dopiero narodzi), a przed 17 kwietnia 1374 (instrukcja poselska wymieniająca imiennie trzy córki króla, w tym Jadwigę). Przyjął ponadto, że najbardziej prawdopodobny czas narodzin Jadwigi to pierwsze tygodnie roku </a:t>
            </a:r>
            <a:r>
              <a:rPr lang="pl-PL" dirty="0" smtClean="0"/>
              <a:t>1374. </a:t>
            </a:r>
            <a:r>
              <a:rPr lang="pl-PL" dirty="0"/>
              <a:t>Anna Misiąg-Bocheńska za najpóźniejszą możliwą datę narodzin Jadwigi przyjęła dzień 18 lutego 1374, ponieważ z zapisków w </a:t>
            </a:r>
            <a:r>
              <a:rPr lang="pl-PL" i="1" dirty="0"/>
              <a:t>Kalendarzu katedralnym krakowskim</a:t>
            </a:r>
            <a:r>
              <a:rPr lang="pl-PL" dirty="0"/>
              <a:t> wynika, że 18 lutego 1386 Jadwiga była już </a:t>
            </a:r>
            <a:r>
              <a:rPr lang="pl-PL" i="1" dirty="0"/>
              <a:t>in </a:t>
            </a:r>
            <a:r>
              <a:rPr lang="pl-PL" i="1" dirty="0" err="1"/>
              <a:t>annis</a:t>
            </a:r>
            <a:r>
              <a:rPr lang="pl-PL" i="1" dirty="0"/>
              <a:t> </a:t>
            </a:r>
            <a:r>
              <a:rPr lang="pl-PL" i="1" dirty="0" err="1"/>
              <a:t>maturitatis</a:t>
            </a:r>
            <a:r>
              <a:rPr lang="pl-PL" dirty="0"/>
              <a:t>, tj. musiała mieć w tym dniu ukończone 12 </a:t>
            </a:r>
            <a:r>
              <a:rPr lang="pl-PL" dirty="0" smtClean="0"/>
              <a:t>lat.</a:t>
            </a:r>
            <a:endParaRPr lang="pl-PL" dirty="0"/>
          </a:p>
          <a:p>
            <a:r>
              <a:rPr lang="pl-PL" dirty="0"/>
              <a:t>Większość współczesnych badaczy przyjmuje, że Jadwiga urodziła się albo w dniu 18 lutego </a:t>
            </a:r>
            <a:r>
              <a:rPr lang="pl-PL" dirty="0" smtClean="0"/>
              <a:t>1374, </a:t>
            </a:r>
            <a:r>
              <a:rPr lang="pl-PL" dirty="0"/>
              <a:t>albo kilka dni </a:t>
            </a:r>
            <a:r>
              <a:rPr lang="pl-PL" dirty="0" smtClean="0"/>
              <a:t>wcześniej, </a:t>
            </a:r>
            <a:r>
              <a:rPr lang="pl-PL" dirty="0"/>
              <a:t>np. 15 </a:t>
            </a:r>
            <a:r>
              <a:rPr lang="pl-PL" dirty="0" smtClean="0"/>
              <a:t>lutego</a:t>
            </a:r>
            <a:r>
              <a:rPr lang="pl-PL" dirty="0"/>
              <a:t> lub najwcześniej 11 </a:t>
            </a:r>
            <a:r>
              <a:rPr lang="pl-PL" dirty="0" smtClean="0"/>
              <a:t>lutego.</a:t>
            </a:r>
            <a:endParaRPr lang="pl-PL" dirty="0"/>
          </a:p>
          <a:p>
            <a:r>
              <a:rPr lang="pl-PL" dirty="0"/>
              <a:t>Prawdopodobnym miejscem narodzin królowej Jadwigi był zamek </a:t>
            </a:r>
            <a:r>
              <a:rPr lang="pl-PL" dirty="0" smtClean="0"/>
              <a:t>wyszehradzki</a:t>
            </a:r>
            <a:r>
              <a:rPr lang="pl-PL" baseline="30000" dirty="0"/>
              <a:t> </a:t>
            </a:r>
            <a:r>
              <a:rPr lang="pl-PL" dirty="0" smtClean="0"/>
              <a:t>lub </a:t>
            </a:r>
            <a:r>
              <a:rPr lang="pl-PL" dirty="0"/>
              <a:t>zamek </a:t>
            </a:r>
            <a:r>
              <a:rPr lang="pl-PL" dirty="0" err="1" smtClean="0"/>
              <a:t>budziński</a:t>
            </a:r>
            <a:r>
              <a:rPr lang="pl-PL" dirty="0" smtClean="0"/>
              <a:t>.</a:t>
            </a:r>
            <a:endParaRPr lang="pl-PL" dirty="0"/>
          </a:p>
          <a:p>
            <a:endParaRPr lang="pl-PL" dirty="0"/>
          </a:p>
        </p:txBody>
      </p:sp>
      <p:sp>
        <p:nvSpPr>
          <p:cNvPr id="3" name="Tytuł 2"/>
          <p:cNvSpPr>
            <a:spLocks noGrp="1"/>
          </p:cNvSpPr>
          <p:nvPr>
            <p:ph type="title"/>
          </p:nvPr>
        </p:nvSpPr>
        <p:spPr/>
        <p:txBody>
          <a:bodyPr/>
          <a:lstStyle/>
          <a:p>
            <a:r>
              <a:rPr lang="pl-PL" dirty="0" smtClean="0"/>
              <a:t>Życiorys Jadwigi</a:t>
            </a:r>
            <a:endParaRPr lang="pl-PL" dirty="0"/>
          </a:p>
        </p:txBody>
      </p:sp>
      <p:pic>
        <p:nvPicPr>
          <p:cNvPr id="3074" name="Picture 2" descr="Nasza Patron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7704" cy="19472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sza Patron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7" y="-10946"/>
            <a:ext cx="1907704" cy="195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6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95736" y="2232521"/>
            <a:ext cx="6681064" cy="3916957"/>
          </a:xfrm>
        </p:spPr>
        <p:txBody>
          <a:bodyPr>
            <a:normAutofit fontScale="85000" lnSpcReduction="20000"/>
          </a:bodyPr>
          <a:lstStyle/>
          <a:p>
            <a:r>
              <a:rPr lang="pl-PL" dirty="0"/>
              <a:t>Jadwigę od dzieciństwa przygotowywano do pełnienia roli królowej poprzez wykształcenie. Pobyt w środowisku kulturalnym dworu w Budzie sprawił, że Jadwiga posiadła umiejętność czytania, znajomość języków obcych, zamiłowanie do lektury, muzyki, sztuki i </a:t>
            </a:r>
            <a:r>
              <a:rPr lang="pl-PL" dirty="0" smtClean="0"/>
              <a:t>nauki.</a:t>
            </a:r>
            <a:endParaRPr lang="pl-PL" dirty="0"/>
          </a:p>
          <a:p>
            <a:r>
              <a:rPr lang="pl-PL" dirty="0"/>
              <a:t>15 czerwca 1378 została zaręczona z ośmioletnim Wilhelmem z dynastii Habsburgów. Odbyła się nawet ceremonia zaręczyn mających charakter formalnego ślubu między dziećmi (</a:t>
            </a:r>
            <a:r>
              <a:rPr lang="pl-PL" i="1" u="sng" dirty="0" err="1"/>
              <a:t>sponsalia</a:t>
            </a:r>
            <a:r>
              <a:rPr lang="pl-PL" i="1" u="sng" dirty="0"/>
              <a:t> de futuro</a:t>
            </a:r>
            <a:r>
              <a:rPr lang="pl-PL" dirty="0"/>
              <a:t>). Nie był to jednak kontrakt nierozerwalny. Podpisano zobowiązanie, że strona, która zerwałaby zaręczyny, wypłaci drugiej stronie 200 000 florenów w </a:t>
            </a:r>
            <a:r>
              <a:rPr lang="pl-PL" dirty="0" smtClean="0"/>
              <a:t>złocie.</a:t>
            </a:r>
            <a:endParaRPr lang="pl-PL" dirty="0"/>
          </a:p>
          <a:p>
            <a:endParaRPr lang="pl-PL" dirty="0"/>
          </a:p>
        </p:txBody>
      </p:sp>
      <p:sp>
        <p:nvSpPr>
          <p:cNvPr id="3" name="Tytuł 2"/>
          <p:cNvSpPr>
            <a:spLocks noGrp="1"/>
          </p:cNvSpPr>
          <p:nvPr>
            <p:ph type="title"/>
          </p:nvPr>
        </p:nvSpPr>
        <p:spPr/>
        <p:txBody>
          <a:bodyPr/>
          <a:lstStyle/>
          <a:p>
            <a:r>
              <a:rPr lang="pl-PL" dirty="0" smtClean="0"/>
              <a:t>Dzieciństwo Królowej</a:t>
            </a:r>
            <a:endParaRPr lang="pl-PL" dirty="0"/>
          </a:p>
        </p:txBody>
      </p:sp>
      <p:sp>
        <p:nvSpPr>
          <p:cNvPr id="4" name="AutoShape 2" descr="Patronka | Parafia Św. Jadwigi Królowe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4" y="2636912"/>
            <a:ext cx="1714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29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512" y="2204864"/>
            <a:ext cx="5672953" cy="4349005"/>
          </a:xfrm>
        </p:spPr>
        <p:txBody>
          <a:bodyPr>
            <a:normAutofit fontScale="92500" lnSpcReduction="10000"/>
          </a:bodyPr>
          <a:lstStyle/>
          <a:p>
            <a:r>
              <a:rPr lang="pl-PL" dirty="0"/>
              <a:t>Na wiosnę 1387 Jadwiga stanęła na czele wyprawy rycerstwa polskiego, której celem była rewindykacja zajętej przez Węgrów Rusi Czerwonej. 8 marca 1387 potwierdziła przywileje dla Lwowa, gwarantując mu prawo składu. Tam też 26 września 1387 złożył jej hołd lenny hospodar mołdawski Piotr I. W 1395 r. zmarła siostra Jadwigi – Maria, co osłabiło pozycję na Węgrzech jej męża Zygmunta Luksemburskiego. Aby nie psuć stosunków z Zygmuntem, Jadwiga zaprzestała używać tytułu królowej Węgier, ale się go nie zrzekła.</a:t>
            </a:r>
            <a:endParaRPr lang="pl-PL" dirty="0"/>
          </a:p>
        </p:txBody>
      </p:sp>
      <p:sp>
        <p:nvSpPr>
          <p:cNvPr id="3" name="Tytuł 2"/>
          <p:cNvSpPr>
            <a:spLocks noGrp="1"/>
          </p:cNvSpPr>
          <p:nvPr>
            <p:ph type="title"/>
          </p:nvPr>
        </p:nvSpPr>
        <p:spPr/>
        <p:txBody>
          <a:bodyPr/>
          <a:lstStyle/>
          <a:p>
            <a:r>
              <a:rPr lang="pl-PL" b="1" dirty="0"/>
              <a:t>Działalność polityczna</a:t>
            </a:r>
            <a:br>
              <a:rPr lang="pl-PL" b="1" dirty="0"/>
            </a:br>
            <a:endParaRPr lang="pl-PL" dirty="0"/>
          </a:p>
        </p:txBody>
      </p:sp>
      <p:pic>
        <p:nvPicPr>
          <p:cNvPr id="1026" name="Picture 2" descr="https://upload.wikimedia.org/wikipedia/commons/thumb/b/bb/Polska_1386_-_1434.png/290px-Polska_1386_-_14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924944"/>
            <a:ext cx="27622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75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3529" y="2132855"/>
            <a:ext cx="5976663" cy="4608513"/>
          </a:xfrm>
        </p:spPr>
        <p:txBody>
          <a:bodyPr>
            <a:normAutofit fontScale="70000" lnSpcReduction="20000"/>
          </a:bodyPr>
          <a:lstStyle/>
          <a:p>
            <a:r>
              <a:rPr lang="pl-PL" dirty="0"/>
              <a:t>Według zapisów kronikarzy Święta Jadwiga uprawiała surowe umartwienia. Jej kierownikiem duchowym był krakowski dominikanin Henryk Bitterfeld, autor traktatu o </a:t>
            </a:r>
            <a:r>
              <a:rPr lang="pl-PL" i="1" dirty="0"/>
              <a:t>Komunii świętej</a:t>
            </a:r>
            <a:r>
              <a:rPr lang="pl-PL" dirty="0"/>
              <a:t> i traktatu ascetyczno-mistycznego napisanego specjalnie dla Jadwigi. W swym życiu harmonijnie łączyła kontemplację z działalnością praktyczną, co wyraziła również w nawiązującym do Ewangelii symbolu dwóch przeplatających się liter MM (Maria i Marta), który poleciła umieścić na ścianach swej komnaty, a chcąc, by chwała Boża nieustannie rozbrzmiewała w katedrze wawelskiej założyła i zapewniła utrzymanie Kolegium </a:t>
            </a:r>
            <a:r>
              <a:rPr lang="pl-PL" dirty="0" err="1"/>
              <a:t>Psałterzystów</a:t>
            </a:r>
            <a:r>
              <a:rPr lang="pl-PL" dirty="0"/>
              <a:t>, którzy dzień i noc śpiewali psalmy przed Najświętszym Sakramentem. Ufundowała również i częściowo własnoręcznie wyhaftowała racjonał – drogocenną szatę liturgiczną dla biskupów krakowskich, zachowaną po dziś dzień, używaną podczas największych uroczystości.</a:t>
            </a:r>
            <a:endParaRPr lang="pl-PL" dirty="0"/>
          </a:p>
        </p:txBody>
      </p:sp>
      <p:sp>
        <p:nvSpPr>
          <p:cNvPr id="3" name="Tytuł 2"/>
          <p:cNvSpPr>
            <a:spLocks noGrp="1"/>
          </p:cNvSpPr>
          <p:nvPr>
            <p:ph type="title"/>
          </p:nvPr>
        </p:nvSpPr>
        <p:spPr/>
        <p:txBody>
          <a:bodyPr/>
          <a:lstStyle/>
          <a:p>
            <a:r>
              <a:rPr lang="pl-PL" dirty="0" smtClean="0"/>
              <a:t>Życie duchowe</a:t>
            </a:r>
            <a:endParaRPr lang="pl-PL" dirty="0"/>
          </a:p>
        </p:txBody>
      </p:sp>
      <p:sp>
        <p:nvSpPr>
          <p:cNvPr id="4" name="AutoShape 2" descr="Patronka | Parafia Św. Jadwigi Królowe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Patronka | Parafia Św. Jadwigi Królowej"/>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3" y="2204864"/>
            <a:ext cx="199050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51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39552" y="2780928"/>
            <a:ext cx="7745505" cy="3877815"/>
          </a:xfrm>
        </p:spPr>
        <p:txBody>
          <a:bodyPr>
            <a:normAutofit lnSpcReduction="10000"/>
          </a:bodyPr>
          <a:lstStyle/>
          <a:p>
            <a:r>
              <a:rPr lang="pl-PL" dirty="0"/>
              <a:t>22 czerwca 1399 urodziła córkę Elżbietę </a:t>
            </a:r>
            <a:r>
              <a:rPr lang="pl-PL" dirty="0" err="1"/>
              <a:t>Bonifację</a:t>
            </a:r>
            <a:r>
              <a:rPr lang="pl-PL" dirty="0"/>
              <a:t>, która zmarła 13 lipca 1399. Jadwiga zmarła cztery dni później około godziny 13, prawdopodobnie na gorączkę </a:t>
            </a:r>
            <a:r>
              <a:rPr lang="pl-PL" dirty="0" smtClean="0"/>
              <a:t>połogową. </a:t>
            </a:r>
            <a:r>
              <a:rPr lang="pl-PL" dirty="0"/>
              <a:t>Królowa Jadwiga została pochowana w katedrze wawelskiej 19 lipca tegoż </a:t>
            </a:r>
            <a:r>
              <a:rPr lang="pl-PL" dirty="0" smtClean="0"/>
              <a:t>roku</a:t>
            </a:r>
            <a:endParaRPr lang="pl-PL" baseline="30000" dirty="0"/>
          </a:p>
          <a:p>
            <a:r>
              <a:rPr lang="pl-PL" dirty="0"/>
              <a:t>W testamencie zapisała swój majątek </a:t>
            </a:r>
            <a:r>
              <a:rPr lang="pl-PL" u="sng" dirty="0"/>
              <a:t>Akademii Krakowskiej</a:t>
            </a:r>
            <a:r>
              <a:rPr lang="pl-PL" dirty="0"/>
              <a:t>. Kiedy w styczniu 1887 otworzono jej </a:t>
            </a:r>
            <a:r>
              <a:rPr lang="pl-PL" dirty="0" smtClean="0"/>
              <a:t>grobowiec, </a:t>
            </a:r>
            <a:r>
              <a:rPr lang="pl-PL" dirty="0"/>
              <a:t>znajdujący się w katedrze wawelskiej, stwierdzono, że klejnoty grobowe wykonane były ze skóry i drewna.</a:t>
            </a:r>
          </a:p>
        </p:txBody>
      </p:sp>
      <p:sp>
        <p:nvSpPr>
          <p:cNvPr id="3" name="Tytuł 2"/>
          <p:cNvSpPr>
            <a:spLocks noGrp="1"/>
          </p:cNvSpPr>
          <p:nvPr>
            <p:ph type="title"/>
          </p:nvPr>
        </p:nvSpPr>
        <p:spPr>
          <a:xfrm>
            <a:off x="827584" y="332656"/>
            <a:ext cx="7756263" cy="1368152"/>
          </a:xfrm>
        </p:spPr>
        <p:txBody>
          <a:bodyPr/>
          <a:lstStyle/>
          <a:p>
            <a:r>
              <a:rPr lang="pl-PL" b="1" dirty="0"/>
              <a:t>Śmierć i pochówek</a:t>
            </a:r>
            <a:br>
              <a:rPr lang="pl-PL" b="1" dirty="0"/>
            </a:br>
            <a:endParaRPr lang="pl-PL" dirty="0"/>
          </a:p>
        </p:txBody>
      </p:sp>
      <p:pic>
        <p:nvPicPr>
          <p:cNvPr id="6146" name="Picture 2" descr="https://upload.wikimedia.org/wikipedia/commons/thumb/6/68/Nagrobek_Jadwigi_Andegawe%C5%84skiej.jpg/220px-Nagrobek_Jadwigi_Andegawe%C5%84skie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106514"/>
            <a:ext cx="209550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751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arda oprawa">
  <a:themeElements>
    <a:clrScheme name="Twarda opraw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warda opraw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warda opraw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46</TotalTime>
  <Words>161</Words>
  <Application>Microsoft Office PowerPoint</Application>
  <PresentationFormat>Pokaz na ekranie (4:3)</PresentationFormat>
  <Paragraphs>24</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Twarda oprawa</vt:lpstr>
      <vt:lpstr>Jadwiga Andegaweńska </vt:lpstr>
      <vt:lpstr>Kto to był?</vt:lpstr>
      <vt:lpstr>Władysław II Jagiełło</vt:lpstr>
      <vt:lpstr>Jadwiga żoną Władysława Jagiełły </vt:lpstr>
      <vt:lpstr>Życiorys Jadwigi</vt:lpstr>
      <vt:lpstr>Dzieciństwo Królowej</vt:lpstr>
      <vt:lpstr>Działalność polityczna </vt:lpstr>
      <vt:lpstr>Życie duchowe</vt:lpstr>
      <vt:lpstr>Śmierć i pochówek </vt:lpstr>
      <vt:lpstr>Dziękuję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Jadwiga Andegaweńska</dc:title>
  <dc:creator>Bartek Ciuraj</dc:creator>
  <cp:lastModifiedBy>Bartek Ciuraj</cp:lastModifiedBy>
  <cp:revision>6</cp:revision>
  <dcterms:created xsi:type="dcterms:W3CDTF">2023-09-28T07:00:14Z</dcterms:created>
  <dcterms:modified xsi:type="dcterms:W3CDTF">2023-10-12T07:11:16Z</dcterms:modified>
</cp:coreProperties>
</file>