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C766327-C263-4FC5-9127-F7FC9238F537}" type="datetimeFigureOut">
              <a:rPr lang="pl-PL" smtClean="0"/>
              <a:t>19.10.2023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B8ECFDB-4A7A-4DB4-941D-938DB18B942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6768752" cy="1224136"/>
          </a:xfrm>
        </p:spPr>
        <p:txBody>
          <a:bodyPr>
            <a:normAutofit fontScale="85000" lnSpcReduction="20000"/>
          </a:bodyPr>
          <a:lstStyle/>
          <a:p>
            <a:r>
              <a:rPr lang="pl-PL" sz="5400" b="1" dirty="0" smtClean="0"/>
              <a:t>ŚWIĘTA KRÓLOWA JADWIGA</a:t>
            </a:r>
            <a:endParaRPr lang="pl-PL" sz="5400" b="1" dirty="0"/>
          </a:p>
        </p:txBody>
      </p:sp>
      <p:sp>
        <p:nvSpPr>
          <p:cNvPr id="4" name="AutoShape 2" descr="Patronka | Parafia Św. Jadwigi Królowe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Patronka | Parafia Św. Jadwigi Królowe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Patronka | Parafia Św. Jadwigi Królowej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Patronka | Parafia Św. Jadwigi Królowej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Patronka | Parafia Św. Jadwigi Królowej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Patronka | Parafia Św. Jadwigi Królowej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4" descr="Patronka | Parafia Św. Jadwigi Królowej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6" descr="Patronka | Parafia Św. Jadwigi Królowej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18" descr="Patronka | Parafia Św. Jadwigi Królowej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20" descr="Jadwiga Andegaweńska – Wikipedia, wolna encyklopedi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24" descr="Patronka | Parafia Św. Jadwigi Królowej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50" name="Picture 26" descr="Św. Jadwiga Królowa – wiecznie młoda i zaskakująco aktualna | Jadwiżan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81218"/>
            <a:ext cx="3180515" cy="50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ódlmy się… Do Świętej Jadwigi Królowej i Świętej Jadwigi Śląski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19" y="1881368"/>
            <a:ext cx="4159188" cy="49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08520" y="1700808"/>
            <a:ext cx="3816424" cy="5256584"/>
          </a:xfrm>
        </p:spPr>
        <p:txBody>
          <a:bodyPr>
            <a:normAutofit fontScale="77500" lnSpcReduction="20000"/>
          </a:bodyPr>
          <a:lstStyle/>
          <a:p>
            <a:r>
              <a:rPr lang="pl-PL" b="1" i="1" u="sng" dirty="0"/>
              <a:t>Od dnia kanonizacji wspomnienie liturgiczne w Kościele katolickim obchodzone jest 8 czerwca i w Polsce ma rangę wspomnienia </a:t>
            </a:r>
            <a:r>
              <a:rPr lang="pl-PL" b="1" i="1" u="sng" dirty="0" smtClean="0"/>
              <a:t>obowiązkowego.</a:t>
            </a:r>
            <a:endParaRPr lang="pl-PL" b="1" i="1" u="sng" dirty="0"/>
          </a:p>
          <a:p>
            <a:r>
              <a:rPr lang="pl-PL" dirty="0"/>
              <a:t>Święta Jadwiga jest patronką Polaków i apostołką Litwy.</a:t>
            </a:r>
          </a:p>
          <a:p>
            <a:r>
              <a:rPr lang="pl-PL" dirty="0"/>
              <a:t>Władze kilku polskich miejscowości związanych ze świętą Jadwigą podjęły uchwały w sprawie ustanowienia jej patronką miasta. Decyzje rad miejskich zostały oficjalnie potwierdzone przez papieży św. Jana Pawła II, Benedykta XVI i Franciszka, którzy ogłosili świętą Jadwigę patronką m.in. Nieszawy w </a:t>
            </a:r>
            <a:r>
              <a:rPr lang="pl-PL" dirty="0" smtClean="0"/>
              <a:t>2003,</a:t>
            </a:r>
            <a:r>
              <a:rPr lang="pl-PL" dirty="0"/>
              <a:t> Radomska w roku </a:t>
            </a:r>
            <a:r>
              <a:rPr lang="pl-PL" dirty="0" smtClean="0"/>
              <a:t>2008,</a:t>
            </a:r>
            <a:r>
              <a:rPr lang="pl-PL" dirty="0"/>
              <a:t> Inowrocławia w roku </a:t>
            </a:r>
            <a:r>
              <a:rPr lang="pl-PL" dirty="0" smtClean="0"/>
              <a:t>2009</a:t>
            </a:r>
            <a:r>
              <a:rPr lang="pl-PL" dirty="0"/>
              <a:t> i Tczewa w roku </a:t>
            </a:r>
            <a:r>
              <a:rPr lang="pl-PL" dirty="0" smtClean="0"/>
              <a:t>2016.</a:t>
            </a:r>
            <a:endParaRPr lang="pl-PL" dirty="0"/>
          </a:p>
          <a:p>
            <a:r>
              <a:rPr lang="pl-PL" dirty="0"/>
              <a:t>Karol Kurpiński poświęcił jej operę </a:t>
            </a:r>
            <a:r>
              <a:rPr lang="pl-PL" i="1" dirty="0"/>
              <a:t>Jadwiga Królowa Polska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upamiętnienie</a:t>
            </a:r>
            <a:endParaRPr lang="pl-PL" dirty="0"/>
          </a:p>
        </p:txBody>
      </p:sp>
      <p:pic>
        <p:nvPicPr>
          <p:cNvPr id="2050" name="Picture 2" descr="Rzeźba św. Jadwigi autorstwa kamieńskiego artysty podzieliła szczecińskich  radnych. Po burzliwej dyskusji jest decyzja | Głos Szczeciń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06" y="1628800"/>
            <a:ext cx="44439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ódlmy się… Do Świętej Jadwigi Królowej i Świętej Jadwigi Śląski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3246"/>
            <a:ext cx="2618656" cy="3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5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81260" cy="1054394"/>
          </a:xfrm>
        </p:spPr>
        <p:txBody>
          <a:bodyPr/>
          <a:lstStyle/>
          <a:p>
            <a:r>
              <a:rPr lang="pl-PL" b="1" dirty="0"/>
              <a:t>Pamiątki po św. Jadwidze Andegaweńskiej</a:t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2448272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Racjonał św. Jadwigi </a:t>
            </a:r>
            <a:r>
              <a:rPr lang="pl-PL" dirty="0"/>
              <a:t>– parament przechowywany w katedrze wawelskiej, własnoręcznie przez nią wyhaftowany, ozdobiony złotem i perłami, zakładany przez metropolitę krakowskiego w wyjątkowych </a:t>
            </a:r>
            <a:r>
              <a:rPr lang="pl-PL" dirty="0" smtClean="0"/>
              <a:t>uroczystościach</a:t>
            </a:r>
            <a:endParaRPr lang="pl-PL" dirty="0"/>
          </a:p>
          <a:p>
            <a:r>
              <a:rPr lang="pl-PL" b="1" dirty="0" smtClean="0"/>
              <a:t>Psałterz floriański</a:t>
            </a:r>
            <a:r>
              <a:rPr lang="pl-PL" dirty="0" smtClean="0"/>
              <a:t> – </a:t>
            </a:r>
            <a:r>
              <a:rPr lang="pl-PL" dirty="0"/>
              <a:t>księga Psalmów wykonana specjalnie dla niej, jeden z najcenniejszych zabytków języka polskiego, przechowywany w Bibliotece Narodowej w Warszawie, zredagowany w trzech językach: łacińskim, polskim i </a:t>
            </a:r>
            <a:r>
              <a:rPr lang="pl-PL" dirty="0" smtClean="0"/>
              <a:t>niemieckim</a:t>
            </a:r>
            <a:endParaRPr lang="pl-PL" dirty="0"/>
          </a:p>
          <a:p>
            <a:r>
              <a:rPr lang="pl-PL" b="1" dirty="0"/>
              <a:t>Roztruchan</a:t>
            </a:r>
            <a:r>
              <a:rPr lang="pl-PL" dirty="0"/>
              <a:t> – puchar ze złoconego srebra i kryształu górskiego, przechowywany w Muzeum w </a:t>
            </a:r>
            <a:r>
              <a:rPr lang="pl-PL" dirty="0" smtClean="0"/>
              <a:t>Dreźnie</a:t>
            </a:r>
            <a:endParaRPr lang="pl-PL" dirty="0"/>
          </a:p>
          <a:p>
            <a:r>
              <a:rPr lang="pl-PL" b="1" dirty="0"/>
              <a:t>Berło królowej Jadwigi </a:t>
            </a:r>
            <a:r>
              <a:rPr lang="pl-PL" dirty="0"/>
              <a:t>– tzw. rektorskie ze złoconego srebra, przechowywane obecnie w Collegium </a:t>
            </a:r>
            <a:r>
              <a:rPr lang="pl-PL" dirty="0" err="1"/>
              <a:t>Maius</a:t>
            </a:r>
            <a:r>
              <a:rPr lang="pl-PL" dirty="0"/>
              <a:t> Uniwersytetu Jagiellońskiego w </a:t>
            </a:r>
            <a:r>
              <a:rPr lang="pl-PL" dirty="0" smtClean="0"/>
              <a:t>Krakowie</a:t>
            </a:r>
            <a:endParaRPr lang="pl-PL" dirty="0"/>
          </a:p>
          <a:p>
            <a:r>
              <a:rPr lang="pl-PL" b="1" dirty="0"/>
              <a:t>Jabłko i berło królowej Jadwigi</a:t>
            </a:r>
            <a:r>
              <a:rPr lang="pl-PL" dirty="0"/>
              <a:t> – drewniane, złocone insygnia grobowe, przechowywane w katedrze na Wawelu</a:t>
            </a:r>
          </a:p>
        </p:txBody>
      </p:sp>
      <p:sp>
        <p:nvSpPr>
          <p:cNvPr id="5" name="AutoShape 2" descr="Polonica Liturgica: Racjonał świętej królowej Jadwi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Polonica Liturgica: Racjonał świętej królowej Jadwig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Polonica Liturgica: Racjonał świętej królowej Jadwig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4" name="Picture 8" descr="Polonica Liturgica: Racjonał świętej królowej Jadwi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4139" y="4753032"/>
            <a:ext cx="2616078" cy="11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Psałterz floriański - opracowanie (autor, geneza, treść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Psałterz floriański - opracowanie (autor, geneza, treść)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10" name="Picture 14" descr="Psałterz floriański - opracowanie (autor, geneza, treść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08967"/>
            <a:ext cx="2016224" cy="27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File:Hedvig királyné billikoma.jpg - Wikimedia Common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14" name="Picture 18" descr="File:Hedvig királyné billikoma.jp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15064"/>
            <a:ext cx="2232248" cy="27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Berło królowej Jadwigi :: LORIFACTO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18" name="Picture 22" descr="Berło królowej Jadwigi :: LORIFA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5124"/>
            <a:ext cx="2621643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5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141977"/>
          </a:xfrm>
        </p:spPr>
        <p:txBody>
          <a:bodyPr>
            <a:normAutofit/>
          </a:bodyPr>
          <a:lstStyle/>
          <a:p>
            <a:r>
              <a:rPr lang="pl-PL" dirty="0"/>
              <a:t>„Okazywała rozsądek i dojrzałość mimo młodego wieku, cokolwiek mówiła albo czyniła, wydawało się jakoby sędziwego wieku powagę miała”.</a:t>
            </a:r>
          </a:p>
          <a:p>
            <a:pPr marL="45720" indent="0">
              <a:buNone/>
            </a:pPr>
            <a:endParaRPr lang="pl-PL" dirty="0" smtClean="0"/>
          </a:p>
          <a:p>
            <a:r>
              <a:rPr lang="pl-PL" b="1" dirty="0" smtClean="0"/>
              <a:t>Jaka była św. </a:t>
            </a:r>
            <a:r>
              <a:rPr lang="pl-PL" b="1" dirty="0"/>
              <a:t>Jadwiga</a:t>
            </a:r>
            <a:r>
              <a:rPr lang="pl-PL" dirty="0"/>
              <a:t>?</a:t>
            </a:r>
          </a:p>
          <a:p>
            <a:pPr marL="45720" indent="0">
              <a:buNone/>
            </a:pPr>
            <a:r>
              <a:rPr lang="pl-PL" dirty="0"/>
              <a:t>Była osobą nieustępliwą o silnym charakterze.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KRÓLOWEJ</a:t>
            </a:r>
            <a:endParaRPr lang="pl-PL" dirty="0"/>
          </a:p>
        </p:txBody>
      </p:sp>
      <p:sp>
        <p:nvSpPr>
          <p:cNvPr id="4" name="AutoShape 2" descr="Relikwie św. Jadwigi – Parafia Grza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4" name="Picture 4" descr="Święta Jadwiga Śląska - Figura nagrobna - 65 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61048"/>
            <a:ext cx="1935215" cy="28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Ścieżki historii - HISTORIA: POSZUKA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60" y="2866153"/>
            <a:ext cx="28250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Św. Jadwiga Królowa Polski - bajka - WDS Sandomie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3871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3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700808"/>
            <a:ext cx="8407893" cy="440740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."</a:t>
            </a:r>
            <a:r>
              <a:rPr lang="pl-PL" b="1" dirty="0"/>
              <a:t>SPOTKANIE ZE STARCEM</a:t>
            </a:r>
            <a:r>
              <a:rPr lang="pl-PL" dirty="0"/>
              <a:t>"</a:t>
            </a:r>
          </a:p>
          <a:p>
            <a:r>
              <a:rPr lang="pl-PL" dirty="0"/>
              <a:t>Kiedy królowa wizytowała szpital Bieczu, dostrzegła biednego, chorego starca. Na pytanie, dlaczego nikt się nim nie zajął odpowiedziano, że od ropiejących ran i strupów tak cuchnie, że nikt nie może mu usługiwać. Wtedy Królowa nakazała, aby podano jej odpowiednie środki opatrunkowe i zajęła się biedakiem. Skończywszy powiedziała, że wiele można uczynić, jeśli miłuje się bliźnich. Na te słowa człowiek się uśmiechnął i znikł. Wszyscy pojęli, że w postać biedaka wcielił się sam Jezus. Łóżko, na którym leżał ten człowiek przechowywano długo jako relikwię.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PRZYKŁADOWE LEGENDY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20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i="1" dirty="0"/>
              <a:t>O królowej </a:t>
            </a:r>
            <a:r>
              <a:rPr lang="pl-PL" b="1" i="1" dirty="0" smtClean="0"/>
              <a:t>Jadwidze</a:t>
            </a:r>
            <a:endParaRPr lang="pl-PL" b="1" i="1" dirty="0"/>
          </a:p>
          <a:p>
            <a:r>
              <a:rPr lang="pl-PL" dirty="0"/>
              <a:t>Kiedy młodociana królowa Jadwiga zdążała ze swym świetnym orszakiem z Węgier do Polski, wypadła jej droga przez wieś Górki /ówczesna nazwa Świątnik Górnych/. A była bardzo zmęczona długą i uciążliwą podróżą, więc wzdychała do wypoczynku. Stąd też skoro ze szczytu wsi Górki po raz pierwszy zobaczyła stolicę Polski z Zamkiem Wawelskim, wieżycami kościołów, basztami i murami miejskimi, tak się ucieszyła tym widokiem i nadzieją rychłego wypoczynku, że mieszkańców wsi witających ją radośnie, obdarzyła wolnością oraz nadała im rozliczne przywileje, pod tym jednak warunkiem, że będą po wszystkie czasy wiekuistymi strażnikami kościoła katedralnego, z którym złączyły się później najważniejsze momenty jej życia i gdzie do dziś spoczywa.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(2) LEGENDA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765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/>
          <a:lstStyle/>
          <a:p>
            <a:r>
              <a:rPr lang="pl-PL" b="1" dirty="0" smtClean="0"/>
              <a:t>ATRYBUT KRÓLOWEJ;</a:t>
            </a:r>
          </a:p>
          <a:p>
            <a:r>
              <a:rPr lang="pl-PL" dirty="0"/>
              <a:t>but w ręce, krzyż, księga, figurka Matki Bożej, makieta kościoła w dłoniach, różaniec</a:t>
            </a:r>
            <a:r>
              <a:rPr lang="pl-PL" dirty="0" smtClean="0"/>
              <a:t>.</a:t>
            </a:r>
          </a:p>
          <a:p>
            <a:r>
              <a:rPr lang="pl-PL" b="1" dirty="0"/>
              <a:t>Dlaczego umarła tuż po porodzie? </a:t>
            </a:r>
            <a:endParaRPr lang="pl-PL" b="1" dirty="0" smtClean="0"/>
          </a:p>
          <a:p>
            <a:r>
              <a:rPr lang="pl-PL" dirty="0" smtClean="0"/>
              <a:t>Królowa </a:t>
            </a:r>
            <a:r>
              <a:rPr lang="pl-PL" dirty="0"/>
              <a:t>Jadwiga zmarła bardzo młodo, miała ledwie 25 lat. Kilka dni przed królową zmarła także jej nowonarodzona córka. Najpewniej przyczyną śmierci Jadwigi i jej córki były komplikacje związane z porodem</a:t>
            </a:r>
            <a:r>
              <a:rPr lang="pl-PL" dirty="0" smtClean="0"/>
              <a:t>.</a:t>
            </a:r>
          </a:p>
          <a:p>
            <a:r>
              <a:rPr lang="pl-PL" b="1" i="1" dirty="0"/>
              <a:t>Z czego zasłynęła królowa Jadwiga?</a:t>
            </a:r>
          </a:p>
          <a:p>
            <a:r>
              <a:rPr lang="pl-PL" dirty="0" smtClean="0"/>
              <a:t>Z </a:t>
            </a:r>
            <a:r>
              <a:rPr lang="pl-PL" dirty="0"/>
              <a:t>jej polecenia dokonano tłumaczenia na język polski Biblii i dzieł </a:t>
            </a:r>
            <a:r>
              <a:rPr lang="pl-PL" dirty="0" smtClean="0"/>
              <a:t>religijnych. Pomogła </a:t>
            </a:r>
            <a:r>
              <a:rPr lang="pl-PL" dirty="0"/>
              <a:t>w odnowieniu uczelni krakowskiej - przeznaczyła na ten cel kosztowności i biżuterię.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DODATKOWE INFORMACJE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686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WYKONAŁA:</a:t>
            </a:r>
          </a:p>
          <a:p>
            <a:r>
              <a:rPr lang="pl-PL" sz="3600" dirty="0" smtClean="0"/>
              <a:t>KLAUDIA GIŻKA</a:t>
            </a:r>
          </a:p>
          <a:p>
            <a:r>
              <a:rPr lang="pl-PL" sz="3600" dirty="0" smtClean="0"/>
              <a:t>KLASA VIII</a:t>
            </a:r>
            <a:endParaRPr lang="pl-PL" sz="3600" dirty="0"/>
          </a:p>
        </p:txBody>
      </p:sp>
      <p:pic>
        <p:nvPicPr>
          <p:cNvPr id="6146" name="Picture 2" descr="Barokowa korona królewska dla mężczyzn, metalowa korona do włosów, pełne  koło, przyjęcie urodzinowe, akcesoria do włosów, na cosplay, studniówkę,  Quinceanera (rozmiar duży rozmiar, średnica 18,5 cm, : Amazon.pl: M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554760" cy="3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0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628800"/>
            <a:ext cx="3240359" cy="5040560"/>
          </a:xfrm>
        </p:spPr>
        <p:txBody>
          <a:bodyPr>
            <a:normAutofit/>
          </a:bodyPr>
          <a:lstStyle/>
          <a:p>
            <a:r>
              <a:rPr lang="pl-PL" sz="1200" b="1" dirty="0" smtClean="0"/>
              <a:t>Jadwiga </a:t>
            </a:r>
            <a:r>
              <a:rPr lang="pl-PL" sz="1200" b="1" dirty="0"/>
              <a:t>Andegaweńska</a:t>
            </a:r>
            <a:r>
              <a:rPr lang="pl-PL" sz="1200" dirty="0"/>
              <a:t>, również królowa Jadwiga – królowa Polski z dynastii Andegawenów, córka Ludwika Węgierskiego i Elżbiety Bośniaczki, </a:t>
            </a:r>
            <a:r>
              <a:rPr lang="pl-PL" sz="1200" b="1" i="1" dirty="0"/>
              <a:t>w 1384 koronowana na króla Polski</a:t>
            </a:r>
            <a:r>
              <a:rPr lang="pl-PL" sz="1200" dirty="0"/>
              <a:t>, pierwsza żona króla Władysława Jagiełły, apostołka Litwy, święta Kościoła katolickiego. Jedyny polski monarcha wyniesiony na ołtarze</a:t>
            </a:r>
            <a:r>
              <a:rPr lang="pl-PL" sz="1200" dirty="0" smtClean="0"/>
              <a:t>. </a:t>
            </a:r>
          </a:p>
          <a:p>
            <a:r>
              <a:rPr lang="pl-PL" sz="1200" b="1" dirty="0" smtClean="0"/>
              <a:t>Miejsce </a:t>
            </a:r>
            <a:r>
              <a:rPr lang="pl-PL" sz="1200" b="1" dirty="0"/>
              <a:t>urodzenia: </a:t>
            </a:r>
            <a:r>
              <a:rPr lang="pl-PL" sz="1200" dirty="0"/>
              <a:t>Buda</a:t>
            </a:r>
          </a:p>
          <a:p>
            <a:r>
              <a:rPr lang="pl-PL" sz="1200" b="1" dirty="0"/>
              <a:t>Data i miejsce śmierci: </a:t>
            </a:r>
            <a:r>
              <a:rPr lang="pl-PL" sz="1200" dirty="0"/>
              <a:t>17 lipca 1399, Kraków</a:t>
            </a:r>
          </a:p>
          <a:p>
            <a:r>
              <a:rPr lang="pl-PL" sz="1200" b="1" dirty="0"/>
              <a:t>Dzieci: </a:t>
            </a:r>
            <a:r>
              <a:rPr lang="pl-PL" sz="1200" dirty="0"/>
              <a:t>Elżbieta </a:t>
            </a:r>
            <a:r>
              <a:rPr lang="pl-PL" sz="1200" dirty="0" err="1"/>
              <a:t>Bonifacja</a:t>
            </a:r>
            <a:endParaRPr lang="pl-PL" sz="1200" dirty="0"/>
          </a:p>
          <a:p>
            <a:r>
              <a:rPr lang="pl-PL" sz="1200" b="1" dirty="0"/>
              <a:t>Mąż: </a:t>
            </a:r>
            <a:r>
              <a:rPr lang="pl-PL" sz="1200" dirty="0"/>
              <a:t>Władysław II Jagiełło (od 1386 do 1399)</a:t>
            </a:r>
          </a:p>
          <a:p>
            <a:r>
              <a:rPr lang="pl-PL" sz="1200" b="1" dirty="0"/>
              <a:t>Dziadkowie/babcie: </a:t>
            </a:r>
            <a:r>
              <a:rPr lang="pl-PL" sz="1200" dirty="0"/>
              <a:t>Elżbieta Łokietkówna, Karol Robert, Elżbieta kujawska, Stefan II </a:t>
            </a:r>
            <a:r>
              <a:rPr lang="pl-PL" sz="1200" dirty="0" err="1"/>
              <a:t>Kotromanić</a:t>
            </a:r>
            <a:endParaRPr lang="pl-PL" sz="1200" dirty="0"/>
          </a:p>
          <a:p>
            <a:r>
              <a:rPr lang="pl-PL" sz="1200" b="1" dirty="0"/>
              <a:t>Miejsce pochówku: </a:t>
            </a:r>
            <a:r>
              <a:rPr lang="pl-PL" sz="1200" dirty="0"/>
              <a:t>Katedra Wawelska, Kraków</a:t>
            </a:r>
          </a:p>
          <a:p>
            <a:r>
              <a:rPr lang="pl-PL" sz="1200" b="1" dirty="0"/>
              <a:t>Rodzice: </a:t>
            </a:r>
            <a:r>
              <a:rPr lang="pl-PL" sz="1200" dirty="0"/>
              <a:t>Ludwik Węgierski, Elżbieta Bośniaczka</a:t>
            </a:r>
          </a:p>
          <a:p>
            <a:endParaRPr lang="pl-PL" sz="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informacje na temat królowej</a:t>
            </a:r>
            <a:endParaRPr lang="pl-PL" dirty="0"/>
          </a:p>
        </p:txBody>
      </p:sp>
      <p:pic>
        <p:nvPicPr>
          <p:cNvPr id="2050" name="Picture 2" descr="Św. Jadwiga Śląska | Uniwersytet Trzeciego Wieku w Katowic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92" y="170080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ŚWIĘTA JADWIGA KRÓLOWA – PARAFIA ŚWIĘTEJ JADWIGI W BIAŁYMSTO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760682" cy="9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dwiga Andegaweńska. Kim była nastoletnia królowa Polski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25" y="1700808"/>
            <a:ext cx="32218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Korona królowej Jadwigi | 👑 Tzw. korona królowej Jadwigi z monstrancji z  kościoła Bożego Ciała w Poznaniu jest jednym z najcenniejszych zabytków  sztuki złotniczej w Polsce.... | By Zamek Królewski w Warszawie -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0" descr="Korona królowej Jadwigi | 👑 Tzw. korona królowej Jadwigi z monstrancji z  kościoła Bożego Ciała w Poznaniu jest jednym z najcenniejszych zabytków  sztuki złotniczej w Polsce.... | By Zamek Królewski w Warszawie -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2" descr="korony królów i królowych polskich: insygnia używane podczas koronacji  królewskich i wybrane korony prywatne - POCZET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4" descr="korony królów i królowych polskich: insygnia używane podczas koronacji  królewskich i wybrane korony prywatne - POCZET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4" name="Picture 16" descr="korony królów i królowych polskich: insygnia używane podczas koronacji  królewskich i wybrane korony prywatne - POCZET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39" y="5200432"/>
            <a:ext cx="297192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3" y="1844823"/>
            <a:ext cx="3240360" cy="4896545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Jadwiga </a:t>
            </a:r>
            <a:r>
              <a:rPr lang="pl-PL" dirty="0"/>
              <a:t>urodziła się w roku 1374. Była córką Ludwika Węgierskiego </a:t>
            </a:r>
            <a:r>
              <a:rPr lang="pl-PL" dirty="0" err="1"/>
              <a:t>Węgierskiego</a:t>
            </a:r>
            <a:r>
              <a:rPr lang="pl-PL" dirty="0"/>
              <a:t> Elżbiety Bośniacki. W czasie dzieciństwa, 15 czerwca 1378 r. została zaręczona z Wilhelmem, który miał wtedy osiem lat. Kiedy wiosną 1384 roku, przyjechała do Polski, 16 października koronowaną ją na króla Polski. Z powodu młodego wieku królowa nie mogła sprawować rządów samodzielnie. Robili to za nią możnowładcy małopolscy.</a:t>
            </a:r>
          </a:p>
          <a:p>
            <a:pPr marL="4572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Wczesne dzieciństwo</a:t>
            </a:r>
            <a:endParaRPr lang="pl-PL" dirty="0"/>
          </a:p>
        </p:txBody>
      </p:sp>
      <p:pic>
        <p:nvPicPr>
          <p:cNvPr id="3074" name="Picture 2" descr="Królowa Jadwiga i książę Wilhelm Habsburg [Historia] - Kobi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772816"/>
            <a:ext cx="3500429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Życiorys - Święta Jadwiga Królowa - Parafia pw. św. Jadwigi Królowej w Gdy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Nasza Patronka – św. Królowa Jadwiga | 29 Poznańska Drużyna Harcerek im.  Królowej Jadwi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582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772816"/>
            <a:ext cx="2966865" cy="399362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Gdy Ludwik zmarł, tron objęła jego córka Jadwiga Andegaweńska. Gdy przybyła z Węgier do Polski, </a:t>
            </a:r>
            <a:r>
              <a:rPr lang="pl-PL" b="1" i="1" dirty="0"/>
              <a:t>miała zaledwie 10 lat.</a:t>
            </a:r>
            <a:r>
              <a:rPr lang="pl-PL" dirty="0"/>
              <a:t> Niedługo po przyjeździe w 1384 roku została koronowana, za zgodą panów polskich, i przyjęła po ojcu tytuł króla Polski (</a:t>
            </a:r>
            <a:r>
              <a:rPr lang="pl-PL" b="1" dirty="0"/>
              <a:t>nie królowej!).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Królowa </a:t>
            </a:r>
            <a:r>
              <a:rPr lang="pl-PL" dirty="0" err="1" smtClean="0"/>
              <a:t>jadwiga</a:t>
            </a:r>
            <a:r>
              <a:rPr lang="pl-PL" dirty="0" smtClean="0"/>
              <a:t> zasiadła na tronie?</a:t>
            </a:r>
            <a:endParaRPr lang="pl-PL" dirty="0"/>
          </a:p>
        </p:txBody>
      </p:sp>
      <p:pic>
        <p:nvPicPr>
          <p:cNvPr id="4098" name="Picture 2" descr="Koronacja Jadwigi Andegaweńskiej | Korona Królów Wiki | Fand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97047"/>
            <a:ext cx="3933194" cy="26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k wyglądało panowanie królowej Jadwigi? | Portal historyczny Histmag.org  - historia dla każdego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376264" cy="3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80528" y="1628800"/>
            <a:ext cx="4536504" cy="5472608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11 stycznia 1386 w Wołkowysku panowie polscy oznajmili Jagielle, że Jadwiga zgodziła się zostać jego żoną. Królowa odwołała publicznie swoje </a:t>
            </a:r>
            <a:r>
              <a:rPr lang="pl-PL" b="1" i="1" dirty="0" err="1"/>
              <a:t>sponsalia</a:t>
            </a:r>
            <a:r>
              <a:rPr lang="pl-PL" b="1" dirty="0"/>
              <a:t> z Wilhelmem. Jagiełło przybył do Krakowa, gdzie 15 lutego 1386 przyjął chrzest. 18 lutego tegoż roku Jadwiga i Jagiełło uroczyście zawarli związek małżeński w katedrze na Wawelu. Dwa tygodnie później, 4 marca w katedrze wawelskiej odbyła się uroczysta koronacja przez abp. </a:t>
            </a:r>
            <a:r>
              <a:rPr lang="pl-PL" b="1" dirty="0" err="1"/>
              <a:t>Bodzantę</a:t>
            </a:r>
            <a:r>
              <a:rPr lang="pl-PL" b="1" dirty="0"/>
              <a:t> i obecnego legata papieskiego, </a:t>
            </a:r>
            <a:r>
              <a:rPr lang="pl-PL" b="1" dirty="0" err="1"/>
              <a:t>Maffiolusa</a:t>
            </a:r>
            <a:r>
              <a:rPr lang="pl-PL" b="1" dirty="0"/>
              <a:t> de </a:t>
            </a:r>
            <a:r>
              <a:rPr lang="pl-PL" b="1" dirty="0" err="1"/>
              <a:t>Lampregnano</a:t>
            </a:r>
            <a:r>
              <a:rPr lang="pl-PL" b="1" dirty="0"/>
              <a:t>, jej męża Władysława Jagiełły, na króla </a:t>
            </a:r>
            <a:r>
              <a:rPr lang="pl-PL" b="1" dirty="0" smtClean="0"/>
              <a:t>Polski.</a:t>
            </a:r>
          </a:p>
          <a:p>
            <a:endParaRPr lang="pl-PL" b="1" dirty="0"/>
          </a:p>
          <a:p>
            <a:r>
              <a:rPr lang="pl-PL" b="1" dirty="0"/>
              <a:t>Historycy wielokrotnie spekulowali na temat relacji między Jadwigą i jej mężem, Władysławem II Jagiełłą. Dominuje przekonanie, iż Jadwiga była w tym politycznym związku nieszczęśliwa, ze względu na różnicę wieku, wychowania, czy kultury. Według odmiennej koncepcji zaprezentowanej ostatnio Jagiełło był dla Jadwigi raczej postacią ojcowską, a ich współżycie mogło mieć stosunkowo harmonijny charakter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Małżeństwo z Władysławem </a:t>
            </a:r>
            <a:r>
              <a:rPr lang="pl-PL" dirty="0" err="1" smtClean="0"/>
              <a:t>jagiełłą</a:t>
            </a:r>
            <a:endParaRPr lang="pl-PL" dirty="0"/>
          </a:p>
        </p:txBody>
      </p:sp>
      <p:pic>
        <p:nvPicPr>
          <p:cNvPr id="5122" name="Picture 2" descr="Królewska poradnia małżeńska: Jadwiga i Jagiełło | CiekawostkiHistoryczne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71215"/>
            <a:ext cx="446449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700808"/>
            <a:ext cx="3816423" cy="4896544"/>
          </a:xfrm>
        </p:spPr>
        <p:txBody>
          <a:bodyPr>
            <a:normAutofit fontScale="85000" lnSpcReduction="20000"/>
          </a:bodyPr>
          <a:lstStyle/>
          <a:p>
            <a:r>
              <a:rPr lang="pl-PL" b="1" i="1" dirty="0"/>
              <a:t>Na wiosnę 1387 Jadwiga stanęła na czele wyprawy rycerstwa polskiego, której celem była rewindykacja zajętej przez Węgrów Rusi Czerwonej. 8 marca 1387 potwierdziła przywileje dla Lwowa, gwarantując mu prawo składu. Tam też 26 września 1387 złożył jej hołd lenny hospodar mołdawski Piotr I. W 1395 r. zmarła siostra Jadwigi – Maria, co osłabiło pozycję na Węgrzech jej męża Zygmunta Luksemburskiego. Aby nie psuć stosunków z Zygmuntem, Jadwiga zaprzestała używać tytułu królowej Węgier, ale się go nie zrzekła.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Działalność polityczna </a:t>
            </a:r>
            <a:endParaRPr lang="pl-PL" dirty="0"/>
          </a:p>
        </p:txBody>
      </p:sp>
      <p:pic>
        <p:nvPicPr>
          <p:cNvPr id="6146" name="Picture 2" descr="Relikwie św. Jadwigi – Parafia Grz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384376" cy="48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i="1" dirty="0" smtClean="0"/>
              <a:t>Jan Paweł II kanonizował królową Jadwigę Andegaweńską Podczas VI pielgrzymki Jana Pawła II do ojczyzny miało miejsce bardzo ważne dla Kościoła polskiego wydarzenie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6724" cy="1293609"/>
          </a:xfrm>
        </p:spPr>
        <p:txBody>
          <a:bodyPr/>
          <a:lstStyle/>
          <a:p>
            <a:r>
              <a:rPr lang="pl-PL" dirty="0"/>
              <a:t>Kto ogłosił Jadwigę święta Kościoła katolickiego</a:t>
            </a:r>
            <a:r>
              <a:rPr lang="pl-PL" dirty="0" smtClean="0"/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170" name="Picture 2" descr="święta Jadwiga Śląska - Imiona świętych i błogosławion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8575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DRE JAREK » Oficjalna strona ks. Jarosława » Święta Jadwiga Ślą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708921"/>
            <a:ext cx="4108731" cy="38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22 czerwca 1399 urodziła córkę Elżbietę </a:t>
            </a:r>
            <a:r>
              <a:rPr lang="pl-PL" dirty="0" err="1"/>
              <a:t>Bonifację</a:t>
            </a:r>
            <a:r>
              <a:rPr lang="pl-PL" dirty="0"/>
              <a:t>, która zmarła 13 lipca 1399. Jadwiga zmarła cztery dni później około godziny 13, prawdopodobnie na gorączkę </a:t>
            </a:r>
            <a:r>
              <a:rPr lang="pl-PL" dirty="0" smtClean="0"/>
              <a:t>połogową. </a:t>
            </a:r>
            <a:r>
              <a:rPr lang="pl-PL" dirty="0"/>
              <a:t>Królowa Jadwiga została pochowana w katedrze wawelskiej 19 lipca tegoż roku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Śmierć i pochówek</a:t>
            </a:r>
            <a:endParaRPr lang="pl-PL" dirty="0"/>
          </a:p>
        </p:txBody>
      </p:sp>
      <p:pic>
        <p:nvPicPr>
          <p:cNvPr id="8194" name="Picture 2" descr="Przedwczesna śmierć królowej Jadwigi. Dlaczego umarła tuż po porodzie? |  HISTORIA.org.pl - historia, kultura, muzea, matura, rekonstrukcje i  recenzje historycz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2466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zedwczesna śmierć królowej Jadwigi. Dlaczego umarła tuż po porodzie? |  HISTORIA.org.pl - historia, kultura, muzea, matura, rekonstrukcje i  recenzje historycz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2466"/>
            <a:ext cx="4634338" cy="32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4784"/>
            <a:ext cx="3528392" cy="5112568"/>
          </a:xfrm>
        </p:spPr>
        <p:txBody>
          <a:bodyPr>
            <a:noAutofit/>
          </a:bodyPr>
          <a:lstStyle/>
          <a:p>
            <a:r>
              <a:rPr lang="pl-PL" sz="1600" dirty="0" smtClean="0"/>
              <a:t>Jej sarkofag w katedrze wawelskiej kilkakrotnie otwierano. Po raz pierwszy zrobiono to w XVII w., przy okazji przebudowy katedry.</a:t>
            </a:r>
          </a:p>
          <a:p>
            <a:r>
              <a:rPr lang="pl-PL" sz="1600" dirty="0" smtClean="0"/>
              <a:t>W 1887 naukowcy w obecności</a:t>
            </a:r>
            <a:r>
              <a:rPr lang="pl-PL" sz="1600" dirty="0"/>
              <a:t> Jana Matejki, który przygotowywał portrety polskich władców, otworzyli grobowiec powtórnie. Napisano wówczas sprawozdanie – skromna trumna zawierała kompletny szkielet i królewski płaszcz. Malarz wykonał szkic czaszki, po czym szczątki królowej umieszczono w miedzianej trumnie, a tę z kolei w większej, dębowej. Następnie grób ponownie zamurowano.</a:t>
            </a:r>
          </a:p>
          <a:p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Eksploracja grobu</a:t>
            </a:r>
            <a:br>
              <a:rPr lang="pl-PL" b="1" dirty="0"/>
            </a:br>
            <a:endParaRPr lang="pl-PL" dirty="0"/>
          </a:p>
        </p:txBody>
      </p:sp>
      <p:pic>
        <p:nvPicPr>
          <p:cNvPr id="1026" name="Picture 2" descr="https://upload.wikimedia.org/wikipedia/commons/thumb/6/68/Nagrobek_Jadwigi_Andegawe%C5%84skiej.jpg/220px-Nagrobek_Jadwigi_Andegawe%C5%84ski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6561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Nagrobek Jadwigi Andegaweńskiej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Nagrobek Jadwigi Andegaweńskiej – Wikipedia, wolna encyklo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Nagrobek Jadwigi Andegaweńskiej – Wikipedia, wolna encyklo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W Tarnowie odnaleziono model sarkofagu królowej Jadwigi Andegaweńskiej -  Historia - polskieradio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7680" y="2861732"/>
            <a:ext cx="4392487" cy="223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grobek Jadwigi Andegaweńskiej – Wikipedia, wolna encyk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509120"/>
            <a:ext cx="2800119" cy="21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83</TotalTime>
  <Words>580</Words>
  <Application>Microsoft Office PowerPoint</Application>
  <PresentationFormat>Pokaz na ekranie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Siatka</vt:lpstr>
      <vt:lpstr>Prezentacja programu PowerPoint</vt:lpstr>
      <vt:lpstr>Podstawowe informacje na temat królowej</vt:lpstr>
      <vt:lpstr>Wczesne dzieciństwo</vt:lpstr>
      <vt:lpstr>Dlaczego Królowa jadwiga zasiadła na tronie?</vt:lpstr>
      <vt:lpstr>Małżeństwo z Władysławem jagiełłą</vt:lpstr>
      <vt:lpstr>Działalność polityczna </vt:lpstr>
      <vt:lpstr>Kto ogłosił Jadwigę święta Kościoła katolickiego? </vt:lpstr>
      <vt:lpstr>Śmierć i pochówek</vt:lpstr>
      <vt:lpstr>Eksploracja grobu </vt:lpstr>
      <vt:lpstr>upamiętnienie</vt:lpstr>
      <vt:lpstr>Pamiątki po św. Jadwidze Andegaweńskiej </vt:lpstr>
      <vt:lpstr>CECHY KRÓLOWEJ</vt:lpstr>
      <vt:lpstr>PRZYKŁADOWE LEGENDY</vt:lpstr>
      <vt:lpstr>(2) LEGENDA</vt:lpstr>
      <vt:lpstr>DODATKOWE INFORMACJE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Giżka</dc:creator>
  <cp:lastModifiedBy>Informatyka</cp:lastModifiedBy>
  <cp:revision>11</cp:revision>
  <dcterms:created xsi:type="dcterms:W3CDTF">2023-09-28T07:01:46Z</dcterms:created>
  <dcterms:modified xsi:type="dcterms:W3CDTF">2023-10-19T07:00:30Z</dcterms:modified>
</cp:coreProperties>
</file>