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84" r:id="rId3"/>
    <p:sldId id="295" r:id="rId4"/>
    <p:sldId id="296" r:id="rId5"/>
    <p:sldId id="302" r:id="rId6"/>
    <p:sldId id="297" r:id="rId7"/>
    <p:sldId id="300" r:id="rId8"/>
    <p:sldId id="301" r:id="rId9"/>
    <p:sldId id="299" r:id="rId10"/>
    <p:sldId id="290" r:id="rId11"/>
    <p:sldId id="292" r:id="rId12"/>
    <p:sldId id="293" r:id="rId13"/>
    <p:sldId id="294" r:id="rId14"/>
    <p:sldId id="289" r:id="rId15"/>
    <p:sldId id="28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82" d="100"/>
          <a:sy n="82" d="100"/>
        </p:scale>
        <p:origin x="-1493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001-56E2-4460-A204-9F2B054E741B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9D0A-3F9B-4750-9938-E81E0268FC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DF6815-9E00-43DB-A91C-BB2930067D4D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0A29FD-3E81-412C-8E93-17A6F90AFA7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54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Dlaczego warto go </a:t>
            </a:r>
            <a:r>
              <a:rPr lang="pl-PL" sz="5400" smtClean="0">
                <a:solidFill>
                  <a:schemeClr val="tx1"/>
                </a:solidFill>
                <a:latin typeface="Broadway" panose="04040905080B02020502" pitchFamily="82" charset="0"/>
              </a:rPr>
              <a:t>mieć? </a:t>
            </a:r>
            <a:endParaRPr lang="pl-PL" sz="54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414592" cy="1368152"/>
          </a:xfrm>
          <a:noFill/>
        </p:spPr>
        <p:txBody>
          <a:bodyPr>
            <a:normAutofit fontScale="90000"/>
          </a:bodyPr>
          <a:lstStyle/>
          <a:p>
            <a:r>
              <a:rPr lang="pl-PL" sz="7200" dirty="0">
                <a:latin typeface="+mn-lt"/>
              </a:rPr>
              <a:t/>
            </a:r>
            <a:br>
              <a:rPr lang="pl-PL" sz="7200" dirty="0">
                <a:latin typeface="+mn-lt"/>
              </a:rPr>
            </a:br>
            <a:r>
              <a:rPr lang="pl-PL" sz="7200" dirty="0" smtClean="0">
                <a:latin typeface="+mn-lt"/>
              </a:rPr>
              <a:t/>
            </a:r>
            <a:br>
              <a:rPr lang="pl-PL" sz="7200" dirty="0" smtClean="0">
                <a:latin typeface="+mn-lt"/>
              </a:rPr>
            </a:br>
            <a:r>
              <a:rPr lang="pl-PL" sz="7200" dirty="0" smtClean="0">
                <a:latin typeface="Broadway" panose="04040905080B02020502" pitchFamily="82" charset="0"/>
              </a:rPr>
              <a:t>Tradycyjny Sad</a:t>
            </a:r>
            <a:endParaRPr lang="pl-PL" sz="7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+mn-lt"/>
              </a:rPr>
              <a:t>Cele projektu</a:t>
            </a:r>
            <a:endParaRPr lang="pl-PL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pl-PL" sz="2800" b="1" dirty="0" smtClean="0"/>
          </a:p>
          <a:p>
            <a:pPr algn="ctr"/>
            <a:r>
              <a:rPr lang="pl-PL" sz="2800" b="1" dirty="0" smtClean="0"/>
              <a:t>Jednym </a:t>
            </a:r>
            <a:r>
              <a:rPr lang="pl-PL" sz="2800" b="1" dirty="0"/>
              <a:t>z celów projektu jest zachowanie charakterystycznych dla krajobrazu wiejskiego sadów tradycyjnych oraz rosnących w nich </a:t>
            </a:r>
            <a:r>
              <a:rPr lang="pl-PL" sz="2800" b="1" dirty="0" smtClean="0"/>
              <a:t>odmian</a:t>
            </a:r>
          </a:p>
          <a:p>
            <a:pPr marL="0" indent="0">
              <a:buNone/>
            </a:pPr>
            <a:endParaRPr lang="pl-PL" sz="2800" b="1" dirty="0" smtClean="0"/>
          </a:p>
          <a:p>
            <a:pPr algn="ctr"/>
            <a:r>
              <a:rPr lang="pl-PL" sz="2800" b="1" dirty="0" smtClean="0"/>
              <a:t> </a:t>
            </a:r>
            <a:r>
              <a:rPr lang="pl-PL" sz="2800" b="1" dirty="0"/>
              <a:t>Stare odmiany odchodzą, a  z  nimi bogactwo ich smaków, zapachów, a przede wszystkim genotypów, wytworzonych w ciągu setek lat uprawy przez </a:t>
            </a:r>
            <a:r>
              <a:rPr lang="pl-PL" sz="2800" b="1" dirty="0" smtClean="0"/>
              <a:t>człowieka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2071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124744"/>
            <a:ext cx="8064896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 smtClean="0"/>
          </a:p>
          <a:p>
            <a:pPr algn="ctr"/>
            <a:r>
              <a:rPr lang="pl-PL" sz="3200" b="1" dirty="0" smtClean="0"/>
              <a:t>Chcemy </a:t>
            </a:r>
            <a:r>
              <a:rPr lang="pl-PL" sz="3200" b="1" dirty="0"/>
              <a:t>popularyzować stare odmiany </a:t>
            </a:r>
            <a:r>
              <a:rPr lang="pl-PL" sz="3200" b="1" dirty="0" smtClean="0"/>
              <a:t>drzew owocowych w</a:t>
            </a:r>
            <a:r>
              <a:rPr lang="pl-PL" sz="3200" b="1" dirty="0"/>
              <a:t>  społeczeństwie, szczególnie wśród </a:t>
            </a:r>
            <a:r>
              <a:rPr lang="pl-PL" sz="3200" b="1" dirty="0" smtClean="0"/>
              <a:t>rodziców , </a:t>
            </a:r>
            <a:r>
              <a:rPr lang="pl-PL" sz="3200" b="1" dirty="0"/>
              <a:t>przyczyniać się do rozpropagowania wiedzy o historii </a:t>
            </a:r>
            <a:r>
              <a:rPr lang="pl-PL" sz="3200" b="1" dirty="0" smtClean="0"/>
              <a:t>uprawy </a:t>
            </a:r>
            <a:r>
              <a:rPr lang="pl-PL" sz="3200" b="1" dirty="0"/>
              <a:t>roślin sadowniczych, kulturze upraw, o nawykach żywieniowych naszych przodków i upowszechnić świadomość potrzeby ochrony tych żywych dóbr kultury i przyrody. </a:t>
            </a:r>
          </a:p>
        </p:txBody>
      </p:sp>
    </p:spTree>
    <p:extLst>
      <p:ext uri="{BB962C8B-B14F-4D97-AF65-F5344CB8AC3E}">
        <p14:creationId xmlns:p14="http://schemas.microsoft.com/office/powerpoint/2010/main" val="14599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2708921"/>
            <a:ext cx="763284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r>
              <a:rPr lang="pl-PL" sz="2400" b="1" dirty="0" smtClean="0"/>
              <a:t>Wiedza </a:t>
            </a:r>
            <a:r>
              <a:rPr lang="pl-PL" sz="2400" b="1" dirty="0"/>
              <a:t>na temat uprawy i hodowli na naszych terenach drzew owocowych, która jest zakorzeniona głęboko w pamięci i świadomości mieszkańców pozwoli następnym pokoleniom na uratowanie, zachowanie i pielęgnację starych odmian drzew owocowych.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4404"/>
            <a:ext cx="2422448" cy="31586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73" y="760205"/>
            <a:ext cx="2501875" cy="315865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77" y="774404"/>
            <a:ext cx="2354225" cy="315865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196752"/>
            <a:ext cx="8424936" cy="4462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b="1" dirty="0" smtClean="0"/>
          </a:p>
          <a:p>
            <a:pPr algn="ctr"/>
            <a:r>
              <a:rPr lang="pl-PL" sz="3200" b="1" dirty="0" smtClean="0"/>
              <a:t>Słuszne </a:t>
            </a:r>
            <a:r>
              <a:rPr lang="pl-PL" sz="3200" b="1" dirty="0"/>
              <a:t>wydaje się ratowanie starych odmian roślin sadowniczych – jabłoni, grusz, śliw, czereśni, i wiśni, bo jest to powrót do pięknej tradycji polskiego sadownictwa i szkółkarstwa. </a:t>
            </a:r>
            <a:endParaRPr lang="pl-PL" sz="3200" b="1" dirty="0" smtClean="0"/>
          </a:p>
          <a:p>
            <a:pPr algn="ctr"/>
            <a:r>
              <a:rPr lang="pl-PL" sz="3200" b="1" dirty="0" smtClean="0"/>
              <a:t>Pozwala </a:t>
            </a:r>
            <a:r>
              <a:rPr lang="pl-PL" sz="3200" b="1" dirty="0"/>
              <a:t>to na popularyzację starych odmian roślin sadowniczych w społeczeństwie. </a:t>
            </a:r>
            <a:endParaRPr lang="pl-PL" sz="3200" b="1" dirty="0" smtClean="0"/>
          </a:p>
          <a:p>
            <a:pPr algn="ctr"/>
            <a:r>
              <a:rPr lang="pl-PL" sz="3200" b="1" dirty="0" smtClean="0"/>
              <a:t>Wyrabia </a:t>
            </a:r>
            <a:r>
              <a:rPr lang="pl-PL" sz="3200" b="1" dirty="0"/>
              <a:t>też świadomość czynnej ochrony dziedzictwa przyrodniczo-kulturowego</a:t>
            </a:r>
            <a:r>
              <a:rPr lang="pl-PL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965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268760"/>
            <a:ext cx="856895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3600" dirty="0"/>
          </a:p>
          <a:p>
            <a:pPr algn="ctr"/>
            <a:r>
              <a:rPr lang="pl-PL" sz="3600" dirty="0" smtClean="0"/>
              <a:t>Jeżeli </a:t>
            </a:r>
            <a:r>
              <a:rPr lang="pl-PL" sz="3600" dirty="0"/>
              <a:t>na naszej działce rośnie stara wielka </a:t>
            </a:r>
            <a:r>
              <a:rPr lang="pl-PL" sz="3600" dirty="0" smtClean="0"/>
              <a:t>jabłoń</a:t>
            </a:r>
          </a:p>
          <a:p>
            <a:pPr algn="ctr"/>
            <a:r>
              <a:rPr lang="pl-PL" sz="3600" dirty="0" smtClean="0"/>
              <a:t> </a:t>
            </a:r>
            <a:r>
              <a:rPr lang="pl-PL" sz="3600" dirty="0"/>
              <a:t>nie wycinajmy jej. </a:t>
            </a:r>
            <a:endParaRPr lang="pl-PL" sz="3600" dirty="0" smtClean="0"/>
          </a:p>
          <a:p>
            <a:pPr algn="ctr"/>
            <a:r>
              <a:rPr lang="pl-PL" sz="3600" dirty="0" smtClean="0"/>
              <a:t>Może </a:t>
            </a:r>
            <a:r>
              <a:rPr lang="pl-PL" sz="3600" dirty="0"/>
              <a:t>trafił </a:t>
            </a:r>
            <a:r>
              <a:rPr lang="pl-PL" sz="3600" dirty="0" smtClean="0"/>
              <a:t>Ci </a:t>
            </a:r>
            <a:r>
              <a:rPr lang="pl-PL" sz="3600" dirty="0"/>
              <a:t>się rarytas? </a:t>
            </a:r>
            <a:endParaRPr lang="pl-PL" sz="3600" dirty="0" smtClean="0"/>
          </a:p>
          <a:p>
            <a:pPr algn="ctr"/>
            <a:r>
              <a:rPr lang="pl-PL" sz="3600" dirty="0" smtClean="0"/>
              <a:t>Odmiana</a:t>
            </a:r>
            <a:r>
              <a:rPr lang="pl-PL" sz="3600" dirty="0"/>
              <a:t>, o której niewiele osób już pamięta, a na wzmianki o niej można natrafić w starych pomologiach</a:t>
            </a:r>
          </a:p>
        </p:txBody>
      </p:sp>
    </p:spTree>
    <p:extLst>
      <p:ext uri="{BB962C8B-B14F-4D97-AF65-F5344CB8AC3E}">
        <p14:creationId xmlns:p14="http://schemas.microsoft.com/office/powerpoint/2010/main" val="77120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Broadway" panose="04040905080B02020502" pitchFamily="82" charset="0"/>
              </a:rPr>
              <a:t>Wiersz pt.” Szkolny sad w przyszłości” autor: Alicja  Mysłowska   </a:t>
            </a:r>
            <a:endParaRPr lang="pl-PL" sz="2800" b="1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59832" y="1412776"/>
            <a:ext cx="5787008" cy="4927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W naszym sadzie świeci. </a:t>
            </a:r>
          </a:p>
          <a:p>
            <a:pPr marL="0" indent="0" algn="ctr">
              <a:buNone/>
            </a:pPr>
            <a:r>
              <a:rPr lang="pl-PL" sz="2800" b="1" dirty="0"/>
              <a:t> </a:t>
            </a:r>
            <a:r>
              <a:rPr lang="pl-PL" sz="2800" b="1" dirty="0" smtClean="0"/>
              <a:t>Bociek lata pszczółka siedzi kwiat zapyla.</a:t>
            </a:r>
          </a:p>
          <a:p>
            <a:pPr marL="0" indent="0" algn="ctr">
              <a:buNone/>
            </a:pPr>
            <a:r>
              <a:rPr lang="pl-PL" sz="2800" b="1" dirty="0" smtClean="0"/>
              <a:t>Nasze jabłonie są piękne i zdrowe. </a:t>
            </a:r>
          </a:p>
          <a:p>
            <a:pPr marL="0" indent="0" algn="ctr">
              <a:buNone/>
            </a:pPr>
            <a:r>
              <a:rPr lang="pl-PL" sz="2800" b="1" dirty="0" smtClean="0"/>
              <a:t>Trawkę więc kosimy i smaczne jabłka przynosimy.</a:t>
            </a:r>
          </a:p>
          <a:p>
            <a:pPr marL="0" indent="0" algn="ctr">
              <a:buNone/>
            </a:pPr>
            <a:r>
              <a:rPr lang="pl-PL" sz="2800" b="1" dirty="0" smtClean="0"/>
              <a:t>Wszyscy je zbieramy i frajdę mamy.</a:t>
            </a:r>
          </a:p>
          <a:p>
            <a:pPr marL="0" indent="0" algn="ctr">
              <a:buNone/>
            </a:pPr>
            <a:r>
              <a:rPr lang="pl-PL" sz="2800" b="1" dirty="0" smtClean="0"/>
              <a:t>Kompot i dżemy zrobimy i chętnie się podzielimy. </a:t>
            </a:r>
            <a:endParaRPr lang="pl-PL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611968" cy="435547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78919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71600" y="3140968"/>
            <a:ext cx="7416824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l-PL" sz="2400" b="1" dirty="0" smtClean="0"/>
          </a:p>
          <a:p>
            <a:pPr algn="ctr"/>
            <a:endParaRPr lang="pl-PL" b="1" dirty="0" smtClean="0"/>
          </a:p>
          <a:p>
            <a:pPr algn="ctr"/>
            <a:r>
              <a:rPr lang="pl-PL" sz="2400" b="1" dirty="0" smtClean="0"/>
              <a:t>Sady </a:t>
            </a:r>
            <a:r>
              <a:rPr lang="pl-PL" sz="2400" b="1" dirty="0"/>
              <a:t>tradycyjne są coraz większą </a:t>
            </a:r>
            <a:r>
              <a:rPr lang="pl-PL" sz="2400" b="1" dirty="0" smtClean="0"/>
              <a:t>rzadkością. Ciągła </a:t>
            </a:r>
            <a:r>
              <a:rPr lang="pl-PL" sz="2400" b="1" dirty="0"/>
              <a:t>dostępność owoców tych samych nowoczesnych odmian roślin sadowniczych powoduje, że znikają historyczne, wartościowe odmiany na danym terenie. Przyczynia się to do erozji genetycznej i zubożenia liczby odmian miejscowych roślin uprawnych.</a:t>
            </a:r>
          </a:p>
          <a:p>
            <a:pPr algn="ctr"/>
            <a:endParaRPr lang="pl-PL" sz="2400" b="1" dirty="0"/>
          </a:p>
        </p:txBody>
      </p:sp>
      <p:pic>
        <p:nvPicPr>
          <p:cNvPr id="6" name="Picture 3" descr="C:\Users\Nauczyciel\Desktop\IMG2023042612411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0215"/>
            <a:ext cx="2592288" cy="3264362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215"/>
            <a:ext cx="2448272" cy="326436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6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620688"/>
            <a:ext cx="7992888" cy="5262979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l-PL" sz="2800" b="1" dirty="0"/>
              <a:t>W ostatnich latach panował trend aby </a:t>
            </a:r>
            <a:r>
              <a:rPr lang="pl-PL" sz="2800" b="1" dirty="0" smtClean="0"/>
              <a:t> </a:t>
            </a:r>
            <a:r>
              <a:rPr lang="pl-PL" sz="2800" b="1" dirty="0"/>
              <a:t>w ogrodach przydomowych i działkowych, nie tylko w sadach przemysłowych, sadzić </a:t>
            </a:r>
            <a:r>
              <a:rPr lang="pl-PL" sz="2800" b="1" dirty="0" smtClean="0"/>
              <a:t>nowe </a:t>
            </a:r>
            <a:r>
              <a:rPr lang="pl-PL" sz="2800" b="1" dirty="0"/>
              <a:t>głównie deserowe i corocznie plonujące odmiany drzew owocowych, wytworzone do nowoczesnych technik uprawy.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Otóż </a:t>
            </a:r>
            <a:r>
              <a:rPr lang="pl-PL" sz="2800" b="1" dirty="0"/>
              <a:t>drzewa szczepione na podkładkach karłowych okazały się być znacznie mniej żywotne i bardziej wrażliwe na choroby i szkodniki.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l-PL" sz="2800" b="1" dirty="0" smtClean="0"/>
              <a:t>Aby </a:t>
            </a:r>
            <a:r>
              <a:rPr lang="pl-PL" sz="2800" b="1" dirty="0"/>
              <a:t>zdrowo rosły i obficie plonowały, wymagają silnego nawożenia oraz przeprowadzania szeregu chemicznych zabiegów ochronnych</a:t>
            </a:r>
            <a:r>
              <a:rPr lang="pl-PL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470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332656"/>
            <a:ext cx="8352928" cy="6370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Obecnie </a:t>
            </a:r>
            <a:r>
              <a:rPr lang="pl-PL" sz="2400" b="1" dirty="0"/>
              <a:t>więcej osób zwraca uwagę na możliwość uzyskania, z własnej działki, owoców bez użycia sztucznych nawozów i środków ochrony roślin. Wpisuje się to w  trend powrotu ku ekologii i  naturalnym metodom uprawy, szczególnie w  ogrodnictwie amatorskim. </a:t>
            </a:r>
            <a:endParaRPr lang="pl-PL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408"/>
            <a:ext cx="2448272" cy="3427784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22108"/>
            <a:ext cx="2592288" cy="3456384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22108"/>
            <a:ext cx="2790310" cy="348052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124744"/>
            <a:ext cx="8280920" cy="4401205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Dlatego coraz częściej powraca się do uprawy sprawdzonych, długowiecznych, starych odmian drzew owocowych, które są zdolne utrzymać się w przydomowych </a:t>
            </a:r>
            <a:r>
              <a:rPr lang="pl-PL" sz="2800" b="1" dirty="0" err="1" smtClean="0"/>
              <a:t>nasadzeńiach</a:t>
            </a:r>
            <a:r>
              <a:rPr lang="pl-PL" sz="2800" b="1" dirty="0" smtClean="0"/>
              <a:t> </a:t>
            </a:r>
            <a:r>
              <a:rPr lang="pl-PL" sz="2800" b="1" dirty="0"/>
              <a:t>bez szczególnie kłopotliwej pielęgnacji (szczególnie w późniejszym okresie rozwoju).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Historyczne </a:t>
            </a:r>
            <a:r>
              <a:rPr lang="pl-PL" sz="2800" b="1" dirty="0"/>
              <a:t>(stare) odmiany drzew owocowych warte są zachowania choćby z tego względu, że posiadają naturalną odporność na mróz, choroby i szkodniki.</a:t>
            </a:r>
          </a:p>
        </p:txBody>
      </p:sp>
    </p:spTree>
    <p:extLst>
      <p:ext uri="{BB962C8B-B14F-4D97-AF65-F5344CB8AC3E}">
        <p14:creationId xmlns:p14="http://schemas.microsoft.com/office/powerpoint/2010/main" val="73756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124744"/>
            <a:ext cx="792088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Wykonywanie </a:t>
            </a:r>
            <a:r>
              <a:rPr lang="pl-PL" sz="2800" b="1" dirty="0" err="1" smtClean="0"/>
              <a:t>nasadzeń</a:t>
            </a:r>
            <a:r>
              <a:rPr lang="pl-PL" sz="2800" b="1" dirty="0" smtClean="0"/>
              <a:t> </a:t>
            </a:r>
            <a:r>
              <a:rPr lang="pl-PL" sz="2800" dirty="0"/>
              <a:t>tego </a:t>
            </a:r>
            <a:r>
              <a:rPr lang="pl-PL" sz="2800" b="1" dirty="0"/>
              <a:t>typu odmian drzew z pewnością wpływa na </a:t>
            </a:r>
            <a:r>
              <a:rPr lang="pl-PL" sz="2800" b="1" dirty="0" smtClean="0"/>
              <a:t>poprawę: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 smtClean="0"/>
              <a:t>krajobrazu wsi,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 smtClean="0"/>
              <a:t>przywracanie naturalnego środowiska </a:t>
            </a:r>
            <a:r>
              <a:rPr lang="pl-PL" sz="2800" b="1" dirty="0"/>
              <a:t>życia wielu organizmów zwierzęcych i </a:t>
            </a:r>
            <a:r>
              <a:rPr lang="pl-PL" sz="2800" b="1" dirty="0" smtClean="0"/>
              <a:t>roślinnych,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 smtClean="0"/>
              <a:t>dostarczanie </a:t>
            </a:r>
            <a:r>
              <a:rPr lang="pl-PL" sz="2800" b="1" dirty="0"/>
              <a:t>owoców bogatych w witaminy.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Mając </a:t>
            </a:r>
            <a:r>
              <a:rPr lang="pl-PL" sz="2800" b="1" dirty="0"/>
              <a:t>naturalny pokrój, drzewa te są ozdobą krajobrazu i dają plon o unikalnych walorach smakowych i  zdrowotnych szczególnie ceniony przy domowych przetworach, jak: dżemy, soki, marmolady. </a:t>
            </a:r>
          </a:p>
        </p:txBody>
      </p:sp>
    </p:spTree>
    <p:extLst>
      <p:ext uri="{BB962C8B-B14F-4D97-AF65-F5344CB8AC3E}">
        <p14:creationId xmlns:p14="http://schemas.microsoft.com/office/powerpoint/2010/main" val="213969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980728"/>
            <a:ext cx="7920880" cy="4524315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3200" dirty="0" smtClean="0"/>
          </a:p>
          <a:p>
            <a:pPr algn="ctr"/>
            <a:r>
              <a:rPr lang="pl-PL" sz="3200" b="1" dirty="0" smtClean="0"/>
              <a:t>Z</a:t>
            </a:r>
            <a:r>
              <a:rPr lang="pl-PL" sz="3200" b="1" dirty="0"/>
              <a:t> czasem „nasze” stare drzewa owocowe w krajobrazie przyrodniczo-rolniczym będą pełniły ważną rolę ekologiczną. Staną się miejscem żerowania wielu gatunków ptaków, owadów, płazów, gadów oraz drobnych ssaków. To przyczynia się do zwiększenia różnorodności biologicznej danego terenu. </a:t>
            </a:r>
          </a:p>
        </p:txBody>
      </p:sp>
    </p:spTree>
    <p:extLst>
      <p:ext uri="{BB962C8B-B14F-4D97-AF65-F5344CB8AC3E}">
        <p14:creationId xmlns:p14="http://schemas.microsoft.com/office/powerpoint/2010/main" val="374348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980728"/>
            <a:ext cx="806489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Stare odmiany drzew owocowych mają szczególną wartość naukową, kulturową, historyczną i krajobrazową. Odznaczają się indywidualnymi cechami i są charakterystycznym elementem w pejzażu przyrodniczo-rolniczym</a:t>
            </a:r>
            <a:r>
              <a:rPr lang="pl-PL" sz="2800" b="1" dirty="0" smtClean="0"/>
              <a:t>.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l-PL" sz="2800" b="1" dirty="0" smtClean="0"/>
              <a:t> </a:t>
            </a:r>
            <a:r>
              <a:rPr lang="pl-PL" sz="2800" b="1" dirty="0"/>
              <a:t>Sad tradycyjny to uprawa złożona z co najmniej kilku wysokopiennych drzew owocowych, posadzonych w dużych rozstawach, na silnie rosnących podkładkach. </a:t>
            </a:r>
            <a:endParaRPr lang="pl-PL" sz="2800" b="1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l-PL" sz="2800" b="1" dirty="0" smtClean="0"/>
              <a:t>Dawniej </a:t>
            </a:r>
            <a:r>
              <a:rPr lang="pl-PL" sz="2800" b="1" dirty="0"/>
              <a:t>odmiany dobierano tak, aby świeże owoce dostępne były jak najdłużej. </a:t>
            </a:r>
          </a:p>
        </p:txBody>
      </p:sp>
    </p:spTree>
    <p:extLst>
      <p:ext uri="{BB962C8B-B14F-4D97-AF65-F5344CB8AC3E}">
        <p14:creationId xmlns:p14="http://schemas.microsoft.com/office/powerpoint/2010/main" val="203378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836712"/>
            <a:ext cx="7992888" cy="4832092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W związku z tym w takich sadach znajdowały się różne odmiany – od wczesnych do bardzo późnych. Owoce większości z nich były używane do celów domowych, na bezpośrednie spożycie lub przetwory.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Ponadto</a:t>
            </a:r>
            <a:r>
              <a:rPr lang="pl-PL" sz="2800" b="1" dirty="0"/>
              <a:t>, wysokopienne drzewa o  rozłożystych koronach chronią glebę przed erozją, a domostwa ich właścicieli przed silnym wiatrem. W upalne dni dają upragniony cień, a o każdej porze roku upiększają domostwa i urozmaicają wiejski krajobraz. </a:t>
            </a:r>
          </a:p>
        </p:txBody>
      </p:sp>
    </p:spTree>
    <p:extLst>
      <p:ext uri="{BB962C8B-B14F-4D97-AF65-F5344CB8AC3E}">
        <p14:creationId xmlns:p14="http://schemas.microsoft.com/office/powerpoint/2010/main" val="3013200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207</Words>
  <Application>Microsoft Office PowerPoint</Application>
  <PresentationFormat>Pokaz na ekranie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Kapitał</vt:lpstr>
      <vt:lpstr>  Tradycyjny Sad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Cele projektu</vt:lpstr>
      <vt:lpstr>Prezentacja programu PowerPoint</vt:lpstr>
      <vt:lpstr>Prezentacja programu PowerPoint</vt:lpstr>
      <vt:lpstr>Prezentacja programu PowerPoint</vt:lpstr>
      <vt:lpstr>Prezentacja programu PowerPoint</vt:lpstr>
      <vt:lpstr>Wiersz pt.” Szkolny sad w przyszłości” autor: Alicja  Mysłowska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Jabłka – sekrety owocu</dc:title>
  <dc:creator>Nauczyciel</dc:creator>
  <cp:lastModifiedBy>Nauczyciel</cp:lastModifiedBy>
  <cp:revision>105</cp:revision>
  <dcterms:created xsi:type="dcterms:W3CDTF">2023-01-12T08:53:34Z</dcterms:created>
  <dcterms:modified xsi:type="dcterms:W3CDTF">2023-06-20T13:01:06Z</dcterms:modified>
</cp:coreProperties>
</file>