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3" r:id="rId4"/>
    <p:sldId id="262" r:id="rId5"/>
    <p:sldId id="265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23AD"/>
    <a:srgbClr val="FF0066"/>
    <a:srgbClr val="00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F5A2E81-C34F-4A9E-A7B4-CFA48161AE02}" type="datetimeFigureOut">
              <a:rPr lang="pl-PL" smtClean="0"/>
              <a:t>06.02.2021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AFEBDD5-C002-4D36-A2F5-0CBEE3F80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38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2E81-C34F-4A9E-A7B4-CFA48161AE02}" type="datetimeFigureOut">
              <a:rPr lang="pl-PL" smtClean="0"/>
              <a:t>06.02.2021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BDD5-C002-4D36-A2F5-0CBEE3F80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357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2E81-C34F-4A9E-A7B4-CFA48161AE02}" type="datetimeFigureOut">
              <a:rPr lang="pl-PL" smtClean="0"/>
              <a:t>06.02.2021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BDD5-C002-4D36-A2F5-0CBEE3F80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4392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2E81-C34F-4A9E-A7B4-CFA48161AE02}" type="datetimeFigureOut">
              <a:rPr lang="pl-PL" smtClean="0"/>
              <a:t>06.02.2021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BDD5-C002-4D36-A2F5-0CBEE3F80E17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3524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2E81-C34F-4A9E-A7B4-CFA48161AE02}" type="datetimeFigureOut">
              <a:rPr lang="pl-PL" smtClean="0"/>
              <a:t>06.02.2021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BDD5-C002-4D36-A2F5-0CBEE3F80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1041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2E81-C34F-4A9E-A7B4-CFA48161AE02}" type="datetimeFigureOut">
              <a:rPr lang="pl-PL" smtClean="0"/>
              <a:t>06.02.2021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BDD5-C002-4D36-A2F5-0CBEE3F80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3619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2E81-C34F-4A9E-A7B4-CFA48161AE02}" type="datetimeFigureOut">
              <a:rPr lang="pl-PL" smtClean="0"/>
              <a:t>06.02.2021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BDD5-C002-4D36-A2F5-0CBEE3F80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139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2E81-C34F-4A9E-A7B4-CFA48161AE02}" type="datetimeFigureOut">
              <a:rPr lang="pl-PL" smtClean="0"/>
              <a:t>06.02.2021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BDD5-C002-4D36-A2F5-0CBEE3F80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584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2E81-C34F-4A9E-A7B4-CFA48161AE02}" type="datetimeFigureOut">
              <a:rPr lang="pl-PL" smtClean="0"/>
              <a:t>06.02.2021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BDD5-C002-4D36-A2F5-0CBEE3F80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36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2E81-C34F-4A9E-A7B4-CFA48161AE02}" type="datetimeFigureOut">
              <a:rPr lang="pl-PL" smtClean="0"/>
              <a:t>06.02.2021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BDD5-C002-4D36-A2F5-0CBEE3F80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552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2E81-C34F-4A9E-A7B4-CFA48161AE02}" type="datetimeFigureOut">
              <a:rPr lang="pl-PL" smtClean="0"/>
              <a:t>06.02.2021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BDD5-C002-4D36-A2F5-0CBEE3F80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643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2E81-C34F-4A9E-A7B4-CFA48161AE02}" type="datetimeFigureOut">
              <a:rPr lang="pl-PL" smtClean="0"/>
              <a:t>06.02.2021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BDD5-C002-4D36-A2F5-0CBEE3F80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14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2E81-C34F-4A9E-A7B4-CFA48161AE02}" type="datetimeFigureOut">
              <a:rPr lang="pl-PL" smtClean="0"/>
              <a:t>06.02.2021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BDD5-C002-4D36-A2F5-0CBEE3F80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217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2E81-C34F-4A9E-A7B4-CFA48161AE02}" type="datetimeFigureOut">
              <a:rPr lang="pl-PL" smtClean="0"/>
              <a:t>06.02.2021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BDD5-C002-4D36-A2F5-0CBEE3F80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117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2E81-C34F-4A9E-A7B4-CFA48161AE02}" type="datetimeFigureOut">
              <a:rPr lang="pl-PL" smtClean="0"/>
              <a:t>06.02.2021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BDD5-C002-4D36-A2F5-0CBEE3F80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5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2E81-C34F-4A9E-A7B4-CFA48161AE02}" type="datetimeFigureOut">
              <a:rPr lang="pl-PL" smtClean="0"/>
              <a:t>06.02.2021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BDD5-C002-4D36-A2F5-0CBEE3F80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11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2E81-C34F-4A9E-A7B4-CFA48161AE02}" type="datetimeFigureOut">
              <a:rPr lang="pl-PL" smtClean="0"/>
              <a:t>06.02.2021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BDD5-C002-4D36-A2F5-0CBEE3F80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91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A2E81-C34F-4A9E-A7B4-CFA48161AE02}" type="datetimeFigureOut">
              <a:rPr lang="pl-PL" smtClean="0"/>
              <a:t>06.02.2021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EBDD5-C002-4D36-A2F5-0CBEE3F80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353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FA255B-D33D-427A-A9A3-2DA2A477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34" y="1215949"/>
            <a:ext cx="6016486" cy="1369308"/>
          </a:xfrm>
        </p:spPr>
        <p:txBody>
          <a:bodyPr>
            <a:normAutofit/>
          </a:bodyPr>
          <a:lstStyle/>
          <a:p>
            <a:pPr algn="ctr"/>
            <a:r>
              <a:rPr lang="pl-PL" sz="4600" b="1" dirty="0">
                <a:solidFill>
                  <a:srgbClr val="C00000"/>
                </a:solidFill>
                <a:latin typeface="Bell MT" panose="02020503060305020303" pitchFamily="18" charset="0"/>
              </a:rPr>
              <a:t>BEZPIECZEŃSTWO</a:t>
            </a:r>
            <a:r>
              <a:rPr lang="pl-PL" sz="46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026" name="Picture 2" descr="Zobacz obraz źródłowy">
            <a:extLst>
              <a:ext uri="{FF2B5EF4-FFF2-40B4-BE49-F238E27FC236}">
                <a16:creationId xmlns:a16="http://schemas.microsoft.com/office/drawing/2014/main" id="{1AC229D5-F0C8-4A66-8BBC-F149D656D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20" y="792963"/>
            <a:ext cx="4612410" cy="3076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2" descr="C:\Users\Małgosia\Desktop\cienie i blaski internetu\maxresdefault.jpg">
            <a:extLst>
              <a:ext uri="{FF2B5EF4-FFF2-40B4-BE49-F238E27FC236}">
                <a16:creationId xmlns:a16="http://schemas.microsoft.com/office/drawing/2014/main" id="{45994E35-7FA9-4A33-ACBC-9411F75D6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9970" y="3124200"/>
            <a:ext cx="4612410" cy="3178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F3532E5-B4CE-4BBD-B1F6-3D12930EB9F6}"/>
              </a:ext>
            </a:extLst>
          </p:cNvPr>
          <p:cNvSpPr txBox="1"/>
          <p:nvPr/>
        </p:nvSpPr>
        <p:spPr>
          <a:xfrm>
            <a:off x="7791036" y="4545496"/>
            <a:ext cx="23214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600" b="1" dirty="0">
                <a:solidFill>
                  <a:srgbClr val="FFC000"/>
                </a:solidFill>
                <a:latin typeface="Bell MT" panose="02020503060305020303" pitchFamily="18" charset="0"/>
              </a:rPr>
              <a:t>w SIECI</a:t>
            </a:r>
          </a:p>
        </p:txBody>
      </p:sp>
      <p:pic>
        <p:nvPicPr>
          <p:cNvPr id="3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8135235E-3AFB-466B-9BB6-4E927EFEF5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21009" y="44084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41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1000">
        <p15:prstTrans prst="fallOver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2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0DABD7-2F51-41BD-B4D8-1F509672D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273962"/>
            <a:ext cx="9905998" cy="1342804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  <a:latin typeface="Bell MT" panose="02020503060305020303" pitchFamily="18" charset="0"/>
              </a:rPr>
              <a:t>Internet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2E73E6-164E-4578-95E0-70C14D1B9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1484246"/>
            <a:ext cx="9905999" cy="44394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to globalna (mająca zasięg światowy) sieć komputerowa. W ostatnich latach korzystanie z Internetu stało się elementem codziennego funkcjonowania niemal każdego człowieka. Internet rozrósł się ze struktury, do której dostęp mieli tylko nieliczni - do gigantycznej sieci miliardów stron internetowych. Wraz z jego pojawieniem się ludzie uzyskali niemal nieograniczony dostęp do informacji. Trudno dziś sobie wyobrazić świat bez Internetu. Codziennie przesyłane są bowiem miliony informacji, tekstów, filmów, obrazów, a sieć nadal się rozrasta. To w jakim celu i w jaki sposób będzie wykorzystywany zależy tylko od jego użytkowników. Działania w sieci mogą mieć charakter pozytywny lub negatywny – dlatego tak ważne jest bezpieczeństwo w sieci.</a:t>
            </a:r>
            <a:endParaRPr lang="pl-PL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1DA48013-E74E-45EF-BD90-DE6582F953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47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fracture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9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84E641-40A6-4F6A-800D-DEB65081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28731"/>
            <a:ext cx="9905998" cy="1249495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>
                <a:solidFill>
                  <a:srgbClr val="FFC000"/>
                </a:solidFill>
                <a:latin typeface="Bell MT" panose="02020503060305020303" pitchFamily="18" charset="0"/>
              </a:rPr>
              <a:t>Zasady bezpieczeństwa: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DF7B2B-B153-443F-82C9-6ACAB8049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17" y="1378225"/>
            <a:ext cx="6718853" cy="47972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b="1" dirty="0">
                <a:solidFill>
                  <a:srgbClr val="FF0066"/>
                </a:solidFill>
                <a:latin typeface="Bell MT" panose="02020503060305020303" pitchFamily="18" charset="0"/>
              </a:rPr>
              <a:t>I NIE UFAJ OSOBOM POZNANYM W SIECI – </a:t>
            </a: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użytkownik sieci nigdy nie wie, kto siedzi po drugiej stronie monitora i jakie może mieć zamiary, dlatego unikaj nawiązywania relacji z osobami, których nie znasz. Jeśli na portalu społecznościowym otrzymujesz zaproszenie od obcej osoby, bezpieczniej będzie je odrzucić. O propozycjach spotkania od internetowych znajomych poinformuj rodziców lub możesz w takiej sytuacji skontaktować się z telefonem zaufania dla dzieci i młodzieży, dzwoniąc pod bezpłatny numer 116 111.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3" descr="C:\Users\Małgosia\Desktop\cienie i blaski internetu\cienie internetu.jpg">
            <a:extLst>
              <a:ext uri="{FF2B5EF4-FFF2-40B4-BE49-F238E27FC236}">
                <a16:creationId xmlns:a16="http://schemas.microsoft.com/office/drawing/2014/main" id="{B21E8E80-E201-4C59-9B9C-A3287BFF3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7092">
            <a:off x="8216347" y="2038228"/>
            <a:ext cx="3617844" cy="3000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55281566-1847-443D-B00B-247B1907E7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95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0">
        <p15:prstTrans prst="wind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4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A43FF1-340B-4942-BB0D-9A5718B10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177" y="112642"/>
            <a:ext cx="10016917" cy="477118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b="1" dirty="0">
                <a:solidFill>
                  <a:srgbClr val="FFFF00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II CHROŃ SWOJĄ PRYWATNOŚĆ W SIECI – </a:t>
            </a: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 zakładaniu kont na portalach społecznościowych podawaj tylko wymaganą liczbę informacji i korzystaj z ustawień prywatności. Zamiast prawdziwego imienia i nazwiska używaj pseudonimu. Dzięki temu Twój profil będzie trudniejszy do odnalezienia w sieci, a obce osoby nie będą mogły się z niego zbyt wiele dowiedzieć. Publikując swoje zdjęcia zadbaj, by widzieli je tylko Twoi znajomi. Nie umieszczaj zdjęć, które mogłyby Ci zaszkodzić. Rozważnie i oszczędnie korzystaj z Wi-Fi, gdyż może ono zdradzić Twoją dokładną lokalizację oraz szczegóły techniczne urządzenia, z którego korzystasz. Jeśli jesteś podłączony do publicznej, otwartej sieci Wi-Fi Twoje dane mogą zostać wykradzione przez hakerów podczas logowania się do banku, czy na konto społecznościowe.</a:t>
            </a:r>
          </a:p>
          <a:p>
            <a:pPr marL="0" indent="0">
              <a:buNone/>
            </a:pPr>
            <a:endParaRPr lang="pl-PL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1D1E58D-2919-4781-A33A-C7B40EB17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33461"/>
            <a:ext cx="4187687" cy="2279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A9FF4679-A93C-4D6F-93A7-64BC6C239D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79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7000">
        <p15:prstTrans prst="prestige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BE30E6-305E-44C5-AE52-7DCCE81C0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775" y="3791814"/>
            <a:ext cx="8680174" cy="226442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b="1" dirty="0">
                <a:solidFill>
                  <a:schemeClr val="accent2">
                    <a:lumMod val="50000"/>
                  </a:schemeClr>
                </a:solidFill>
                <a:latin typeface="Bell MT" panose="02020503060305020303" pitchFamily="18" charset="0"/>
              </a:rPr>
              <a:t>IV CZYTAJ REGULAMINY I POLITYKI PRYWATNOŚCI – </a:t>
            </a: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akceptując regulamin świadczenia usług, pozwalasz różnym podmiotom na dowolne rozporządzenia Twoimi danymi osobowymi, co może wiązać się z poważnymi problemami.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82EE5AA-8004-4326-8901-73A7E63AF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3999" y="248407"/>
            <a:ext cx="9581321" cy="31805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b="1" dirty="0">
                <a:solidFill>
                  <a:srgbClr val="AA23AD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III KORZYSTAJ Z OPROGRAMOWANIA ANTYWIRUSOWEGO </a:t>
            </a:r>
            <a:r>
              <a:rPr lang="pl-PL" b="1" dirty="0">
                <a:solidFill>
                  <a:srgbClr val="AA23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surfując po Internecie należy pamiętać, że stale jest się narażonym na atak złośliwego oprogramowania, które mają szkodliwe, przestępcze i złośliwe działania w stosunku do użytkownika komputera, dlatego może dojść do zainfekowania komputera. Należy więc korzystać z aktualnego programu antywirusowego i regularnie skanować komputer pod kątem wirusów i złośliwego oprogramowania.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C553F30-96C3-487E-A897-0B4E38B68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5827">
            <a:off x="934568" y="3588003"/>
            <a:ext cx="1867975" cy="19561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4D76854E-3BB5-4A1B-B68A-620369519F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1000">
        <p15:prstTrans prst="crush"/>
      </p:transition>
    </mc:Choice>
    <mc:Fallback xmlns="">
      <p:transition spd="slow" advClick="0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54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CF5A4BC-431D-4F99-B045-4CD041FC2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1105" y="362276"/>
            <a:ext cx="10099748" cy="202758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l-PL" sz="3800" b="1" dirty="0">
                <a:solidFill>
                  <a:srgbClr val="FF0000"/>
                </a:solidFill>
                <a:latin typeface="Bell MT" panose="02020503060305020303" pitchFamily="18" charset="0"/>
              </a:rPr>
              <a:t>V TWÓRZ BEZPIECZNE, SKOMPLIKOWANE HASŁA –</a:t>
            </a:r>
            <a:r>
              <a:rPr lang="pl-PL" sz="3800" b="1" dirty="0">
                <a:solidFill>
                  <a:srgbClr val="FFFF00"/>
                </a:solidFill>
                <a:latin typeface="Bell MT" panose="02020503060305020303" pitchFamily="18" charset="0"/>
              </a:rPr>
              <a:t> </a:t>
            </a:r>
            <a:r>
              <a:rPr lang="pl-PL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wybieraj haseł, które są łatwe do odgadnięcia. Zadbaj o to, aby mieć inne hasło do każdego portalu i profilu – dzięki temu nawet w sytuacji, kiedy Twoje hasło do jednego miejsca zostanie wykradzione, inne hasła pozostaną bezpieczne. </a:t>
            </a:r>
            <a:endParaRPr lang="pl-PL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737C20A-3B9D-4C87-AD51-2D442CD90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84103" y="2866861"/>
            <a:ext cx="7407967" cy="349410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l-PL" sz="3800" b="1" dirty="0">
                <a:solidFill>
                  <a:srgbClr val="002060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VI NIE KLIKAJ W NIEZNANE LINKI </a:t>
            </a:r>
            <a:r>
              <a:rPr lang="pl-PL" sz="3800" b="1" dirty="0">
                <a:solidFill>
                  <a:srgbClr val="000066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– </a:t>
            </a:r>
            <a:r>
              <a:rPr lang="pl-PL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pamiętaj, aby unikać pobierania plików z niepewnych źródeł i otwierania podejrzanych wiadomości e-mail, bo mogą zawierać złośliwe oprogramowanie. Należy zwracać uwagę, czy witryna z którą chcesz się połączyć ma zabezpieczenie SSL, dzięki temu zyskasz pewność, że serwer, z którym się łączysz, jest tym właściwym. </a:t>
            </a:r>
            <a:endParaRPr lang="pl-PL" sz="3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341672D-8A8F-4DB9-AFAD-8FF10DBD4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570">
            <a:off x="821635" y="2953074"/>
            <a:ext cx="2625968" cy="20032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F1C6B086-C106-4710-9B1E-58CCA8C722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2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9000">
        <p15:prstTrans prst="airplane"/>
      </p:transition>
    </mc:Choice>
    <mc:Fallback xmlns=""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15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D14591-DB37-47C1-B468-C2C40D51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99248"/>
            <a:ext cx="9905998" cy="1478570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FF0066"/>
                </a:solidFill>
                <a:latin typeface="Arial Rounded MT Bold" pitchFamily="34" charset="0"/>
              </a:rPr>
              <a:t>DZIĘKUJĘ</a:t>
            </a:r>
            <a:r>
              <a:rPr lang="pl-PL" b="1" dirty="0">
                <a:solidFill>
                  <a:srgbClr val="FFC000"/>
                </a:solidFill>
                <a:latin typeface="Arial Rounded MT Bold" pitchFamily="34" charset="0"/>
              </a:rPr>
              <a:t>  ZA  </a:t>
            </a:r>
            <a:r>
              <a:rPr lang="pl-PL" b="1" dirty="0">
                <a:solidFill>
                  <a:srgbClr val="AA23AD"/>
                </a:solidFill>
                <a:latin typeface="Arial Rounded MT Bold" pitchFamily="34" charset="0"/>
              </a:rPr>
              <a:t>UWAGĘ </a:t>
            </a:r>
            <a:br>
              <a:rPr lang="pl-PL" b="1" dirty="0">
                <a:solidFill>
                  <a:srgbClr val="AA23AD"/>
                </a:solidFill>
                <a:latin typeface="Arial Rounded MT Bold" pitchFamily="34" charset="0"/>
              </a:rPr>
            </a:br>
            <a:endParaRPr lang="pl-PL" dirty="0">
              <a:solidFill>
                <a:srgbClr val="AA23AD"/>
              </a:solidFill>
            </a:endParaRPr>
          </a:p>
        </p:txBody>
      </p:sp>
      <p:pic>
        <p:nvPicPr>
          <p:cNvPr id="3" name="Picture 2" descr="C:\Users\Małgosia\Desktop\cienie i blaski internetu\1337952315_by_belzeq_600.jpg">
            <a:extLst>
              <a:ext uri="{FF2B5EF4-FFF2-40B4-BE49-F238E27FC236}">
                <a16:creationId xmlns:a16="http://schemas.microsoft.com/office/drawing/2014/main" id="{2E84272A-3202-4A6D-AD49-CD16EE894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2029" y="1977818"/>
            <a:ext cx="4914900" cy="3324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58AFAF8-F9D0-43AC-92B9-C24510DFB9D2}"/>
              </a:ext>
            </a:extLst>
          </p:cNvPr>
          <p:cNvSpPr txBox="1"/>
          <p:nvPr/>
        </p:nvSpPr>
        <p:spPr>
          <a:xfrm>
            <a:off x="8216348" y="4996070"/>
            <a:ext cx="31637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/>
              <a:t>Prezentację przygotował: </a:t>
            </a:r>
          </a:p>
          <a:p>
            <a:r>
              <a:rPr lang="pl-PL" sz="2000" b="1" dirty="0">
                <a:solidFill>
                  <a:schemeClr val="bg1"/>
                </a:solidFill>
              </a:rPr>
              <a:t>Michał Pochwatka</a:t>
            </a:r>
          </a:p>
        </p:txBody>
      </p:sp>
      <p:pic>
        <p:nvPicPr>
          <p:cNvPr id="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562047A5-CC9D-4959-8943-2F47BD5C50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13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9000">
        <p15:prstTrans prst="curtains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Obwód</Template>
  <TotalTime>662</TotalTime>
  <Words>555</Words>
  <Application>Microsoft Office PowerPoint</Application>
  <PresentationFormat>Panoramiczny</PresentationFormat>
  <Paragraphs>14</Paragraphs>
  <Slides>7</Slides>
  <Notes>0</Notes>
  <HiddenSlides>0</HiddenSlides>
  <MMClips>7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Bell MT</vt:lpstr>
      <vt:lpstr>Trebuchet MS</vt:lpstr>
      <vt:lpstr>Tw Cen MT</vt:lpstr>
      <vt:lpstr>Obwód</vt:lpstr>
      <vt:lpstr>BEZPIECZEŃSTWO </vt:lpstr>
      <vt:lpstr>Internet</vt:lpstr>
      <vt:lpstr>Zasady bezpieczeństwa:</vt:lpstr>
      <vt:lpstr>Prezentacja programu PowerPoint</vt:lpstr>
      <vt:lpstr>Prezentacja programu PowerPoint</vt:lpstr>
      <vt:lpstr>Prezentacja programu PowerPoint</vt:lpstr>
      <vt:lpstr>DZIĘKUJĘ  ZA  UWAGĘ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BEZPIECZEŃSTWO W SIECI</dc:title>
  <dc:creator>Michał Pochwatka</dc:creator>
  <cp:lastModifiedBy>Michał Pochwatka</cp:lastModifiedBy>
  <cp:revision>70</cp:revision>
  <dcterms:created xsi:type="dcterms:W3CDTF">2021-01-30T16:23:35Z</dcterms:created>
  <dcterms:modified xsi:type="dcterms:W3CDTF">2021-02-06T15:15:58Z</dcterms:modified>
</cp:coreProperties>
</file>