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74" r:id="rId4"/>
    <p:sldId id="267" r:id="rId5"/>
    <p:sldId id="261" r:id="rId6"/>
    <p:sldId id="268" r:id="rId7"/>
    <p:sldId id="269" r:id="rId8"/>
    <p:sldId id="270" r:id="rId9"/>
    <p:sldId id="271" r:id="rId10"/>
    <p:sldId id="258" r:id="rId11"/>
    <p:sldId id="277" r:id="rId12"/>
    <p:sldId id="259" r:id="rId13"/>
    <p:sldId id="260" r:id="rId14"/>
    <p:sldId id="262" r:id="rId15"/>
    <p:sldId id="263" r:id="rId16"/>
    <p:sldId id="264" r:id="rId17"/>
    <p:sldId id="265" r:id="rId18"/>
    <p:sldId id="266" r:id="rId19"/>
    <p:sldId id="272" r:id="rId20"/>
    <p:sldId id="273" r:id="rId21"/>
    <p:sldId id="278" r:id="rId22"/>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93" autoAdjust="0"/>
    <p:restoredTop sz="94660"/>
  </p:normalViewPr>
  <p:slideViewPr>
    <p:cSldViewPr snapToGrid="0">
      <p:cViewPr varScale="1">
        <p:scale>
          <a:sx n="92" d="100"/>
          <a:sy n="92" d="100"/>
        </p:scale>
        <p:origin x="34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l-PL" smtClean="0"/>
              <a:t>Kliknij, aby edytować styl</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24657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Date Placeholder 2"/>
          <p:cNvSpPr>
            <a:spLocks noGrp="1"/>
          </p:cNvSpPr>
          <p:nvPr>
            <p:ph type="dt" sz="half" idx="10"/>
          </p:nvPr>
        </p:nvSpPr>
        <p:spPr/>
        <p:txBody>
          <a:bodyPr/>
          <a:lstStyle/>
          <a:p>
            <a:fld id="{BD825F79-D93C-4808-8F64-F5793EFC744C}" type="datetimeFigureOut">
              <a:rPr lang="pl-PL" smtClean="0"/>
              <a:t>2019-04-01</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1678928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l-PL" smtClean="0"/>
              <a:t>Kliknij, aby edytować styl</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941317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l-PL" smtClean="0"/>
              <a:t>Kliknij, aby edytować styl</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90919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l-PL" smtClean="0"/>
              <a:t>Kliknij, aby edytować styl</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39146856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l-PL" smtClean="0"/>
              <a:t>Kliknij, aby edytować styl</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smtClean="0"/>
              <a:t>Kliknij, aby edytować style wzorca tekstu</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13360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l-PL" smtClean="0"/>
              <a:t>Kliknij, aby edytować styl</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smtClean="0"/>
              <a:t>Kliknij, aby edytować style wzorca tekstu</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2519304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14907930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3738892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nchor="ct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40500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l-PL" smtClean="0"/>
              <a:t>Kliknij, aby edytować styl</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D825F79-D93C-4808-8F64-F5793EFC744C}" type="datetimeFigureOut">
              <a:rPr lang="pl-PL" smtClean="0"/>
              <a:t>2019-04-01</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2657770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BD825F79-D93C-4808-8F64-F5793EFC744C}" type="datetimeFigureOut">
              <a:rPr lang="pl-PL" smtClean="0"/>
              <a:t>2019-04-01</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649336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BD825F79-D93C-4808-8F64-F5793EFC744C}" type="datetimeFigureOut">
              <a:rPr lang="pl-PL" smtClean="0"/>
              <a:t>2019-04-01</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1437327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BD825F79-D93C-4808-8F64-F5793EFC744C}" type="datetimeFigureOut">
              <a:rPr lang="pl-PL" smtClean="0"/>
              <a:t>2019-04-01</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216614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825F79-D93C-4808-8F64-F5793EFC744C}" type="datetimeFigureOut">
              <a:rPr lang="pl-PL" smtClean="0"/>
              <a:t>2019-04-01</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4041812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l-PL" smtClean="0"/>
              <a:t>Kliknij, aby edytować styl</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D825F79-D93C-4808-8F64-F5793EFC744C}" type="datetimeFigureOut">
              <a:rPr lang="pl-PL" smtClean="0"/>
              <a:t>2019-04-01</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1721245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l-PL" smtClean="0"/>
              <a:t>Kliknij, aby edytować styl</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D825F79-D93C-4808-8F64-F5793EFC744C}" type="datetimeFigureOut">
              <a:rPr lang="pl-PL" smtClean="0"/>
              <a:t>2019-04-01</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86FE05BD-067C-42A8-91B7-1A881C3ABA08}" type="slidenum">
              <a:rPr lang="pl-PL" smtClean="0"/>
              <a:t>‹#›</a:t>
            </a:fld>
            <a:endParaRPr lang="pl-PL"/>
          </a:p>
        </p:txBody>
      </p:sp>
    </p:spTree>
    <p:extLst>
      <p:ext uri="{BB962C8B-B14F-4D97-AF65-F5344CB8AC3E}">
        <p14:creationId xmlns:p14="http://schemas.microsoft.com/office/powerpoint/2010/main" val="990965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l-PL" smtClean="0"/>
              <a:t>Kliknij, aby edytować styl</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D825F79-D93C-4808-8F64-F5793EFC744C}" type="datetimeFigureOut">
              <a:rPr lang="pl-PL" smtClean="0"/>
              <a:t>2019-04-01</a:t>
            </a:fld>
            <a:endParaRPr lang="pl-PL"/>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pl-PL"/>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86FE05BD-067C-42A8-91B7-1A881C3ABA08}" type="slidenum">
              <a:rPr lang="pl-PL" smtClean="0"/>
              <a:t>‹#›</a:t>
            </a:fld>
            <a:endParaRPr lang="pl-PL"/>
          </a:p>
        </p:txBody>
      </p:sp>
    </p:spTree>
    <p:extLst>
      <p:ext uri="{BB962C8B-B14F-4D97-AF65-F5344CB8AC3E}">
        <p14:creationId xmlns:p14="http://schemas.microsoft.com/office/powerpoint/2010/main" val="416910706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281629" y="185929"/>
            <a:ext cx="9144000" cy="1389483"/>
          </a:xfrm>
        </p:spPr>
        <p:txBody>
          <a:bodyPr>
            <a:normAutofit fontScale="90000"/>
          </a:bodyPr>
          <a:lstStyle/>
          <a:p>
            <a:r>
              <a:rPr lang="pl-PL" dirty="0" smtClean="0">
                <a:solidFill>
                  <a:schemeClr val="accent1">
                    <a:lumMod val="75000"/>
                  </a:schemeClr>
                </a:solidFill>
              </a:rPr>
              <a:t>Światowy Dzień Świadomości</a:t>
            </a:r>
            <a:endParaRPr lang="pl-PL" dirty="0">
              <a:solidFill>
                <a:schemeClr val="accent1">
                  <a:lumMod val="75000"/>
                </a:schemeClr>
              </a:solidFill>
            </a:endParaRPr>
          </a:p>
        </p:txBody>
      </p:sp>
      <p:sp>
        <p:nvSpPr>
          <p:cNvPr id="3" name="Podtytuł 2"/>
          <p:cNvSpPr>
            <a:spLocks noGrp="1"/>
          </p:cNvSpPr>
          <p:nvPr>
            <p:ph type="subTitle" idx="1"/>
          </p:nvPr>
        </p:nvSpPr>
        <p:spPr>
          <a:xfrm>
            <a:off x="1369764" y="1905440"/>
            <a:ext cx="9144000" cy="1655762"/>
          </a:xfrm>
        </p:spPr>
        <p:txBody>
          <a:bodyPr>
            <a:normAutofit/>
          </a:bodyPr>
          <a:lstStyle/>
          <a:p>
            <a:r>
              <a:rPr lang="pl-PL" sz="6000" dirty="0" smtClean="0">
                <a:solidFill>
                  <a:schemeClr val="accent1">
                    <a:lumMod val="75000"/>
                  </a:schemeClr>
                </a:solidFill>
              </a:rPr>
              <a:t>Autyzmu</a:t>
            </a:r>
            <a:endParaRPr lang="pl-PL" sz="6000" dirty="0">
              <a:solidFill>
                <a:schemeClr val="accent1">
                  <a:lumMod val="75000"/>
                </a:schemeClr>
              </a:solidFill>
            </a:endParaRPr>
          </a:p>
        </p:txBody>
      </p:sp>
      <p:pic>
        <p:nvPicPr>
          <p:cNvPr id="4" name="Obraz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3195" y="2733321"/>
            <a:ext cx="2663435" cy="3778786"/>
          </a:xfrm>
          <a:prstGeom prst="rect">
            <a:avLst/>
          </a:prstGeom>
        </p:spPr>
      </p:pic>
      <p:pic>
        <p:nvPicPr>
          <p:cNvPr id="1026" name="Picture 2" descr="https://scontent-waw1-1.xx.fbcdn.net/v/t1.15752-0/p280x280/55802397_439728313465134_6726854882248097792_n.jpg?_nc_cat=106&amp;_nc_ht=scontent-waw1-1.xx&amp;oh=c354e7dd375d4449104c7d6682e8026e&amp;oe=5D4227E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6702" y="3289214"/>
            <a:ext cx="3152775"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86481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Skąd te problemy?</a:t>
            </a:r>
            <a:endParaRPr lang="pl-PL" dirty="0"/>
          </a:p>
        </p:txBody>
      </p:sp>
      <p:sp>
        <p:nvSpPr>
          <p:cNvPr id="3" name="Symbol zastępczy zawartości 2"/>
          <p:cNvSpPr>
            <a:spLocks noGrp="1"/>
          </p:cNvSpPr>
          <p:nvPr>
            <p:ph idx="1"/>
          </p:nvPr>
        </p:nvSpPr>
        <p:spPr/>
        <p:txBody>
          <a:bodyPr>
            <a:normAutofit/>
          </a:bodyPr>
          <a:lstStyle/>
          <a:p>
            <a:pPr>
              <a:spcBef>
                <a:spcPct val="0"/>
              </a:spcBef>
              <a:buNone/>
            </a:pPr>
            <a:r>
              <a:rPr lang="pl-PL" altLang="pl-PL" sz="3200" dirty="0" smtClean="0">
                <a:latin typeface="Arial" panose="020B0604020202020204" pitchFamily="34" charset="0"/>
              </a:rPr>
              <a:t>U dzieci z autyzmem występują uszkodzenia mózgu przejawiające się dysfunkcjami percepcji, które mogą powodować : </a:t>
            </a:r>
          </a:p>
          <a:p>
            <a:r>
              <a:rPr lang="pl-PL" altLang="pl-PL" b="1" u="sng" dirty="0" smtClean="0"/>
              <a:t>nadwrażliwość- </a:t>
            </a:r>
            <a:r>
              <a:rPr lang="pl-PL" altLang="pl-PL" b="1" dirty="0" smtClean="0"/>
              <a:t>do mózgu przedostaje się zbyt dużo informacji sensorycznych, aby mogły być one prawidłowo przetwarzane</a:t>
            </a:r>
          </a:p>
          <a:p>
            <a:r>
              <a:rPr lang="pl-PL" altLang="pl-PL" b="1" u="sng" dirty="0" smtClean="0"/>
              <a:t>zbyt mała wrażliwość (</a:t>
            </a:r>
            <a:r>
              <a:rPr lang="pl-PL" altLang="pl-PL" b="1" u="sng" dirty="0" err="1" smtClean="0"/>
              <a:t>niedowrażliwość</a:t>
            </a:r>
            <a:r>
              <a:rPr lang="pl-PL" altLang="pl-PL" b="1" u="sng" dirty="0" smtClean="0"/>
              <a:t>)-</a:t>
            </a:r>
            <a:r>
              <a:rPr lang="pl-PL" altLang="pl-PL" b="1" dirty="0" smtClean="0"/>
              <a:t> prowadzi do deprywacji sensorycznej </a:t>
            </a:r>
          </a:p>
          <a:p>
            <a:r>
              <a:rPr lang="pl-PL" altLang="pl-PL" b="1" dirty="0" smtClean="0"/>
              <a:t>„</a:t>
            </a:r>
            <a:r>
              <a:rPr lang="pl-PL" altLang="pl-PL" b="1" u="sng" dirty="0" smtClean="0"/>
              <a:t>biały szum</a:t>
            </a:r>
            <a:r>
              <a:rPr lang="pl-PL" altLang="pl-PL" b="1" dirty="0" smtClean="0"/>
              <a:t>”- dziecko wytwarza własne bodźce. </a:t>
            </a:r>
          </a:p>
          <a:p>
            <a:endParaRPr lang="pl-PL" dirty="0"/>
          </a:p>
        </p:txBody>
      </p:sp>
    </p:spTree>
    <p:extLst>
      <p:ext uri="{BB962C8B-B14F-4D97-AF65-F5344CB8AC3E}">
        <p14:creationId xmlns:p14="http://schemas.microsoft.com/office/powerpoint/2010/main" val="5088254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endParaRPr lang="pl-PL" dirty="0" smtClean="0"/>
          </a:p>
          <a:p>
            <a:endParaRPr lang="pl-PL" dirty="0"/>
          </a:p>
          <a:p>
            <a:endParaRPr lang="pl-PL" dirty="0" smtClean="0"/>
          </a:p>
          <a:p>
            <a:pPr marL="0" indent="0">
              <a:buNone/>
            </a:pPr>
            <a:r>
              <a:rPr lang="pl-PL" dirty="0" smtClean="0"/>
              <a:t>		</a:t>
            </a:r>
            <a:r>
              <a:rPr lang="pl-PL" sz="5000" dirty="0" smtClean="0"/>
              <a:t>Zmysły u osób z Autyzmem</a:t>
            </a:r>
            <a:endParaRPr lang="pl-PL" sz="5000" dirty="0"/>
          </a:p>
        </p:txBody>
      </p:sp>
    </p:spTree>
    <p:extLst>
      <p:ext uri="{BB962C8B-B14F-4D97-AF65-F5344CB8AC3E}">
        <p14:creationId xmlns:p14="http://schemas.microsoft.com/office/powerpoint/2010/main" val="12607849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Dotyk</a:t>
            </a:r>
            <a:endParaRPr lang="pl-PL" dirty="0"/>
          </a:p>
        </p:txBody>
      </p:sp>
      <p:sp>
        <p:nvSpPr>
          <p:cNvPr id="3" name="Symbol zastępczy zawartości 2"/>
          <p:cNvSpPr>
            <a:spLocks noGrp="1"/>
          </p:cNvSpPr>
          <p:nvPr>
            <p:ph idx="1"/>
          </p:nvPr>
        </p:nvSpPr>
        <p:spPr/>
        <p:txBody>
          <a:bodyPr/>
          <a:lstStyle/>
          <a:p>
            <a:pPr>
              <a:buFontTx/>
              <a:buNone/>
            </a:pPr>
            <a:r>
              <a:rPr lang="pl-PL" altLang="pl-PL" dirty="0" smtClean="0"/>
              <a:t> </a:t>
            </a:r>
          </a:p>
          <a:p>
            <a:pPr lvl="8"/>
            <a:r>
              <a:rPr lang="pl-PL" altLang="pl-PL" sz="2200" b="1" dirty="0" smtClean="0"/>
              <a:t>nadwrażliwość-</a:t>
            </a:r>
            <a:r>
              <a:rPr lang="pl-PL" altLang="pl-PL" sz="2200" dirty="0" smtClean="0"/>
              <a:t> dziecko reaguje negatywnie na dotyk.</a:t>
            </a:r>
          </a:p>
          <a:p>
            <a:pPr lvl="8"/>
            <a:r>
              <a:rPr lang="pl-PL" altLang="pl-PL" sz="2200" b="1" dirty="0" smtClean="0"/>
              <a:t>zbyt mała wrażliwość-</a:t>
            </a:r>
            <a:r>
              <a:rPr lang="pl-PL" altLang="pl-PL" sz="2200" dirty="0" smtClean="0"/>
              <a:t> dziecko nie reaguje na doznania bólowe,</a:t>
            </a:r>
          </a:p>
          <a:p>
            <a:pPr lvl="8"/>
            <a:r>
              <a:rPr lang="pl-PL" altLang="pl-PL" sz="2200" dirty="0" smtClean="0"/>
              <a:t> </a:t>
            </a:r>
            <a:r>
              <a:rPr lang="pl-PL" altLang="pl-PL" sz="2200" b="1" dirty="0" smtClean="0"/>
              <a:t>biały szum-</a:t>
            </a:r>
            <a:r>
              <a:rPr lang="pl-PL" altLang="pl-PL" sz="2200" dirty="0" smtClean="0"/>
              <a:t> dzieci drapią się po ciele, biją siebie lub innych</a:t>
            </a:r>
            <a:r>
              <a:rPr lang="pl-PL" altLang="pl-PL" sz="2200" dirty="0" smtClean="0">
                <a:solidFill>
                  <a:schemeClr val="bg1"/>
                </a:solidFill>
              </a:rPr>
              <a:t> </a:t>
            </a:r>
          </a:p>
          <a:p>
            <a:endParaRPr lang="pl-PL" sz="2200" dirty="0"/>
          </a:p>
        </p:txBody>
      </p:sp>
      <p:pic>
        <p:nvPicPr>
          <p:cNvPr id="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417" y="1825625"/>
            <a:ext cx="3546111" cy="29935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1811568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Węch</a:t>
            </a:r>
            <a:endParaRPr lang="pl-PL" dirty="0"/>
          </a:p>
        </p:txBody>
      </p:sp>
      <p:sp>
        <p:nvSpPr>
          <p:cNvPr id="3" name="Symbol zastępczy zawartości 2"/>
          <p:cNvSpPr>
            <a:spLocks noGrp="1"/>
          </p:cNvSpPr>
          <p:nvPr>
            <p:ph idx="1"/>
          </p:nvPr>
        </p:nvSpPr>
        <p:spPr/>
        <p:txBody>
          <a:bodyPr/>
          <a:lstStyle/>
          <a:p>
            <a:r>
              <a:rPr lang="pl-PL" altLang="pl-PL" b="1" u="sng" dirty="0" smtClean="0"/>
              <a:t>Nadwrażliwość węchowa</a:t>
            </a:r>
            <a:r>
              <a:rPr lang="pl-PL" altLang="pl-PL" u="sng" dirty="0" smtClean="0"/>
              <a:t> </a:t>
            </a:r>
            <a:r>
              <a:rPr lang="pl-PL" altLang="pl-PL" dirty="0" smtClean="0"/>
              <a:t>- może wyczuwać zapachy na znacznie większą odległość niż sobie wyobrażamy </a:t>
            </a:r>
          </a:p>
          <a:p>
            <a:r>
              <a:rPr lang="pl-PL" altLang="pl-PL" b="1" u="sng" dirty="0" smtClean="0"/>
              <a:t>Zbyt mała wrażliwość węchowa</a:t>
            </a:r>
            <a:r>
              <a:rPr lang="pl-PL" altLang="pl-PL" dirty="0" smtClean="0"/>
              <a:t> - dzieci poszukujące silnych wrażeń zapachowych </a:t>
            </a:r>
          </a:p>
          <a:p>
            <a:r>
              <a:rPr lang="pl-PL" altLang="pl-PL" b="1" u="sng" dirty="0" smtClean="0"/>
              <a:t>Biały szum</a:t>
            </a:r>
            <a:r>
              <a:rPr lang="pl-PL" altLang="pl-PL" dirty="0" smtClean="0"/>
              <a:t> - Dzieci takie odczuwają stale jakiś zapach. Wygląda to tak, jakby miały jakiś wewnętrzny zapach, który ich nos jest w stanie wykryć.</a:t>
            </a:r>
          </a:p>
          <a:p>
            <a:endParaRPr lang="pl-PL" dirty="0"/>
          </a:p>
        </p:txBody>
      </p:sp>
    </p:spTree>
    <p:extLst>
      <p:ext uri="{BB962C8B-B14F-4D97-AF65-F5344CB8AC3E}">
        <p14:creationId xmlns:p14="http://schemas.microsoft.com/office/powerpoint/2010/main" val="2238078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Słuch</a:t>
            </a:r>
            <a:endParaRPr lang="pl-PL" dirty="0"/>
          </a:p>
        </p:txBody>
      </p:sp>
      <p:sp>
        <p:nvSpPr>
          <p:cNvPr id="3" name="Symbol zastępczy zawartości 2"/>
          <p:cNvSpPr>
            <a:spLocks noGrp="1"/>
          </p:cNvSpPr>
          <p:nvPr>
            <p:ph idx="1"/>
          </p:nvPr>
        </p:nvSpPr>
        <p:spPr/>
        <p:txBody>
          <a:bodyPr>
            <a:normAutofit fontScale="77500" lnSpcReduction="20000"/>
          </a:bodyPr>
          <a:lstStyle/>
          <a:p>
            <a:pPr>
              <a:buNone/>
            </a:pPr>
            <a:r>
              <a:rPr lang="pl-PL" altLang="pl-PL" b="1" dirty="0" smtClean="0"/>
              <a:t>							</a:t>
            </a:r>
            <a:r>
              <a:rPr lang="pl-PL" altLang="pl-PL" b="1" dirty="0" smtClean="0"/>
              <a:t>				</a:t>
            </a:r>
            <a:r>
              <a:rPr lang="pl-PL" altLang="pl-PL" sz="2200" b="1" u="sng" dirty="0" smtClean="0"/>
              <a:t>Nadwrażliwość </a:t>
            </a:r>
            <a:r>
              <a:rPr lang="pl-PL" altLang="pl-PL" sz="2200" b="1" u="sng" dirty="0" smtClean="0"/>
              <a:t>słuchowa</a:t>
            </a:r>
            <a:r>
              <a:rPr lang="pl-PL" altLang="pl-PL" sz="2200" dirty="0" smtClean="0"/>
              <a:t> -								</a:t>
            </a:r>
            <a:r>
              <a:rPr lang="pl-PL" altLang="pl-PL" sz="2200" dirty="0" smtClean="0"/>
              <a:t>					przejawia </a:t>
            </a:r>
            <a:r>
              <a:rPr lang="pl-PL" altLang="pl-PL" sz="2200" dirty="0" smtClean="0"/>
              <a:t>się zwykle unikaniem 								</a:t>
            </a:r>
            <a:r>
              <a:rPr lang="pl-PL" altLang="pl-PL" sz="2200" dirty="0" smtClean="0"/>
              <a:t>			lub </a:t>
            </a:r>
            <a:r>
              <a:rPr lang="pl-PL" altLang="pl-PL" sz="2200" dirty="0" smtClean="0"/>
              <a:t>nie odbieraniem. Dziecko 								</a:t>
            </a:r>
            <a:r>
              <a:rPr lang="pl-PL" altLang="pl-PL" sz="2200" dirty="0" smtClean="0"/>
              <a:t>				ucieka </a:t>
            </a:r>
            <a:r>
              <a:rPr lang="pl-PL" altLang="pl-PL" sz="2200" dirty="0" smtClean="0"/>
              <a:t>od dźwięków i hałasów </a:t>
            </a:r>
          </a:p>
          <a:p>
            <a:pPr marL="3657600" lvl="8" indent="0">
              <a:buNone/>
            </a:pPr>
            <a:r>
              <a:rPr lang="pl-PL" altLang="pl-PL" sz="2200" b="1" dirty="0" smtClean="0"/>
              <a:t>		</a:t>
            </a:r>
          </a:p>
          <a:p>
            <a:pPr marL="3657600" lvl="8" indent="0">
              <a:buNone/>
            </a:pPr>
            <a:r>
              <a:rPr lang="pl-PL" altLang="pl-PL" sz="2200" b="1" dirty="0"/>
              <a:t>	</a:t>
            </a:r>
            <a:r>
              <a:rPr lang="pl-PL" altLang="pl-PL" sz="2200" b="1" dirty="0" smtClean="0"/>
              <a:t>	</a:t>
            </a:r>
            <a:r>
              <a:rPr lang="pl-PL" altLang="pl-PL" sz="2200" b="1" u="sng" dirty="0" smtClean="0"/>
              <a:t>Zbyt mała wrażliwość</a:t>
            </a:r>
            <a:r>
              <a:rPr lang="pl-PL" altLang="pl-PL" sz="2200" u="sng" dirty="0" smtClean="0"/>
              <a:t> </a:t>
            </a:r>
            <a:r>
              <a:rPr lang="pl-PL" altLang="pl-PL" sz="2200" b="1" u="sng" dirty="0" smtClean="0"/>
              <a:t>słuchowa</a:t>
            </a:r>
            <a:r>
              <a:rPr lang="pl-PL" altLang="pl-PL" sz="2200" u="sng" dirty="0" smtClean="0"/>
              <a:t>- </a:t>
            </a:r>
            <a:r>
              <a:rPr lang="pl-PL" altLang="pl-PL" sz="2200" dirty="0" smtClean="0"/>
              <a:t>to 			dziecko, dla którego świat jest </a:t>
            </a:r>
            <a:r>
              <a:rPr lang="pl-PL" altLang="pl-PL" sz="2200" dirty="0" smtClean="0"/>
              <a:t>				za </a:t>
            </a:r>
            <a:r>
              <a:rPr lang="pl-PL" altLang="pl-PL" sz="2200" dirty="0" smtClean="0"/>
              <a:t>cichy..</a:t>
            </a:r>
          </a:p>
          <a:p>
            <a:pPr marL="3657600" lvl="8" indent="0">
              <a:buNone/>
            </a:pPr>
            <a:r>
              <a:rPr lang="pl-PL" altLang="pl-PL" sz="2200" b="1" dirty="0"/>
              <a:t>	</a:t>
            </a:r>
            <a:r>
              <a:rPr lang="pl-PL" altLang="pl-PL" sz="2200" b="1" dirty="0" smtClean="0"/>
              <a:t>	</a:t>
            </a:r>
          </a:p>
          <a:p>
            <a:pPr marL="3657600" lvl="8" indent="0">
              <a:buNone/>
            </a:pPr>
            <a:r>
              <a:rPr lang="pl-PL" altLang="pl-PL" sz="2200" b="1" dirty="0"/>
              <a:t>	</a:t>
            </a:r>
            <a:r>
              <a:rPr lang="pl-PL" altLang="pl-PL" sz="2200" b="1" dirty="0" smtClean="0"/>
              <a:t>	</a:t>
            </a:r>
            <a:r>
              <a:rPr lang="pl-PL" altLang="pl-PL" sz="2200" b="1" u="sng" dirty="0" smtClean="0"/>
              <a:t>Biały </a:t>
            </a:r>
            <a:r>
              <a:rPr lang="pl-PL" altLang="pl-PL" sz="2200" b="1" u="sng" dirty="0" smtClean="0"/>
              <a:t>szum</a:t>
            </a:r>
            <a:r>
              <a:rPr lang="pl-PL" altLang="pl-PL" sz="2200" dirty="0" smtClean="0"/>
              <a:t>- dzieci </a:t>
            </a:r>
            <a:r>
              <a:rPr lang="pl-PL" altLang="pl-PL" sz="2200" dirty="0" smtClean="0"/>
              <a:t>te sprawiają </a:t>
            </a:r>
            <a:r>
              <a:rPr lang="pl-PL" altLang="pl-PL" sz="2200" dirty="0" smtClean="0"/>
              <a:t>			wrażenie zaabsorbowanych 				własnymi wewnętrznymi </a:t>
            </a:r>
            <a:r>
              <a:rPr lang="pl-PL" altLang="pl-PL" sz="2200" dirty="0" smtClean="0"/>
              <a:t>dźwiękami</a:t>
            </a:r>
          </a:p>
          <a:p>
            <a:pPr lvl="8">
              <a:buNone/>
            </a:pPr>
            <a:endParaRPr lang="pl-PL" altLang="pl-PL" sz="2800"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144" y="960274"/>
            <a:ext cx="2977606" cy="393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61782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Smak</a:t>
            </a:r>
            <a:endParaRPr lang="pl-PL" dirty="0"/>
          </a:p>
        </p:txBody>
      </p:sp>
      <p:sp>
        <p:nvSpPr>
          <p:cNvPr id="3" name="Symbol zastępczy zawartości 2"/>
          <p:cNvSpPr>
            <a:spLocks noGrp="1"/>
          </p:cNvSpPr>
          <p:nvPr>
            <p:ph idx="1"/>
          </p:nvPr>
        </p:nvSpPr>
        <p:spPr/>
        <p:txBody>
          <a:bodyPr/>
          <a:lstStyle/>
          <a:p>
            <a:endParaRPr lang="pl-PL" altLang="pl-PL" u="sng" dirty="0" smtClean="0"/>
          </a:p>
          <a:p>
            <a:r>
              <a:rPr lang="pl-PL" altLang="pl-PL" u="sng" dirty="0" smtClean="0"/>
              <a:t>Nadwrażliwość smakowa</a:t>
            </a:r>
            <a:r>
              <a:rPr lang="pl-PL" altLang="pl-PL" dirty="0" smtClean="0"/>
              <a:t>- mają bardzo niską tolerancję na różne smaki</a:t>
            </a:r>
          </a:p>
          <a:p>
            <a:endParaRPr lang="pl-PL" altLang="pl-PL" u="sng" dirty="0" smtClean="0"/>
          </a:p>
          <a:p>
            <a:r>
              <a:rPr lang="pl-PL" altLang="pl-PL" u="sng" dirty="0" smtClean="0"/>
              <a:t>Zbyt mała wrażliwość</a:t>
            </a:r>
            <a:r>
              <a:rPr lang="pl-PL" altLang="pl-PL" dirty="0" smtClean="0"/>
              <a:t> -są w stanie zjeść wszystko </a:t>
            </a:r>
          </a:p>
          <a:p>
            <a:endParaRPr lang="pl-PL" altLang="pl-PL" u="sng" dirty="0" smtClean="0"/>
          </a:p>
          <a:p>
            <a:r>
              <a:rPr lang="pl-PL" altLang="pl-PL" u="sng" dirty="0" smtClean="0"/>
              <a:t>Biały szum</a:t>
            </a:r>
            <a:r>
              <a:rPr lang="pl-PL" altLang="pl-PL" dirty="0" smtClean="0"/>
              <a:t> -Dzieci te ciągle czują w ustach jakiś smak </a:t>
            </a:r>
          </a:p>
          <a:p>
            <a:endParaRPr lang="pl-PL" dirty="0"/>
          </a:p>
        </p:txBody>
      </p:sp>
    </p:spTree>
    <p:extLst>
      <p:ext uri="{BB962C8B-B14F-4D97-AF65-F5344CB8AC3E}">
        <p14:creationId xmlns:p14="http://schemas.microsoft.com/office/powerpoint/2010/main" val="38409394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Wzrok</a:t>
            </a:r>
            <a:endParaRPr lang="pl-PL" dirty="0"/>
          </a:p>
        </p:txBody>
      </p:sp>
      <p:sp>
        <p:nvSpPr>
          <p:cNvPr id="3" name="Symbol zastępczy zawartości 2"/>
          <p:cNvSpPr>
            <a:spLocks noGrp="1"/>
          </p:cNvSpPr>
          <p:nvPr>
            <p:ph idx="1"/>
          </p:nvPr>
        </p:nvSpPr>
        <p:spPr/>
        <p:txBody>
          <a:bodyPr>
            <a:normAutofit/>
          </a:bodyPr>
          <a:lstStyle/>
          <a:p>
            <a:r>
              <a:rPr lang="pl-PL" altLang="pl-PL" u="sng" dirty="0"/>
              <a:t>nadwrażliwość wzroku</a:t>
            </a:r>
            <a:r>
              <a:rPr lang="pl-PL" altLang="pl-PL" dirty="0"/>
              <a:t> –do mózgu dziecka dociera zbyt dużo bodźców; nawet mały pyłek kurzu może przyciągnąć jego uwagę</a:t>
            </a:r>
          </a:p>
          <a:p>
            <a:pPr marL="0" indent="0">
              <a:buNone/>
            </a:pPr>
            <a:endParaRPr lang="pl-PL" altLang="pl-PL" dirty="0" smtClean="0"/>
          </a:p>
          <a:p>
            <a:r>
              <a:rPr lang="pl-PL" altLang="pl-PL" u="sng" dirty="0" smtClean="0"/>
              <a:t>zbyt </a:t>
            </a:r>
            <a:r>
              <a:rPr lang="pl-PL" altLang="pl-PL" u="sng" dirty="0"/>
              <a:t>niska wrażliwość</a:t>
            </a:r>
            <a:r>
              <a:rPr lang="pl-PL" altLang="pl-PL" dirty="0"/>
              <a:t>- bodźców tych jest za mało, stąd wiele rytmicznych ruchów ciałem, </a:t>
            </a:r>
          </a:p>
          <a:p>
            <a:endParaRPr lang="pl-PL" altLang="pl-PL" u="sng" dirty="0" smtClean="0"/>
          </a:p>
          <a:p>
            <a:r>
              <a:rPr lang="pl-PL" altLang="pl-PL" u="sng" dirty="0" smtClean="0"/>
              <a:t>biały </a:t>
            </a:r>
            <a:r>
              <a:rPr lang="pl-PL" altLang="pl-PL" u="sng" dirty="0"/>
              <a:t>szum</a:t>
            </a:r>
            <a:r>
              <a:rPr lang="pl-PL" altLang="pl-PL" dirty="0"/>
              <a:t>- miarowe dotykanie powiek lub ich silne poklepywanie. /stymulacja wzroku/</a:t>
            </a:r>
          </a:p>
          <a:p>
            <a:endParaRPr lang="pl-PL" dirty="0"/>
          </a:p>
        </p:txBody>
      </p:sp>
    </p:spTree>
    <p:extLst>
      <p:ext uri="{BB962C8B-B14F-4D97-AF65-F5344CB8AC3E}">
        <p14:creationId xmlns:p14="http://schemas.microsoft.com/office/powerpoint/2010/main" val="18358744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Wskazówki przydatne w kontaktach z osobami z autyzmem </a:t>
            </a:r>
          </a:p>
        </p:txBody>
      </p:sp>
      <p:sp>
        <p:nvSpPr>
          <p:cNvPr id="3" name="Symbol zastępczy zawartości 2"/>
          <p:cNvSpPr>
            <a:spLocks noGrp="1"/>
          </p:cNvSpPr>
          <p:nvPr>
            <p:ph idx="1"/>
          </p:nvPr>
        </p:nvSpPr>
        <p:spPr/>
        <p:txBody>
          <a:bodyPr>
            <a:normAutofit/>
          </a:bodyPr>
          <a:lstStyle/>
          <a:p>
            <a:endParaRPr lang="pl-PL" dirty="0" smtClean="0"/>
          </a:p>
          <a:p>
            <a:r>
              <a:rPr lang="pl-PL" dirty="0" smtClean="0"/>
              <a:t>Pamiętaj </a:t>
            </a:r>
            <a:r>
              <a:rPr lang="pl-PL" dirty="0"/>
              <a:t>o odmiennej percepcji i szanuj ją. Uważaj na nadmiar bodźców. </a:t>
            </a:r>
            <a:endParaRPr lang="pl-PL" dirty="0" smtClean="0"/>
          </a:p>
          <a:p>
            <a:pPr marL="0" indent="0">
              <a:buNone/>
            </a:pPr>
            <a:endParaRPr lang="pl-PL" dirty="0"/>
          </a:p>
          <a:p>
            <a:pPr marL="0" indent="0">
              <a:buNone/>
            </a:pPr>
            <a:r>
              <a:rPr lang="pl-PL" dirty="0" smtClean="0"/>
              <a:t>• </a:t>
            </a:r>
            <a:r>
              <a:rPr lang="pl-PL" dirty="0"/>
              <a:t>Dla osoby z autyzmem każde nowe wydarzenie, spotkanie nowej osoby może być powodem silnego niepokoju – dawaj czas na oswojenie się w nowej sytuacji. Bądź czytelny w swojej mimice i okazywaniu emocji, nazywaj co czujesz w danej sytuacji. </a:t>
            </a:r>
          </a:p>
        </p:txBody>
      </p:sp>
    </p:spTree>
    <p:extLst>
      <p:ext uri="{BB962C8B-B14F-4D97-AF65-F5344CB8AC3E}">
        <p14:creationId xmlns:p14="http://schemas.microsoft.com/office/powerpoint/2010/main" val="3064868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Wskazówki przydatne w kontaktach z osobami z autyzmem </a:t>
            </a:r>
          </a:p>
        </p:txBody>
      </p:sp>
      <p:sp>
        <p:nvSpPr>
          <p:cNvPr id="3" name="Symbol zastępczy zawartości 2"/>
          <p:cNvSpPr>
            <a:spLocks noGrp="1"/>
          </p:cNvSpPr>
          <p:nvPr>
            <p:ph idx="1"/>
          </p:nvPr>
        </p:nvSpPr>
        <p:spPr/>
        <p:txBody>
          <a:bodyPr>
            <a:normAutofit/>
          </a:bodyPr>
          <a:lstStyle/>
          <a:p>
            <a:pPr marL="0" indent="0">
              <a:buNone/>
            </a:pPr>
            <a:r>
              <a:rPr lang="pl-PL" dirty="0"/>
              <a:t>• Mów prostym, zrozumiałym językiem, unikaj metafor, słów i zwrotów mogących mieć podwójne znaczenie. Jeśli masz kontakt z osobą niemówiącą albo mówiącą słabo – nie bój się używać alternatywnych sposobów komunikowania się, stosuj obrazki, zdjęcia czy piktogramy jako wsparcie twoich słów. Ucz niemówiące lub słabo mówiące osoby z autyzmem używać obrazków i innych sposobów do komunikowania się. </a:t>
            </a:r>
            <a:endParaRPr lang="pl-PL" dirty="0" smtClean="0"/>
          </a:p>
          <a:p>
            <a:pPr marL="0" indent="0">
              <a:buNone/>
            </a:pPr>
            <a:r>
              <a:rPr lang="pl-PL" dirty="0" smtClean="0"/>
              <a:t>• </a:t>
            </a:r>
            <a:r>
              <a:rPr lang="pl-PL" dirty="0"/>
              <a:t>Osoby z autyzmem mają problemy z rozumieniem otaczających je rzeczywistości – staraj się zapowiadać co się ma wydarzyć, stosuj plany, zapisuj kolejność zdarzeń.</a:t>
            </a:r>
          </a:p>
          <a:p>
            <a:endParaRPr lang="pl-PL" dirty="0"/>
          </a:p>
        </p:txBody>
      </p:sp>
    </p:spTree>
    <p:extLst>
      <p:ext uri="{BB962C8B-B14F-4D97-AF65-F5344CB8AC3E}">
        <p14:creationId xmlns:p14="http://schemas.microsoft.com/office/powerpoint/2010/main" val="1904058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Najczęściej zadawane pytania</a:t>
            </a:r>
          </a:p>
        </p:txBody>
      </p:sp>
      <p:sp>
        <p:nvSpPr>
          <p:cNvPr id="3" name="Symbol zastępczy zawartości 2"/>
          <p:cNvSpPr>
            <a:spLocks noGrp="1"/>
          </p:cNvSpPr>
          <p:nvPr>
            <p:ph idx="1"/>
          </p:nvPr>
        </p:nvSpPr>
        <p:spPr/>
        <p:txBody>
          <a:bodyPr/>
          <a:lstStyle/>
          <a:p>
            <a:r>
              <a:rPr lang="pl-PL" dirty="0"/>
              <a:t>Jak leczyć autyzm dziecięcy? </a:t>
            </a:r>
            <a:endParaRPr lang="pl-PL" dirty="0" smtClean="0"/>
          </a:p>
          <a:p>
            <a:pPr marL="0" indent="0">
              <a:buNone/>
            </a:pPr>
            <a:r>
              <a:rPr lang="pl-PL" dirty="0" smtClean="0"/>
              <a:t>Im </a:t>
            </a:r>
            <a:r>
              <a:rPr lang="pl-PL" dirty="0"/>
              <a:t>wcześniej zdiagnozowano i rozpoczęto wszechstronną terapię osoby z autyzmem, tym większa szansa na poprawę jej stanu. Terapia powinna być intensywna, systematyczna i dostosowana do indywidualnych potrzeb i możliwości dziecka. Konieczne jest także dbanie o ogólny stan zdrowia osób z autyzmem, ponieważ dodatkowe choroby mogą pogarszać ich funkcjonowanie. Istotne jest również odpowiednie wspieranie rodziców i całego otoczenia dziecka. </a:t>
            </a:r>
          </a:p>
        </p:txBody>
      </p:sp>
    </p:spTree>
    <p:extLst>
      <p:ext uri="{BB962C8B-B14F-4D97-AF65-F5344CB8AC3E}">
        <p14:creationId xmlns:p14="http://schemas.microsoft.com/office/powerpoint/2010/main" val="3082202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			Czym jest Autyzm?</a:t>
            </a:r>
            <a:endParaRPr lang="pl-PL" dirty="0"/>
          </a:p>
        </p:txBody>
      </p:sp>
      <p:sp>
        <p:nvSpPr>
          <p:cNvPr id="3" name="Symbol zastępczy zawartości 2"/>
          <p:cNvSpPr>
            <a:spLocks noGrp="1"/>
          </p:cNvSpPr>
          <p:nvPr>
            <p:ph idx="1"/>
          </p:nvPr>
        </p:nvSpPr>
        <p:spPr/>
        <p:txBody>
          <a:bodyPr>
            <a:normAutofit lnSpcReduction="10000"/>
          </a:bodyPr>
          <a:lstStyle/>
          <a:p>
            <a:pPr marL="342900" lvl="0" indent="-342900" algn="just" fontAlgn="base">
              <a:lnSpc>
                <a:spcPct val="100000"/>
              </a:lnSpc>
              <a:spcBef>
                <a:spcPct val="50000"/>
              </a:spcBef>
              <a:spcAft>
                <a:spcPct val="0"/>
              </a:spcAft>
              <a:buNone/>
            </a:pPr>
            <a:r>
              <a:rPr lang="pl-PL" altLang="pl-PL" sz="2000" b="1" dirty="0">
                <a:latin typeface="Comic Sans MS" panose="030F0702030302020204" pitchFamily="66" charset="0"/>
                <a:cs typeface="Times New Roman"/>
              </a:rPr>
              <a:t>Autyzm jest zaburzeniem rozwojowym, a więc uszkodzeniem różnych struktur mózgu (nie jest chorobą psychiczną!!!), które najczęściej ujawnia się w ciągu pierwszych trzech lat życia jako rezultat zaburzenia neurologicznego, które oddziałuje na funkcje pracy mózgu. </a:t>
            </a:r>
          </a:p>
          <a:p>
            <a:pPr marL="342900" lvl="0" indent="-342900" algn="just" fontAlgn="base">
              <a:lnSpc>
                <a:spcPct val="100000"/>
              </a:lnSpc>
              <a:spcBef>
                <a:spcPct val="50000"/>
              </a:spcBef>
              <a:spcAft>
                <a:spcPct val="0"/>
              </a:spcAft>
              <a:buNone/>
            </a:pPr>
            <a:endParaRPr lang="pl-PL" altLang="pl-PL" sz="2000" b="1" dirty="0" smtClean="0">
              <a:latin typeface="Comic Sans MS" panose="030F0702030302020204" pitchFamily="66" charset="0"/>
              <a:cs typeface="Times New Roman"/>
            </a:endParaRPr>
          </a:p>
          <a:p>
            <a:pPr marL="342900" lvl="0" indent="-342900" algn="just" fontAlgn="base">
              <a:lnSpc>
                <a:spcPct val="100000"/>
              </a:lnSpc>
              <a:spcBef>
                <a:spcPct val="50000"/>
              </a:spcBef>
              <a:spcAft>
                <a:spcPct val="0"/>
              </a:spcAft>
              <a:buNone/>
            </a:pPr>
            <a:r>
              <a:rPr lang="pl-PL" altLang="pl-PL" sz="2000" b="1" dirty="0" smtClean="0">
                <a:latin typeface="Comic Sans MS" panose="030F0702030302020204" pitchFamily="66" charset="0"/>
                <a:cs typeface="Times New Roman"/>
              </a:rPr>
              <a:t>Autyzm </a:t>
            </a:r>
            <a:r>
              <a:rPr lang="pl-PL" altLang="pl-PL" sz="2000" b="1" dirty="0">
                <a:latin typeface="Comic Sans MS" panose="030F0702030302020204" pitchFamily="66" charset="0"/>
                <a:cs typeface="Times New Roman"/>
              </a:rPr>
              <a:t>ma wpływ na rozwój mózgu w sferach rozumowania, kontaktów społecznych i porozumiewania się. Dzieci i dorośli z autyzmem najczęściej mają kłopoty z komunikacją w grupie i wspólnych czynnościach. Zaburzenia utrudniają im porozumienie z innymi i stosunek do świata zewnętrznego.</a:t>
            </a:r>
          </a:p>
          <a:p>
            <a:endParaRPr lang="pl-PL" dirty="0"/>
          </a:p>
        </p:txBody>
      </p:sp>
    </p:spTree>
    <p:extLst>
      <p:ext uri="{BB962C8B-B14F-4D97-AF65-F5344CB8AC3E}">
        <p14:creationId xmlns:p14="http://schemas.microsoft.com/office/powerpoint/2010/main" val="29299635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Najczęściej zadawane pytania</a:t>
            </a:r>
          </a:p>
        </p:txBody>
      </p:sp>
      <p:sp>
        <p:nvSpPr>
          <p:cNvPr id="3" name="Symbol zastępczy zawartości 2"/>
          <p:cNvSpPr>
            <a:spLocks noGrp="1"/>
          </p:cNvSpPr>
          <p:nvPr>
            <p:ph idx="1"/>
          </p:nvPr>
        </p:nvSpPr>
        <p:spPr/>
        <p:txBody>
          <a:bodyPr/>
          <a:lstStyle/>
          <a:p>
            <a:r>
              <a:rPr lang="pl-PL" dirty="0"/>
              <a:t>Czy można całkowicie wyleczyć osobę z autyzmem? </a:t>
            </a:r>
            <a:endParaRPr lang="pl-PL" dirty="0" smtClean="0"/>
          </a:p>
          <a:p>
            <a:pPr marL="0" indent="0">
              <a:buNone/>
            </a:pPr>
            <a:r>
              <a:rPr lang="pl-PL" dirty="0" smtClean="0"/>
              <a:t>Wczesna </a:t>
            </a:r>
            <a:r>
              <a:rPr lang="pl-PL" dirty="0"/>
              <a:t>diagnoza i intensywna terapia może prowadzić do poprawy funkcjonowania osoby z autyzmem w stopniu zbliżonym lub równoznacznym z wyleczeniem. Według obecnych szacunków może to dotyczyć 10-15 procent dzieci objętych wczesną i intensywną terapią. Jednak u większości osób niepełnosprawność z powodu autyzmu pozostaje do końca życia. U niektórych, w efekcie prowadzonej terapii, objawy autyzmu stają się dyskretne i osłabione. </a:t>
            </a:r>
          </a:p>
        </p:txBody>
      </p:sp>
    </p:spTree>
    <p:extLst>
      <p:ext uri="{BB962C8B-B14F-4D97-AF65-F5344CB8AC3E}">
        <p14:creationId xmlns:p14="http://schemas.microsoft.com/office/powerpoint/2010/main" val="10877717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normAutofit/>
          </a:bodyPr>
          <a:lstStyle/>
          <a:p>
            <a:pPr marL="0" indent="0" algn="ctr">
              <a:buNone/>
            </a:pPr>
            <a:r>
              <a:rPr lang="pl-PL" sz="4000" dirty="0" smtClean="0"/>
              <a:t>Dziękuję za uwagę</a:t>
            </a:r>
            <a:endParaRPr lang="pl-PL" sz="4000" dirty="0"/>
          </a:p>
        </p:txBody>
      </p:sp>
    </p:spTree>
    <p:extLst>
      <p:ext uri="{BB962C8B-B14F-4D97-AF65-F5344CB8AC3E}">
        <p14:creationId xmlns:p14="http://schemas.microsoft.com/office/powerpoint/2010/main" val="1328274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Film Czym jest Autyzm</a:t>
            </a:r>
            <a:br>
              <a:rPr lang="pl-PL" dirty="0" smtClean="0"/>
            </a:br>
            <a:endParaRPr lang="pl-PL" dirty="0"/>
          </a:p>
        </p:txBody>
      </p:sp>
      <p:sp>
        <p:nvSpPr>
          <p:cNvPr id="3" name="Symbol zastępczy zawartości 2"/>
          <p:cNvSpPr>
            <a:spLocks noGrp="1"/>
          </p:cNvSpPr>
          <p:nvPr>
            <p:ph idx="1"/>
          </p:nvPr>
        </p:nvSpPr>
        <p:spPr/>
        <p:txBody>
          <a:bodyPr/>
          <a:lstStyle/>
          <a:p>
            <a:endParaRPr lang="pl-PL"/>
          </a:p>
        </p:txBody>
      </p:sp>
    </p:spTree>
    <p:extLst>
      <p:ext uri="{BB962C8B-B14F-4D97-AF65-F5344CB8AC3E}">
        <p14:creationId xmlns:p14="http://schemas.microsoft.com/office/powerpoint/2010/main" val="5253660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Osoby z autyzmem:</a:t>
            </a:r>
          </a:p>
        </p:txBody>
      </p:sp>
      <p:sp>
        <p:nvSpPr>
          <p:cNvPr id="3" name="Symbol zastępczy zawartości 2"/>
          <p:cNvSpPr>
            <a:spLocks noGrp="1"/>
          </p:cNvSpPr>
          <p:nvPr>
            <p:ph idx="1"/>
          </p:nvPr>
        </p:nvSpPr>
        <p:spPr/>
        <p:txBody>
          <a:bodyPr/>
          <a:lstStyle/>
          <a:p>
            <a:endParaRPr lang="pl-PL" dirty="0" smtClean="0"/>
          </a:p>
          <a:p>
            <a:r>
              <a:rPr lang="pl-PL" dirty="0" smtClean="0"/>
              <a:t>mają </a:t>
            </a:r>
            <a:r>
              <a:rPr lang="pl-PL" dirty="0"/>
              <a:t>trudności w zakresie umiejętności nawiązywania kontaktu i relacji społecznych, </a:t>
            </a:r>
            <a:endParaRPr lang="pl-PL" dirty="0" smtClean="0"/>
          </a:p>
          <a:p>
            <a:pPr marL="0" indent="0">
              <a:buNone/>
            </a:pPr>
            <a:r>
              <a:rPr lang="pl-PL" dirty="0" smtClean="0"/>
              <a:t>• </a:t>
            </a:r>
            <a:r>
              <a:rPr lang="pl-PL" dirty="0"/>
              <a:t>mają problemy w zakresie umiejętności komunikowania się, </a:t>
            </a:r>
            <a:endParaRPr lang="pl-PL" dirty="0" smtClean="0"/>
          </a:p>
          <a:p>
            <a:pPr marL="0" indent="0">
              <a:buNone/>
            </a:pPr>
            <a:r>
              <a:rPr lang="pl-PL" dirty="0" smtClean="0"/>
              <a:t>• </a:t>
            </a:r>
            <a:r>
              <a:rPr lang="pl-PL" dirty="0"/>
              <a:t>przejawiają tendencję do powtarzających się, sztywnych wzorców zachowań, </a:t>
            </a:r>
            <a:endParaRPr lang="pl-PL" dirty="0" smtClean="0"/>
          </a:p>
          <a:p>
            <a:pPr marL="0" indent="0">
              <a:buNone/>
            </a:pPr>
            <a:r>
              <a:rPr lang="pl-PL" dirty="0" smtClean="0"/>
              <a:t>• </a:t>
            </a:r>
            <a:r>
              <a:rPr lang="pl-PL" dirty="0"/>
              <a:t>wykonują powtarzalne ruchy całego ciała, nazywane manieryzmami.</a:t>
            </a:r>
          </a:p>
        </p:txBody>
      </p:sp>
    </p:spTree>
    <p:extLst>
      <p:ext uri="{BB962C8B-B14F-4D97-AF65-F5344CB8AC3E}">
        <p14:creationId xmlns:p14="http://schemas.microsoft.com/office/powerpoint/2010/main" val="42713712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Film „Czym dla Autystów jest Autyzm”</a:t>
            </a:r>
            <a:endParaRPr lang="pl-PL"/>
          </a:p>
        </p:txBody>
      </p:sp>
      <p:sp>
        <p:nvSpPr>
          <p:cNvPr id="3" name="Symbol zastępczy zawartości 2"/>
          <p:cNvSpPr>
            <a:spLocks noGrp="1"/>
          </p:cNvSpPr>
          <p:nvPr>
            <p:ph idx="1"/>
          </p:nvPr>
        </p:nvSpPr>
        <p:spPr/>
        <p:txBody>
          <a:bodyPr/>
          <a:lstStyle/>
          <a:p>
            <a:endParaRPr lang="pl-PL" dirty="0"/>
          </a:p>
        </p:txBody>
      </p:sp>
    </p:spTree>
    <p:extLst>
      <p:ext uri="{BB962C8B-B14F-4D97-AF65-F5344CB8AC3E}">
        <p14:creationId xmlns:p14="http://schemas.microsoft.com/office/powerpoint/2010/main" val="3836008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Kontakty </a:t>
            </a:r>
            <a:r>
              <a:rPr lang="pl-PL" dirty="0" smtClean="0"/>
              <a:t>społeczne u osób z Autyzmem</a:t>
            </a:r>
            <a:endParaRPr lang="pl-PL" dirty="0"/>
          </a:p>
        </p:txBody>
      </p:sp>
      <p:sp>
        <p:nvSpPr>
          <p:cNvPr id="3" name="Symbol zastępczy zawartości 2"/>
          <p:cNvSpPr>
            <a:spLocks noGrp="1"/>
          </p:cNvSpPr>
          <p:nvPr>
            <p:ph idx="1"/>
          </p:nvPr>
        </p:nvSpPr>
        <p:spPr/>
        <p:txBody>
          <a:bodyPr>
            <a:normAutofit/>
          </a:bodyPr>
          <a:lstStyle/>
          <a:p>
            <a:r>
              <a:rPr lang="pl-PL" dirty="0"/>
              <a:t>Problemy z nawiązywaniem i podtrzymywaniem kontaktów społecznych są jednymi z kluczowych trudności w autyzmie. Osoby </a:t>
            </a:r>
            <a:r>
              <a:rPr lang="pl-PL" dirty="0" smtClean="0"/>
              <a:t>te mogą </a:t>
            </a:r>
            <a:r>
              <a:rPr lang="pl-PL" dirty="0"/>
              <a:t>unikać kontaktu wzrokowego z innymi, także z rodzicami. Niektórzy z nich nie lubią być przytulani czy dotykani, choć wiele dzieci bardzo </a:t>
            </a:r>
            <a:r>
              <a:rPr lang="pl-PL" dirty="0" smtClean="0"/>
              <a:t>to lubi i lubi </a:t>
            </a:r>
            <a:r>
              <a:rPr lang="pl-PL" dirty="0"/>
              <a:t>mocne dociskanie. </a:t>
            </a:r>
            <a:endParaRPr lang="pl-PL" dirty="0" smtClean="0"/>
          </a:p>
          <a:p>
            <a:r>
              <a:rPr lang="pl-PL" dirty="0" smtClean="0"/>
              <a:t>Ludzie </a:t>
            </a:r>
            <a:r>
              <a:rPr lang="pl-PL" dirty="0"/>
              <a:t>z autyzmem mogą nadmiernie koncentrować się na przedmiotach, nie zwracając uwagi na inne osoby. Jednak wysoko funkcjonujące osoby z autyzmem </a:t>
            </a:r>
            <a:r>
              <a:rPr lang="pl-PL" dirty="0" smtClean="0"/>
              <a:t>bardzo </a:t>
            </a:r>
            <a:r>
              <a:rPr lang="pl-PL" dirty="0"/>
              <a:t>często chcą nawiązywać kontakty z innymi ludźmi, ale ze względu na problemy z rozumieniem zasad społecznych często są odbierane jako dziwaczne.</a:t>
            </a:r>
          </a:p>
        </p:txBody>
      </p:sp>
    </p:spTree>
    <p:extLst>
      <p:ext uri="{BB962C8B-B14F-4D97-AF65-F5344CB8AC3E}">
        <p14:creationId xmlns:p14="http://schemas.microsoft.com/office/powerpoint/2010/main" val="8529066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Porozumiewanie się </a:t>
            </a:r>
          </a:p>
        </p:txBody>
      </p:sp>
      <p:sp>
        <p:nvSpPr>
          <p:cNvPr id="3" name="Symbol zastępczy zawartości 2"/>
          <p:cNvSpPr>
            <a:spLocks noGrp="1"/>
          </p:cNvSpPr>
          <p:nvPr>
            <p:ph idx="1"/>
          </p:nvPr>
        </p:nvSpPr>
        <p:spPr/>
        <p:txBody>
          <a:bodyPr>
            <a:normAutofit/>
          </a:bodyPr>
          <a:lstStyle/>
          <a:p>
            <a:r>
              <a:rPr lang="pl-PL" dirty="0"/>
              <a:t>U dzieci z autyzmem rozwój mowy z reguły następuje z opóźnieniem, spora grupa dzieci w ogóle nie rozwija umiejętności posługiwania się mową. Co ważniejsze, dzieci z autyzmem nie próbują zastępować braku mowy poprzez używanie gestów, wskazywanie palcem, mimikę, przynoszenie przedmiotów lub wskazywanie obrazków w książeczkach itp. Niektóre osoby mówią, ale nie rozumieją w pełni znaczenia wypowiadanych słów i mają trudności w prowadzeniu rozmowy. Mogą mówić śpiewnie lub bardzo mechanicznie. Zdarza się, że powtarzają pojedyncze słowa lub całe zdania usłyszane przed chwilą lub np. w telewizji</a:t>
            </a:r>
            <a:r>
              <a:rPr lang="pl-PL" dirty="0" smtClean="0"/>
              <a:t>.</a:t>
            </a:r>
            <a:endParaRPr lang="pl-PL" dirty="0"/>
          </a:p>
        </p:txBody>
      </p:sp>
    </p:spTree>
    <p:extLst>
      <p:ext uri="{BB962C8B-B14F-4D97-AF65-F5344CB8AC3E}">
        <p14:creationId xmlns:p14="http://schemas.microsoft.com/office/powerpoint/2010/main" val="3502908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Wrażliwość sensoryczna</a:t>
            </a:r>
          </a:p>
        </p:txBody>
      </p:sp>
      <p:sp>
        <p:nvSpPr>
          <p:cNvPr id="3" name="Symbol zastępczy zawartości 2"/>
          <p:cNvSpPr>
            <a:spLocks noGrp="1"/>
          </p:cNvSpPr>
          <p:nvPr>
            <p:ph idx="1"/>
          </p:nvPr>
        </p:nvSpPr>
        <p:spPr/>
        <p:txBody>
          <a:bodyPr>
            <a:normAutofit fontScale="92500"/>
          </a:bodyPr>
          <a:lstStyle/>
          <a:p>
            <a:r>
              <a:rPr lang="pl-PL" dirty="0"/>
              <a:t>Osoby z zaburzeniami ze spektrum autyzmu inaczej niż my odbierają dźwięki, światło, obrazy, inaczej odczuwają dotyk, zapach, smak czy ból. Mogą być np. rozdrażnione, zaniepokojone lub przeciwnie – zafascynowane określonymi bodźcami, odbłyskami światła albo dźwiękiem szkolnego dzwonka. Z problemów z przetwarzaniem bodźców sensorycznych biorą się specyficzne zainteresowania osób z autyzmem określonymi przedmiotami lub ich częściami. Problemy sensoryczne mogą powodować także, że osoby z zaburzeniami ze spektrum autyzmu będą unikać przebywania w grupie ludzi, zakrywać uszy, odmawiać zakładania niektórych ubrań, jedzenia określonych potraw itp. Świat wokół nich może się im jawić jako chaotyczny, splątany.</a:t>
            </a:r>
          </a:p>
        </p:txBody>
      </p:sp>
    </p:spTree>
    <p:extLst>
      <p:ext uri="{BB962C8B-B14F-4D97-AF65-F5344CB8AC3E}">
        <p14:creationId xmlns:p14="http://schemas.microsoft.com/office/powerpoint/2010/main" val="1279545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a:t>Zainteresowania</a:t>
            </a:r>
          </a:p>
        </p:txBody>
      </p:sp>
      <p:sp>
        <p:nvSpPr>
          <p:cNvPr id="3" name="Symbol zastępczy zawartości 2"/>
          <p:cNvSpPr>
            <a:spLocks noGrp="1"/>
          </p:cNvSpPr>
          <p:nvPr>
            <p:ph idx="1"/>
          </p:nvPr>
        </p:nvSpPr>
        <p:spPr/>
        <p:txBody>
          <a:bodyPr>
            <a:normAutofit lnSpcReduction="10000"/>
          </a:bodyPr>
          <a:lstStyle/>
          <a:p>
            <a:r>
              <a:rPr lang="pl-PL" dirty="0"/>
              <a:t>Wiele dzieci z autyzmem bawi się w specyficzny, powtarzalny i schematyczny sposób. Charakterystyczne dla tej grupy osób jest też wielokrotne wykonywanie tej samej czynności i specyficzne zainteresowanie niektórymi cechami przedmiotów (np. ich powierzchnią, kolorem, fakturą) lub wykorzystywanie ich w dziwaczny sposób, np. kręcenie nimi, ostukiwanie, oglądanie krawędzi. Osoby wysoko funkcjonujące mogą przejawiać zainteresowania określonymi tematami, do których często wracają, najczęściej nie biorąc pod uwagę, czy rozmówca jest zainteresowany tym tematem. Mogą godzinami mówić na temat pociągów, dinozaurów, wydarzeń historycznych czy tras autobusów. </a:t>
            </a:r>
          </a:p>
        </p:txBody>
      </p:sp>
    </p:spTree>
    <p:extLst>
      <p:ext uri="{BB962C8B-B14F-4D97-AF65-F5344CB8AC3E}">
        <p14:creationId xmlns:p14="http://schemas.microsoft.com/office/powerpoint/2010/main" val="4078830927"/>
      </p:ext>
    </p:extLst>
  </p:cSld>
  <p:clrMapOvr>
    <a:masterClrMapping/>
  </p:clrMapOvr>
  <p:timing>
    <p:tnLst>
      <p:par>
        <p:cTn id="1" dur="indefinite" restart="never" nodeType="tmRoot"/>
      </p:par>
    </p:tnLst>
  </p:timing>
</p:sld>
</file>

<file path=ppt/theme/theme1.xml><?xml version="1.0" encoding="utf-8"?>
<a:theme xmlns:a="http://schemas.openxmlformats.org/drawingml/2006/main" name="Wycinek">
  <a:themeElements>
    <a:clrScheme name="Wycine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Wycine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ycine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156</TotalTime>
  <Words>601</Words>
  <Application>Microsoft Office PowerPoint</Application>
  <PresentationFormat>Panoramiczny</PresentationFormat>
  <Paragraphs>75</Paragraphs>
  <Slides>21</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21</vt:i4>
      </vt:variant>
    </vt:vector>
  </HeadingPairs>
  <TitlesOfParts>
    <vt:vector size="27" baseType="lpstr">
      <vt:lpstr>Arial</vt:lpstr>
      <vt:lpstr>Century Gothic</vt:lpstr>
      <vt:lpstr>Comic Sans MS</vt:lpstr>
      <vt:lpstr>Times New Roman</vt:lpstr>
      <vt:lpstr>Wingdings 3</vt:lpstr>
      <vt:lpstr>Wycinek</vt:lpstr>
      <vt:lpstr>Światowy Dzień Świadomości</vt:lpstr>
      <vt:lpstr>   Czym jest Autyzm?</vt:lpstr>
      <vt:lpstr>Film Czym jest Autyzm </vt:lpstr>
      <vt:lpstr>Osoby z autyzmem:</vt:lpstr>
      <vt:lpstr>Film „Czym dla Autystów jest Autyzm”</vt:lpstr>
      <vt:lpstr>Kontakty społeczne u osób z Autyzmem</vt:lpstr>
      <vt:lpstr>Porozumiewanie się </vt:lpstr>
      <vt:lpstr>Wrażliwość sensoryczna</vt:lpstr>
      <vt:lpstr>Zainteresowania</vt:lpstr>
      <vt:lpstr>Skąd te problemy?</vt:lpstr>
      <vt:lpstr>Prezentacja programu PowerPoint</vt:lpstr>
      <vt:lpstr>Dotyk</vt:lpstr>
      <vt:lpstr>Węch</vt:lpstr>
      <vt:lpstr>Słuch</vt:lpstr>
      <vt:lpstr>Smak</vt:lpstr>
      <vt:lpstr>Wzrok</vt:lpstr>
      <vt:lpstr>Wskazówki przydatne w kontaktach z osobami z autyzmem </vt:lpstr>
      <vt:lpstr>Wskazówki przydatne w kontaktach z osobami z autyzmem </vt:lpstr>
      <vt:lpstr>Najczęściej zadawane pytania</vt:lpstr>
      <vt:lpstr>Najczęściej zadawane pytania</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Światowy Dzień Świadomości</dc:title>
  <dc:creator>MagdaZ</dc:creator>
  <cp:lastModifiedBy>MagdaZ</cp:lastModifiedBy>
  <cp:revision>12</cp:revision>
  <dcterms:created xsi:type="dcterms:W3CDTF">2019-03-31T12:01:02Z</dcterms:created>
  <dcterms:modified xsi:type="dcterms:W3CDTF">2019-04-01T18:11:49Z</dcterms:modified>
</cp:coreProperties>
</file>