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77" r:id="rId2"/>
    <p:sldId id="299" r:id="rId3"/>
    <p:sldId id="300" r:id="rId4"/>
    <p:sldId id="301" r:id="rId5"/>
    <p:sldId id="285" r:id="rId6"/>
    <p:sldId id="28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4" r:id="rId19"/>
    <p:sldId id="256" r:id="rId20"/>
    <p:sldId id="257" r:id="rId21"/>
    <p:sldId id="278" r:id="rId22"/>
    <p:sldId id="279" r:id="rId23"/>
    <p:sldId id="258" r:id="rId24"/>
    <p:sldId id="280" r:id="rId25"/>
    <p:sldId id="289" r:id="rId26"/>
    <p:sldId id="281" r:id="rId27"/>
    <p:sldId id="282" r:id="rId28"/>
    <p:sldId id="283" r:id="rId29"/>
    <p:sldId id="284" r:id="rId30"/>
    <p:sldId id="288" r:id="rId31"/>
    <p:sldId id="290" r:id="rId32"/>
    <p:sldId id="291" r:id="rId33"/>
    <p:sldId id="302" r:id="rId34"/>
    <p:sldId id="292" r:id="rId35"/>
    <p:sldId id="293" r:id="rId36"/>
    <p:sldId id="294" r:id="rId37"/>
    <p:sldId id="295" r:id="rId38"/>
    <p:sldId id="296" r:id="rId39"/>
    <p:sldId id="297" r:id="rId40"/>
    <p:sldId id="303" r:id="rId4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08E23D-92E3-4F75-8477-FBB80CA45A2E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E367C-4174-4DA6-89A0-E992CA80F3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15DE8-97F5-49DE-8F1B-F89E79C547F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39C67-B8F6-489F-92C4-88C4A165E194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FD4A-B6DC-42F0-AB4A-16993008D3E9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E624-669D-45A7-9A76-B1CC05B894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1081-FA25-4BEB-BFBB-5DF4830879C2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3C42-3666-48A9-AA2C-12007F84CE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14E2-F403-434F-9979-3D4CDF8D5E5A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B72D-F267-404D-9726-F19345B6DF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A897-FA1F-4CE7-BB8E-994C20CDBCA2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66DD-93B6-472C-8E0B-2EFDDE402E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07A5-05C9-4F9A-9AF5-9BECEC25D55F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0651-C056-403A-8C84-5122A7598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228E-59DB-49CE-AA90-93918CBDA9A9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AA13-F1AE-4485-A957-97F6366408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D23D-4E9C-498E-8D40-E46BD09B8329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BB29-C73D-4BFF-AE25-64750BAD31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36B9-75D5-4CE4-A666-CEBB626C8624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1B0E-E3E8-4A60-9905-8BC5B93412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A666-657B-4921-A91E-846B32FB9697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6DFF-950B-4D11-A18A-D8083E4AA7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67C9-6389-4B6B-A062-FCF0F161BB0F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2E32-1F77-45F8-BE91-BA245E0E77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A308-0E12-43E8-B64E-63F8CD6FBE0C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F445-832B-4733-ABDA-FE4C317FE7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F0595-579D-4894-A47B-04F19D5FEAB1}" type="datetimeFigureOut">
              <a:rPr lang="pl-PL"/>
              <a:pPr>
                <a:defRPr/>
              </a:pPr>
              <a:t>2014-11-07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31719-CD7C-4500-9929-4F742518F9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 advClick="0" advTm="20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ytuł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3095625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00B0F0"/>
                </a:solidFill>
              </a:rPr>
              <a:t>Szkoły Dawniej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9072563" cy="622935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Dzieci były zajęte pasieniem trzody, niektóre nie </a:t>
            </a:r>
            <a:br>
              <a:rPr lang="pl-PL" sz="2800" smtClean="0"/>
            </a:br>
            <a:r>
              <a:rPr lang="pl-PL" sz="2800" smtClean="0"/>
              <a:t>miały ciepłej odzieży i obuwia. </a:t>
            </a:r>
            <a:br>
              <a:rPr lang="pl-PL" sz="2800" smtClean="0"/>
            </a:br>
            <a:r>
              <a:rPr lang="pl-PL" sz="2800" smtClean="0"/>
              <a:t>Wg. nauczycieli winę ponosili również rodzice, którzy nie pilnowali dzieci, późno zapisywali je do szkoły, a w ich świadomości nauka nie była priorytetowa. </a:t>
            </a:r>
            <a:br>
              <a:rPr lang="pl-PL" sz="2800" smtClean="0"/>
            </a:br>
            <a:r>
              <a:rPr lang="pl-PL" sz="2800" smtClean="0"/>
              <a:t>	Zarówno ksiądz jak i nauczyciel próbowali wpłynąć na rodziców , aby  dzieci nie przerywały nauki.</a:t>
            </a:r>
            <a:br>
              <a:rPr lang="pl-PL" sz="2800" smtClean="0"/>
            </a:br>
            <a:r>
              <a:rPr lang="pl-PL" sz="2800" smtClean="0"/>
              <a:t> Sugerowano stworzenie jednego wielkiego pastwiska , gdzie </a:t>
            </a:r>
            <a:br>
              <a:rPr lang="pl-PL" sz="2800" smtClean="0"/>
            </a:br>
            <a:r>
              <a:rPr lang="pl-PL" sz="2800" smtClean="0"/>
              <a:t>jedna osoba mogłaby wypasać inwentarz wszystkich </a:t>
            </a:r>
            <a:br>
              <a:rPr lang="pl-PL" sz="2800" smtClean="0"/>
            </a:br>
            <a:r>
              <a:rPr lang="pl-PL" sz="2800" smtClean="0"/>
              <a:t>mieszkańców. </a:t>
            </a:r>
            <a:br>
              <a:rPr lang="pl-PL" sz="2800" smtClean="0"/>
            </a:br>
            <a:r>
              <a:rPr lang="pl-PL" sz="2800" smtClean="0"/>
              <a:t>Niestety nie doszło to do skutku.</a:t>
            </a:r>
            <a:br>
              <a:rPr lang="pl-PL" sz="2800" smtClean="0"/>
            </a:br>
            <a:endParaRPr lang="pl-PL" sz="2800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/>
            <a:r>
              <a:rPr lang="pl-PL" sz="7200" smtClean="0"/>
              <a:t>Plan</a:t>
            </a:r>
            <a:br>
              <a:rPr lang="pl-PL" sz="7200" smtClean="0"/>
            </a:br>
            <a:r>
              <a:rPr lang="pl-PL" sz="7200" smtClean="0"/>
              <a:t> lekcji </a:t>
            </a:r>
            <a:br>
              <a:rPr lang="pl-PL" sz="7200" smtClean="0"/>
            </a:br>
            <a:r>
              <a:rPr lang="pl-PL" sz="7200" smtClean="0"/>
              <a:t>na </a:t>
            </a:r>
            <a:br>
              <a:rPr lang="pl-PL" sz="7200" smtClean="0"/>
            </a:br>
            <a:r>
              <a:rPr lang="pl-PL" sz="7200" smtClean="0"/>
              <a:t>rok </a:t>
            </a:r>
            <a:br>
              <a:rPr lang="pl-PL" sz="7200" smtClean="0"/>
            </a:br>
            <a:r>
              <a:rPr lang="pl-PL" sz="7200" smtClean="0"/>
              <a:t>1860-1861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928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Pomoce dydaktyczne</a:t>
            </a:r>
          </a:p>
        </p:txBody>
      </p:sp>
      <p:sp>
        <p:nvSpPr>
          <p:cNvPr id="28674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800" smtClean="0"/>
              <a:t>Pierwsze pomoce dydaktyczne pojawiły się dopiero pod koniec lat 30 XIX w.</a:t>
            </a:r>
          </a:p>
          <a:p>
            <a:pPr eaLnBrk="1" hangingPunct="1">
              <a:buFont typeface="Arial" charset="0"/>
              <a:buNone/>
            </a:pPr>
            <a:r>
              <a:rPr lang="pl-PL" sz="2800" smtClean="0"/>
              <a:t> </a:t>
            </a:r>
            <a:br>
              <a:rPr lang="pl-PL" sz="2800" smtClean="0"/>
            </a:br>
            <a:r>
              <a:rPr lang="pl-PL" sz="2800" smtClean="0"/>
              <a:t>W roku szkolnym 1829/40 w szkole były zaledwie dwa rodzaje tablic do początkowej nauki języka polskiego i rosyjskiego. </a:t>
            </a:r>
            <a:br>
              <a:rPr lang="pl-PL" sz="2800" smtClean="0"/>
            </a:br>
            <a:endParaRPr lang="pl-PL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229600" cy="4357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/>
              <a:t>Podręczniki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W następnych latach w zbiorach bibliotecznych znajdowały się  podręczniki: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"Gramatykę rosyjską" autorstwa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Grecza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Podręcznik " Wiadomości o ratowaniu osób w stanie pozornej śmierci zostających"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"Wiadomości dla kończących nauki początkowe"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 Pan Wojciech czyli wzór oszczędności i pracy" tom I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II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"Gospodarstwo wiejskie"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"Uwagi i modlitwy"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"Poradnik ustrzeżenia się od cholery"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"Zmiany miar i wag rosyjskich na polskie i polskie na rosyjskie"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"Rady dla Włościan"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"Katechizm mały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mansjonarski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oraz " Przypadki Robinsona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Kruzoe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889625"/>
          </a:xfrm>
        </p:spPr>
        <p:txBody>
          <a:bodyPr/>
          <a:lstStyle/>
          <a:p>
            <a:pPr eaLnBrk="1" hangingPunct="1"/>
            <a:r>
              <a:rPr lang="pl-PL" sz="6600" smtClean="0"/>
              <a:t>Przykładowy</a:t>
            </a:r>
            <a:br>
              <a:rPr lang="pl-PL" sz="6600" smtClean="0"/>
            </a:br>
            <a:r>
              <a:rPr lang="pl-PL" sz="6600" smtClean="0"/>
              <a:t>wykaz ocen</a:t>
            </a:r>
            <a:br>
              <a:rPr lang="pl-PL" sz="6600" smtClean="0"/>
            </a:br>
            <a:r>
              <a:rPr lang="pl-PL" sz="6600" smtClean="0"/>
              <a:t>uczniów</a:t>
            </a:r>
            <a:br>
              <a:rPr lang="pl-PL" sz="6600" smtClean="0"/>
            </a:br>
            <a:r>
              <a:rPr lang="pl-PL" sz="6600" smtClean="0"/>
              <a:t> od  stycznia</a:t>
            </a:r>
            <a:br>
              <a:rPr lang="pl-PL" sz="6600" smtClean="0"/>
            </a:br>
            <a:r>
              <a:rPr lang="pl-PL" sz="6600" smtClean="0"/>
              <a:t> do  lipca</a:t>
            </a:r>
            <a:br>
              <a:rPr lang="pl-PL" sz="6600" smtClean="0"/>
            </a:br>
            <a:r>
              <a:rPr lang="pl-PL" sz="6600" smtClean="0"/>
              <a:t> 1836r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800" smtClean="0"/>
              <a:t>W wyniku klasyfikacji można było uzyskać następujące noty w nauce: </a:t>
            </a:r>
          </a:p>
          <a:p>
            <a:pPr eaLnBrk="1" hangingPunct="1"/>
            <a:r>
              <a:rPr lang="pl-PL" sz="2800" smtClean="0"/>
              <a:t>bardzo dobry,</a:t>
            </a:r>
          </a:p>
          <a:p>
            <a:pPr eaLnBrk="1" hangingPunct="1"/>
            <a:r>
              <a:rPr lang="pl-PL" sz="2800" smtClean="0"/>
              <a:t> dobry, </a:t>
            </a:r>
          </a:p>
          <a:p>
            <a:pPr eaLnBrk="1" hangingPunct="1"/>
            <a:r>
              <a:rPr lang="pl-PL" sz="2800" smtClean="0"/>
              <a:t>mały, </a:t>
            </a:r>
          </a:p>
          <a:p>
            <a:pPr eaLnBrk="1" hangingPunct="1"/>
            <a:r>
              <a:rPr lang="pl-PL" sz="2800" smtClean="0"/>
              <a:t>bardzo mały, </a:t>
            </a:r>
          </a:p>
          <a:p>
            <a:pPr eaLnBrk="1" hangingPunct="1"/>
            <a:r>
              <a:rPr lang="pl-PL" sz="2800" smtClean="0"/>
              <a:t>mierny. </a:t>
            </a:r>
          </a:p>
          <a:p>
            <a:pPr eaLnBrk="1" hangingPunct="1">
              <a:buFont typeface="Arial" charset="0"/>
              <a:buNone/>
            </a:pPr>
            <a:r>
              <a:rPr lang="pl-PL" sz="2800" smtClean="0"/>
              <a:t>Każdy rok szkolny kończył się egzaminem, w którym uczestniczyli rodzice, zaproszeni goście i opiekun szkoły. </a:t>
            </a:r>
          </a:p>
          <a:p>
            <a:pPr eaLnBrk="1" hangingPunct="1"/>
            <a:endParaRPr lang="pl-PL" sz="2800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001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24038"/>
            <a:ext cx="7631112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14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Szkolne wspomnienia mojej babci.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Dawniej </a:t>
            </a:r>
            <a:r>
              <a:rPr lang="pl-PL" dirty="0"/>
              <a:t>w szkole dzieci biło się </a:t>
            </a:r>
            <a:r>
              <a:rPr lang="pl-PL" dirty="0" smtClean="0"/>
              <a:t>za: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dirty="0"/>
              <a:t>spóźnienia,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brak </a:t>
            </a:r>
            <a:r>
              <a:rPr lang="pl-PL" dirty="0"/>
              <a:t>zadania</a:t>
            </a:r>
            <a:r>
              <a:rPr lang="pl-PL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dirty="0"/>
              <a:t>wagary</a:t>
            </a:r>
            <a:r>
              <a:rPr lang="pl-PL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dirty="0"/>
              <a:t>powiedzenie czegoś nie tak</a:t>
            </a:r>
            <a:r>
              <a:rPr lang="pl-PL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</a:t>
            </a:r>
            <a:r>
              <a:rPr lang="pl-PL" dirty="0"/>
              <a:t>Uczniowie dostawali po rękach drewnianą </a:t>
            </a:r>
            <a:r>
              <a:rPr lang="pl-PL" dirty="0" smtClean="0"/>
              <a:t>linijką lub </a:t>
            </a:r>
            <a:r>
              <a:rPr lang="pl-PL" dirty="0"/>
              <a:t>drewnianym piórnikiem.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Najczęściej </a:t>
            </a:r>
            <a:r>
              <a:rPr lang="pl-PL" dirty="0"/>
              <a:t>dzieci same wybierały ile razy chcą dostać po rękach. 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Ciągnęło </a:t>
            </a:r>
            <a:r>
              <a:rPr lang="pl-PL" dirty="0"/>
              <a:t>się także za uszy.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rgbClr val="FF0000"/>
                </a:solidFill>
              </a:rPr>
              <a:t>Kary szkolne</a:t>
            </a:r>
            <a:br>
              <a:rPr lang="pl-PL" sz="3600" b="1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Do kar </a:t>
            </a:r>
            <a:r>
              <a:rPr lang="pl-PL" sz="3600" dirty="0" smtClean="0">
                <a:solidFill>
                  <a:srgbClr val="FF0000"/>
                </a:solidFill>
              </a:rPr>
              <a:t>stosowanych </a:t>
            </a:r>
            <a:r>
              <a:rPr lang="pl-PL" sz="3600" dirty="0">
                <a:solidFill>
                  <a:srgbClr val="FF0000"/>
                </a:solidFill>
              </a:rPr>
              <a:t>w dawnych szkołach należało: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uderzenie linijką lub </a:t>
            </a:r>
            <a:r>
              <a:rPr lang="pl-PL" sz="3600" dirty="0" smtClean="0">
                <a:solidFill>
                  <a:srgbClr val="FF0000"/>
                </a:solidFill>
              </a:rPr>
              <a:t>czcią </a:t>
            </a:r>
            <a:r>
              <a:rPr lang="pl-PL" sz="3600" dirty="0">
                <a:solidFill>
                  <a:srgbClr val="FF0000"/>
                </a:solidFill>
              </a:rPr>
              <a:t>po wewnętrznej stronie dłoni,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przepisywanie podanego przez nauczyciela zdania,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 smtClean="0">
                <a:solidFill>
                  <a:srgbClr val="FF0000"/>
                </a:solidFill>
              </a:rPr>
              <a:t>siedzenie </a:t>
            </a:r>
            <a:r>
              <a:rPr lang="pl-PL" sz="3600" dirty="0">
                <a:solidFill>
                  <a:srgbClr val="FF0000"/>
                </a:solidFill>
              </a:rPr>
              <a:t>w "oślej" ławce.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wystąpienie przed całą szkołą na apelu,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stanie w kącie z rękami do góry,</a:t>
            </a:r>
            <a:br>
              <a:rPr lang="pl-PL" sz="3600" dirty="0">
                <a:solidFill>
                  <a:srgbClr val="FF0000"/>
                </a:solidFill>
              </a:rPr>
            </a:b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5300" dirty="0" smtClean="0"/>
              <a:t>Kim była guwernantka?</a:t>
            </a:r>
            <a:br>
              <a:rPr lang="pl-PL" sz="53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endParaRPr lang="pl-PL" smtClean="0"/>
          </a:p>
          <a:p>
            <a:pPr eaLnBrk="1" hangingPunct="1">
              <a:buFont typeface="Arial" charset="0"/>
              <a:buNone/>
            </a:pPr>
            <a:r>
              <a:rPr lang="pl-PL" smtClean="0">
                <a:solidFill>
                  <a:srgbClr val="FF0000"/>
                </a:solidFill>
              </a:rPr>
              <a:t>Guwernantka</a:t>
            </a:r>
            <a:r>
              <a:rPr lang="pl-PL" smtClean="0"/>
              <a:t> – nauczycielka domowa, czasem pełniąca również rolę ochmistrzyni.</a:t>
            </a:r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78250"/>
            <a:ext cx="45053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534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eaLnBrk="1" hangingPunct="1"/>
            <a:r>
              <a:rPr lang="pl-PL" b="1" smtClean="0"/>
              <a:t>Jak wyglądały szkoły?</a:t>
            </a:r>
            <a:br>
              <a:rPr lang="pl-PL" b="1" smtClean="0"/>
            </a:b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Nie </a:t>
            </a:r>
            <a:r>
              <a:rPr lang="pl-PL" dirty="0"/>
              <a:t>było </a:t>
            </a:r>
            <a:r>
              <a:rPr lang="pl-PL" dirty="0" smtClean="0"/>
              <a:t>sali </a:t>
            </a:r>
            <a:r>
              <a:rPr lang="pl-PL" dirty="0"/>
              <a:t>gimnastycznych oraz </a:t>
            </a:r>
            <a:r>
              <a:rPr lang="pl-PL" dirty="0" smtClean="0"/>
              <a:t>łazienek, </a:t>
            </a:r>
            <a:r>
              <a:rPr lang="pl-PL" dirty="0"/>
              <a:t>a ubikacje znajdowały się na </a:t>
            </a:r>
            <a:r>
              <a:rPr lang="pl-PL" dirty="0" smtClean="0"/>
              <a:t>dworze.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dirty="0"/>
              <a:t>Zajęcia odbywały się na korytarzach</a:t>
            </a:r>
            <a:r>
              <a:rPr lang="pl-PL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dirty="0"/>
              <a:t>Ć</a:t>
            </a:r>
            <a:r>
              <a:rPr lang="pl-PL" dirty="0" smtClean="0"/>
              <a:t>wiczenia podczas </a:t>
            </a:r>
            <a:r>
              <a:rPr lang="pl-PL" dirty="0" err="1" smtClean="0"/>
              <a:t>wf-u</a:t>
            </a:r>
            <a:r>
              <a:rPr lang="pl-PL" dirty="0" smtClean="0"/>
              <a:t> wykonywane były </a:t>
            </a:r>
            <a:r>
              <a:rPr lang="pl-PL" dirty="0"/>
              <a:t>w miejscu.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rostokąt 2"/>
          <p:cNvSpPr>
            <a:spLocks noChangeArrowheads="1"/>
          </p:cNvSpPr>
          <p:nvPr/>
        </p:nvSpPr>
        <p:spPr bwMode="auto">
          <a:xfrm>
            <a:off x="714375" y="692150"/>
            <a:ext cx="714375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>
                <a:solidFill>
                  <a:srgbClr val="FF0000"/>
                </a:solidFill>
                <a:latin typeface="Calibri" pitchFamily="34" charset="0"/>
              </a:rPr>
              <a:t>Elementy wyposażenia klasy: </a:t>
            </a:r>
          </a:p>
          <a:p>
            <a:endParaRPr lang="pl-PL" sz="28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ławki,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 pióra ze stalówkami i obsadkami,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 podręczniki szkolne, 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liczydła, kałamarze, 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tabliczki łupkowe z rysikami, 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dzienniki szkolne, 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czasopisma dla dzieci i młodzieży oraz nauczycieli,   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dokumenty szkolne,</a:t>
            </a:r>
          </a:p>
          <a:p>
            <a:pPr>
              <a:buFont typeface="Wingdings" pitchFamily="2" charset="2"/>
              <a:buChar char="q"/>
            </a:pP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zdjęcia. </a:t>
            </a:r>
          </a:p>
          <a:p>
            <a:endParaRPr lang="pl-PL" sz="2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W ga</a:t>
            </a:r>
            <a:r>
              <a:rPr lang="pl-PL" sz="2800" b="1">
                <a:solidFill>
                  <a:srgbClr val="FF0000"/>
                </a:solidFill>
              </a:rPr>
              <a:t>b</a:t>
            </a:r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lotach na ścianach zgromadzono pamiątki po dawnych mieszkańcach</a:t>
            </a: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rostokąt 1"/>
          <p:cNvSpPr>
            <a:spLocks noChangeArrowheads="1"/>
          </p:cNvSpPr>
          <p:nvPr/>
        </p:nvSpPr>
        <p:spPr bwMode="auto">
          <a:xfrm>
            <a:off x="1019175" y="549275"/>
            <a:ext cx="69818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rgbClr val="FF0000"/>
                </a:solidFill>
                <a:latin typeface="Calibri" pitchFamily="34" charset="0"/>
              </a:rPr>
              <a:t>Szkolne ławki.</a:t>
            </a:r>
          </a:p>
          <a:p>
            <a:pPr algn="ctr"/>
            <a:endParaRPr lang="pl-PL" sz="4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Tornister uczeń kładł na drewnianej półce pod blatem. Siedzenia o konstrukcji metalowej z przymocowanymi deseczkami podnoszą się, co umożliwiało sprawne wejście i wyjście z ławki. Ławki te służyły uczniom przez dziesiątki lat. Ich solidna metalowa konstrukcja jest potwierdzeniem określenia, że wiek XX to także wiek stali.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pPr eaLnBrk="1" hangingPunct="1"/>
            <a:r>
              <a:rPr lang="pl-PL" b="1" smtClean="0"/>
              <a:t>Zabawy na przerwach</a:t>
            </a:r>
            <a:br>
              <a:rPr lang="pl-PL" b="1" smtClean="0"/>
            </a:b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4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000" dirty="0" smtClean="0"/>
              <a:t>W </a:t>
            </a:r>
            <a:r>
              <a:rPr lang="pl-PL" sz="4000" dirty="0"/>
              <a:t>szkole można było miło spędzić </a:t>
            </a:r>
            <a:r>
              <a:rPr lang="pl-PL" sz="4000" dirty="0" smtClean="0"/>
              <a:t>czas: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4000" dirty="0" smtClean="0"/>
              <a:t> </a:t>
            </a:r>
            <a:r>
              <a:rPr lang="pl-PL" sz="4000" dirty="0"/>
              <a:t>grając w gumę, </a:t>
            </a:r>
            <a:endParaRPr lang="pl-PL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4000" dirty="0" smtClean="0"/>
              <a:t>skacząc </a:t>
            </a:r>
            <a:r>
              <a:rPr lang="pl-PL" sz="4000" dirty="0"/>
              <a:t>przez skakankę, </a:t>
            </a:r>
            <a:endParaRPr lang="pl-PL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4000" dirty="0" smtClean="0"/>
              <a:t>uderzając </a:t>
            </a:r>
            <a:r>
              <a:rPr lang="pl-PL" sz="4000" dirty="0"/>
              <a:t>pieniążkiem o słupek tak aby wpadł do odpowiedniego dołku w ziemi.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188" y="2492375"/>
            <a:ext cx="7772400" cy="17287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Czasy szkolne przed II wojną </a:t>
            </a:r>
            <a:r>
              <a:rPr lang="pl-PL" sz="6000" b="1" i="1" u="sng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światową </a:t>
            </a:r>
            <a:br>
              <a:rPr lang="pl-PL" sz="6000" b="1" i="1" u="sng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i="1" u="sng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60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51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5360">
            <a:off x="423863" y="568325"/>
            <a:ext cx="82677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642938" y="1600200"/>
            <a:ext cx="8043862" cy="4400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800" smtClean="0"/>
              <a:t>	</a:t>
            </a:r>
            <a:r>
              <a:rPr lang="pl-PL" sz="2400" smtClean="0">
                <a:solidFill>
                  <a:schemeClr val="bg1"/>
                </a:solidFill>
              </a:rPr>
              <a:t>Okres przed II wojną światową jak i w czasie wojny był szczególnie trudny dla szkolnictwa i uczniów. Szkoły często były przepełnione, klasy liczne więc uczniowie zmuszeni byli uczęszczać na lekcje na dwie zmiany.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	Drogę do szkoły pokonywali pieszo, idąc nieraz kilkanaście kilometrów.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	Obowiązkowo uczono języka polskiego, historii, śpiewu, rysunku, przyrody i arytmetyki, nie mając do pomocy takiego sprzętu jaki jest dzisiaj. W latach przedwojennych bardzo często organizowano zawody sportowe.</a:t>
            </a:r>
          </a:p>
          <a:p>
            <a:pPr marL="0" indent="0" eaLnBrk="1" hangingPunct="1">
              <a:buFont typeface="Arial" charset="0"/>
              <a:buNone/>
            </a:pPr>
            <a:endParaRPr lang="pl-PL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rostokąt 1"/>
          <p:cNvSpPr>
            <a:spLocks noChangeArrowheads="1"/>
          </p:cNvSpPr>
          <p:nvPr/>
        </p:nvSpPr>
        <p:spPr bwMode="auto">
          <a:xfrm>
            <a:off x="1000125" y="1357313"/>
            <a:ext cx="7358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Okres przed II wojną światową był szczególnie trudny dla szkolnictwa i uczniów. Szkoły często były przepełnione, klasy liczne, więc uczniowie zmuszeni byli uczęszczać na lekcje na dwie zmiany.</a:t>
            </a: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Szkoła posiadała inny system nauczania i wychowania uczniów. Wpływ na rozwój uczniów w pewnym stopniu miał system oceniania. Były tylko cztery stopnie: </a:t>
            </a: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    -niedostateczny </a:t>
            </a: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    -dostateczny </a:t>
            </a: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    -dobry </a:t>
            </a: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    -bardzo dobry</a:t>
            </a: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rostokąt 1"/>
          <p:cNvSpPr>
            <a:spLocks noChangeArrowheads="1"/>
          </p:cNvSpPr>
          <p:nvPr/>
        </p:nvSpPr>
        <p:spPr bwMode="auto">
          <a:xfrm>
            <a:off x="642938" y="1428750"/>
            <a:ext cx="7500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Uczniowie pisali atramentem za pomocą piór, w zeszytach szesnastokartkowych (tylko takie były dostępne), w szarych okładkach, które trzeba było obłożyć papierem.</a:t>
            </a: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Za dobre wyniki w nauce i zachowaniu uczniowie otrzymywali nagrody w postaci dyplomów, książek, kredek, farb, a nawet skarpetek. </a:t>
            </a: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  <a:p>
            <a:endParaRPr lang="pl-PL" sz="2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rostokąt 1"/>
          <p:cNvSpPr>
            <a:spLocks noChangeArrowheads="1"/>
          </p:cNvSpPr>
          <p:nvPr/>
        </p:nvSpPr>
        <p:spPr bwMode="auto">
          <a:xfrm>
            <a:off x="1000125" y="620713"/>
            <a:ext cx="72866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Oto przedmioty szkolne przed II wojną światową:</a:t>
            </a:r>
          </a:p>
          <a:p>
            <a:endParaRPr lang="pl-PL" sz="1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język polski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język angielski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wybrany (obowiązkowy) język obcy nowożytny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matematyka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algebra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geometria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przyroda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geografia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fizyka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chemia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biologia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historia i społeczeństwo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zajęcia komputerowe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wychowanie fizyczne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zajęcia techniczne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plastyka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muzyka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wychowanie do życia w rodzinie w klasach V i VI – przedmiot nie jest obowiązkowy, uczniowie uczęszczają za zgodą rodziców</a:t>
            </a:r>
          </a:p>
          <a:p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religia lub etyka – zgodnie z deklaracją rodziców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rostokąt 1"/>
          <p:cNvSpPr>
            <a:spLocks noChangeArrowheads="1"/>
          </p:cNvSpPr>
          <p:nvPr/>
        </p:nvSpPr>
        <p:spPr bwMode="auto">
          <a:xfrm>
            <a:off x="1258888" y="1628775"/>
            <a:ext cx="63373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Oprócz tego takie praktyczne umiejętności mogły zdobyć uczennice:</a:t>
            </a:r>
          </a:p>
          <a:p>
            <a:endParaRPr lang="pl-PL" sz="2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prowadzenie domu,</a:t>
            </a: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 szycie,</a:t>
            </a: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 haftowanie, </a:t>
            </a: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gotowanie. </a:t>
            </a:r>
          </a:p>
          <a:p>
            <a:endParaRPr lang="pl-PL" sz="2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endParaRPr lang="pl-PL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/>
            <a:r>
              <a:rPr lang="pl-PL" sz="3200" smtClean="0"/>
              <a:t>W Polsce guwernantkom powierzano zazwyczaj naukę i wychowanie młodszych dzieci, w wieku przedszkolnym.</a:t>
            </a:r>
          </a:p>
          <a:p>
            <a:pPr marL="342900" lvl="2" indent="-342900" eaLnBrk="1" hangingPunct="1"/>
            <a:endParaRPr lang="pl-PL" sz="3200" smtClean="0"/>
          </a:p>
          <a:p>
            <a:pPr marL="342900" lvl="2" indent="-342900" eaLnBrk="1" hangingPunct="1"/>
            <a:r>
              <a:rPr lang="pl-PL" sz="2800" smtClean="0"/>
              <a:t>Najważniejszym przedmiotem nauczanym przez guwernantki i guwernantów były podstawy języka francuskiego. </a:t>
            </a:r>
          </a:p>
          <a:p>
            <a:pPr eaLnBrk="1" hangingPunct="1">
              <a:buFont typeface="Arial" charset="0"/>
              <a:buNone/>
            </a:pPr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85875"/>
            <a:ext cx="7986712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Czas wojny 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z="240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pl-PL" sz="240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Natomiast w czasie wojny zakazana była nauka religii, geografii, historii, języka polskiego.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Trzeba było uczyć się języka niemieckiego, rachunków i prac ręcznych.   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Obok oficjalnej szkoły istniał także   inny sposób nauczania   - tajne komplety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18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a typeface="+mn-ea"/>
                <a:cs typeface="+mn-cs"/>
              </a:rPr>
              <a:t>Tajne ko</a:t>
            </a:r>
            <a:r>
              <a:rPr lang="pl-PL" sz="3000" b="1" dirty="0">
                <a:solidFill>
                  <a:prstClr val="black"/>
                </a:solidFill>
                <a:ea typeface="+mn-ea"/>
                <a:cs typeface="+mn-cs"/>
              </a:rPr>
              <a:t>mplety</a:t>
            </a:r>
            <a:r>
              <a:rPr lang="pl-PL" sz="3000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endParaRPr lang="pl-PL" dirty="0"/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0" y="1628775"/>
            <a:ext cx="939641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400" smtClean="0"/>
              <a:t>					Używane w Polsce określenie 						nauczania prowadzonego w formie 						nielegalnych zajęć i wykładów organizowanych poza szkołą lub uczelnią w okresie zaborów</a:t>
            </a:r>
            <a:r>
              <a:rPr lang="pl-PL" sz="2400" u="sng" smtClean="0"/>
              <a:t> </a:t>
            </a:r>
            <a:r>
              <a:rPr lang="pl-PL" sz="2400" smtClean="0"/>
              <a:t>lub wojny. </a:t>
            </a:r>
          </a:p>
          <a:p>
            <a:pPr marL="0" indent="0" eaLnBrk="1" hangingPunct="1">
              <a:buFont typeface="Arial" charset="0"/>
              <a:buNone/>
            </a:pPr>
            <a:endParaRPr lang="pl-PL" sz="2400" smtClean="0"/>
          </a:p>
          <a:p>
            <a:pPr marL="0" indent="0" eaLnBrk="1" hangingPunct="1">
              <a:buFont typeface="Arial" charset="0"/>
              <a:buNone/>
            </a:pPr>
            <a:r>
              <a:rPr lang="pl-PL" sz="2400" smtClean="0"/>
              <a:t>	Słowo "komplety" bywało dawniej używane w znaczeniu "zajęcia odbywające się poza budynkiem szkoły", nie oznacza ono (jak może być mylnie rozumiane) kompletu książek, podręczników, np. dla uczniów lub studentów poszczególnych klas lub kierunków.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7200" smtClean="0">
                <a:latin typeface="Aharoni" pitchFamily="2" charset="-79"/>
                <a:cs typeface="Aharoni" pitchFamily="2" charset="-79"/>
              </a:rPr>
              <a:t>Jak to z nauką bywało…</a:t>
            </a:r>
            <a:br>
              <a:rPr lang="pl-PL" sz="7200" smtClean="0">
                <a:latin typeface="Aharoni" pitchFamily="2" charset="-79"/>
                <a:cs typeface="Aharoni" pitchFamily="2" charset="-79"/>
              </a:rPr>
            </a:br>
            <a:endParaRPr lang="pl-PL" sz="720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Szkolne wspomnienia moich rodziców.</a:t>
            </a:r>
            <a:b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Tornistry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były z twardej skóry zapinane na metalowe sprzączki, a paski od tornistra regulowało się jak paski u spodni.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Książki były przekazywane z roku na rok. Ten kto najlepiej się uczył mógł wybrać te podręczniki w najlepszym stanie.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Książki były okładane w szary papier pakunkowy.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Musiały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być obłożone.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Noszone wtedy fartuszki z białymi kołnierzykami, do których obowiązkowo musiała być przyszyta granatowa tarcza, a uczniowie wzorowi otrzymywali czerwone tarcze.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Gdy chciało się dostać posiłek trzeba było stać w długich kolejkach. W dużych szkołach lekcje odbywały się w systemie zmianowym. Pierwsza zmiana- 8.00, a druga- 14.00.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basznia.dolna.archiwa.org/multimedia/biblioteki_max/03843ddcebf69d97ae85542d919ecec8f1e0b4a9d136be8ed37f9086c3c90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7643813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Prostokąt 1"/>
          <p:cNvSpPr>
            <a:spLocks noChangeArrowheads="1"/>
          </p:cNvSpPr>
          <p:nvPr/>
        </p:nvSpPr>
        <p:spPr bwMode="auto">
          <a:xfrm>
            <a:off x="20638" y="0"/>
            <a:ext cx="84089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Na początku II wojny światowej przez okres 3 lat (1939-1942) szkoła podstawowa była czteroklasowa. Od roku szkolnego 1948/49 do 1965/66 szkoła podstawowa była szkołą 7-letnią, tworząc wraz z 4-letnim liceum ogólnokształcącym 11-letni cykl kształcenia ogólnego, w którym kolejne klasy stanowiły jednolity ciąg, liczony od klasy pierwszej do jedenastej.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rostokąt 1"/>
          <p:cNvSpPr>
            <a:spLocks noChangeArrowheads="1"/>
          </p:cNvSpPr>
          <p:nvPr/>
        </p:nvSpPr>
        <p:spPr bwMode="auto">
          <a:xfrm>
            <a:off x="2286000" y="26035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latin typeface="Calibri" pitchFamily="34" charset="0"/>
              </a:rPr>
              <a:t>Przedłużenie nauki w szkole podstawowej do lat 8 nastąpiło w1961r</a:t>
            </a:r>
          </a:p>
          <a:p>
            <a:r>
              <a:rPr lang="pl-PL" sz="2000">
                <a:latin typeface="Calibri" pitchFamily="34" charset="0"/>
              </a:rPr>
              <a:t>miało na celu lepsze przygotowanie uczniów do dalszego kształcenia i zdobywania kwalifikacji zawodowych. Realizacja reformy polegała na wprowadzeniu nowych programów kształcenia w klasach V-VII oraz zorganizowaniu w roku szkolnym 1966/67 klasy ósmej. </a:t>
            </a:r>
          </a:p>
          <a:p>
            <a:r>
              <a:rPr lang="pl-PL" sz="2000">
                <a:latin typeface="Calibri" pitchFamily="34" charset="0"/>
              </a:rPr>
              <a:t> </a:t>
            </a:r>
          </a:p>
        </p:txBody>
      </p:sp>
      <p:pic>
        <p:nvPicPr>
          <p:cNvPr id="53250" name="Picture 2" descr="http://dawnadabrowa.pl/img/dabrowa_gornicza_pamietnik_policjanta_dzieci_w_sali_szkoln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00438"/>
            <a:ext cx="71437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tostrona.pl/spwierzchy/web_images/zdj_cie_archiwal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300" y="2428875"/>
            <a:ext cx="3952875" cy="431958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54274" name="Prostokąt 1"/>
          <p:cNvSpPr>
            <a:spLocks noChangeArrowheads="1"/>
          </p:cNvSpPr>
          <p:nvPr/>
        </p:nvSpPr>
        <p:spPr bwMode="auto">
          <a:xfrm>
            <a:off x="785813" y="404813"/>
            <a:ext cx="7786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latin typeface="Calibri" pitchFamily="34" charset="0"/>
            </a:endParaRP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Nauka w zakresie ośmiu klas szkoły podstawowej była objęta obowiązkiem szkolnym. </a:t>
            </a:r>
          </a:p>
          <a:p>
            <a:r>
              <a:rPr lang="pl-PL" sz="2400">
                <a:latin typeface="Calibri" pitchFamily="34" charset="0"/>
              </a:rPr>
              <a:t>Dowód ukończenia tej szkoły stanowiło świadectwo ukończenia szkoły podstawowej, </a:t>
            </a:r>
          </a:p>
          <a:p>
            <a:r>
              <a:rPr lang="pl-PL" sz="2400">
                <a:latin typeface="Calibri" pitchFamily="34" charset="0"/>
              </a:rPr>
              <a:t>które umożliwiało kontynuację nauki </a:t>
            </a:r>
          </a:p>
          <a:p>
            <a:r>
              <a:rPr lang="pl-PL" sz="2400">
                <a:latin typeface="Calibri" pitchFamily="34" charset="0"/>
              </a:rPr>
              <a:t>w różnego typu szkołach</a:t>
            </a:r>
          </a:p>
          <a:p>
            <a:r>
              <a:rPr lang="pl-PL" sz="2400">
                <a:latin typeface="Calibri" pitchFamily="34" charset="0"/>
              </a:rPr>
              <a:t> ponadpodstawowych.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rostokąt 1"/>
          <p:cNvSpPr>
            <a:spLocks noChangeArrowheads="1"/>
          </p:cNvSpPr>
          <p:nvPr/>
        </p:nvSpPr>
        <p:spPr bwMode="auto">
          <a:xfrm>
            <a:off x="1143000" y="928688"/>
            <a:ext cx="72866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	Do 1991 r. szkoła podstawowa była placówką jednolitą pod względem programu kształcenia. </a:t>
            </a:r>
          </a:p>
          <a:p>
            <a:r>
              <a:rPr lang="pl-PL" sz="2400">
                <a:latin typeface="Calibri" pitchFamily="34" charset="0"/>
              </a:rPr>
              <a:t>Oznaczało to, że kształcenie w niej przebiegało według takiego samego programu we wszystkich szkołach w kraju oraz takich samych podręczników. </a:t>
            </a:r>
          </a:p>
          <a:p>
            <a:endParaRPr lang="pl-PL" sz="2400">
              <a:latin typeface="Calibri" pitchFamily="34" charset="0"/>
            </a:endParaRPr>
          </a:p>
          <a:p>
            <a:r>
              <a:rPr lang="pl-PL" sz="2400">
                <a:latin typeface="Calibri" pitchFamily="34" charset="0"/>
              </a:rPr>
              <a:t>	Zmiany dokonywane po tym okresie polegają m.in. na tym, że nauczyciele mogą realizować różne programy nauczania uwzględniające jedynie podstawę programową czyli określony zestaw wspólnych treści, zatwierdzonych przez Ministra Edukacji Narodowej.</a:t>
            </a:r>
          </a:p>
          <a:p>
            <a:endParaRPr lang="pl-PL" sz="3200">
              <a:latin typeface="Calibri" pitchFamily="34" charset="0"/>
            </a:endParaRPr>
          </a:p>
          <a:p>
            <a:endParaRPr lang="pl-PL" sz="320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rostokąt 1"/>
          <p:cNvSpPr>
            <a:spLocks noChangeArrowheads="1"/>
          </p:cNvSpPr>
          <p:nvPr/>
        </p:nvSpPr>
        <p:spPr bwMode="auto">
          <a:xfrm>
            <a:off x="714375" y="714375"/>
            <a:ext cx="79295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>
              <a:latin typeface="Calibri" pitchFamily="34" charset="0"/>
            </a:endParaRPr>
          </a:p>
          <a:p>
            <a:r>
              <a:rPr lang="pl-PL" sz="2000">
                <a:latin typeface="Calibri" pitchFamily="34" charset="0"/>
              </a:rPr>
              <a:t>	Również w nauczaniu początkowym kształcenie odbywało się z podziałem na przedmioty nauczania. </a:t>
            </a:r>
          </a:p>
          <a:p>
            <a:r>
              <a:rPr lang="pl-PL" sz="2000">
                <a:latin typeface="Calibri" pitchFamily="34" charset="0"/>
              </a:rPr>
              <a:t>Kształcenie w ciągu pierwszych trzech lat (nauczanie początkowe) miało w założeniu umożliwiało opanowanie podstawowych wiadomości i umiejętności niezbędnych do dalszej edukacji.</a:t>
            </a:r>
          </a:p>
          <a:p>
            <a:r>
              <a:rPr lang="pl-PL" sz="2000">
                <a:latin typeface="Calibri" pitchFamily="34" charset="0"/>
              </a:rPr>
              <a:t> 	Pozostałe lata nauki poświęcone były kształceniu ogólnemu w zakresie różnych przedmiotów, odpowiadających podstawowym dyscyplinom naukowym (np. historia) oraz obszarom aktywności człowieka (np. muzyka)</a:t>
            </a:r>
          </a:p>
          <a:p>
            <a:endParaRPr lang="pl-PL" sz="2000">
              <a:latin typeface="Calibri" pitchFamily="34" charset="0"/>
            </a:endParaRPr>
          </a:p>
          <a:p>
            <a:r>
              <a:rPr lang="pl-PL" sz="2000">
                <a:latin typeface="Calibri" pitchFamily="34" charset="0"/>
              </a:rPr>
              <a:t>	 Ponadto w 8-letniej szkole podstawowej były organizowane klasy przysposabiające do pracy zawodowej, przeznaczone dla uczniów, którzy do 15 roku życia ukończyli zaledwie V lub VI klasę i nie rokowali ukończenia szkoły podstawowej w przepisowym czasie</a:t>
            </a:r>
          </a:p>
          <a:p>
            <a:endParaRPr lang="pl-PL" sz="2000">
              <a:latin typeface="Calibri" pitchFamily="34" charset="0"/>
            </a:endParaRPr>
          </a:p>
          <a:p>
            <a:endParaRPr lang="pl-PL" sz="200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rostokąt 2"/>
          <p:cNvSpPr>
            <a:spLocks noChangeArrowheads="1"/>
          </p:cNvSpPr>
          <p:nvPr/>
        </p:nvSpPr>
        <p:spPr bwMode="auto">
          <a:xfrm>
            <a:off x="1835150" y="5778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Ostatni absolwenci 8-letniej szkoły podstawowej (z rocznika 1985) opuścili jej mury w roku szkolnym 1999/2000. Rok ten jest jednocześnie pierwszym rokiem wprowadzania w życie 6-letniej szkoły podstawowej.</a:t>
            </a:r>
          </a:p>
        </p:txBody>
      </p:sp>
      <p:pic>
        <p:nvPicPr>
          <p:cNvPr id="57346" name="Picture 2" descr="http://www.zamienie.internetdsl.pl/04_absol_p/02/im_pliki/1969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3933825"/>
            <a:ext cx="300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 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Stanowisko guwernantki było często jedynym sposobem zarobkowania dla niezamożnych ,   a wykształconych niezamężnych kobiet.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571480"/>
            <a:ext cx="9763428" cy="35394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Prezentacja przygotowana przez uczestników koła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informatycznego: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Denisa, </a:t>
            </a:r>
            <a:r>
              <a:rPr lang="pl-PL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Kewina</a:t>
            </a:r>
            <a:r>
              <a:rPr lang="pl-P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Maćka, Maurycego, Pawła i Stasia. 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5072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300" b="1" dirty="0" smtClean="0"/>
              <a:t>Kilka słów o dawnej szkole.</a:t>
            </a:r>
            <a:br>
              <a:rPr lang="pl-PL" sz="5300" b="1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Zastanawiałeś </a:t>
            </a:r>
            <a:r>
              <a:rPr lang="pl-PL" sz="3100" dirty="0"/>
              <a:t>się kiedyś jak wyglądała szkoła do której chodzili Twoi rodzice bądź dziadkowie? Może miałeś okazję usłyszeć szkolne opowieści z dawnych lat? Historie opowiadane przez starsze pokolenie są nie tylko ciekawe, ale również pozwalają docenić czasy, w których żyjemy. Jeśli nie wiesz jak było dawno temu w szkole, koniecznie przeczytaj ten </a:t>
            </a:r>
            <a:r>
              <a:rPr lang="pl-PL" sz="3100" dirty="0" smtClean="0"/>
              <a:t>tekst.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625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Na ile szkoły dawne różniły się od tych współczesnych i czy można mówić o ich pewnych cechach wspólnych - na te pytania z pewnością znają odpowiedzi nasi najbliżsi, którzy proces edukacji mają już za sobą. Okazuje się, że nie tylko przedmioty były kiedyś inne; w szkołach panowały też inne zwyczaje, relacja nauczyciel - uczeń w niczym nie przypominała tej dzisiejszej, o której informują nas media. Do szkoły obowiązywał specjalny strój i</a:t>
            </a:r>
          </a:p>
          <a:p>
            <a:pPr eaLnBrk="1" hangingPunct="1">
              <a:buFont typeface="Arial" charset="0"/>
              <a:buNone/>
            </a:pPr>
            <a:r>
              <a:rPr lang="pl-PL" sz="2400" smtClean="0"/>
              <a:t> </a:t>
            </a:r>
            <a:r>
              <a:rPr lang="pl-PL" sz="2400" b="1" smtClean="0"/>
              <a:t>UWAGA</a:t>
            </a:r>
            <a:r>
              <a:rPr lang="pl-PL" sz="2400" smtClean="0"/>
              <a:t>- chodziło się do niej także w soboty!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>
          <a:xfrm>
            <a:off x="539750" y="2286000"/>
            <a:ext cx="8208963" cy="571500"/>
          </a:xfrm>
        </p:spPr>
        <p:txBody>
          <a:bodyPr/>
          <a:lstStyle/>
          <a:p>
            <a:pPr eaLnBrk="1" hangingPunct="1"/>
            <a:r>
              <a:rPr lang="pl-PL" sz="9600" smtClean="0"/>
              <a:t/>
            </a:r>
            <a:br>
              <a:rPr lang="pl-PL" sz="9600" smtClean="0"/>
            </a:br>
            <a:r>
              <a:rPr lang="pl-PL" sz="9600" smtClean="0"/>
              <a:t/>
            </a:r>
            <a:br>
              <a:rPr lang="pl-PL" sz="9600" smtClean="0"/>
            </a:br>
            <a:r>
              <a:rPr lang="pl-PL" sz="9600" smtClean="0"/>
              <a:t/>
            </a:r>
            <a:br>
              <a:rPr lang="pl-PL" sz="9600" smtClean="0"/>
            </a:br>
            <a:r>
              <a:rPr lang="pl-PL" sz="11500" smtClean="0"/>
              <a:t>Szkoła</a:t>
            </a:r>
            <a:br>
              <a:rPr lang="pl-PL" sz="11500" smtClean="0"/>
            </a:br>
            <a:r>
              <a:rPr lang="pl-PL" sz="11500" smtClean="0"/>
              <a:t> w</a:t>
            </a:r>
            <a:br>
              <a:rPr lang="pl-PL" sz="11500" smtClean="0"/>
            </a:br>
            <a:r>
              <a:rPr lang="pl-PL" sz="11500" smtClean="0"/>
              <a:t>XIX w.</a:t>
            </a:r>
            <a:r>
              <a:rPr lang="pl-PL" sz="13800" smtClean="0"/>
              <a:t/>
            </a:r>
            <a:br>
              <a:rPr lang="pl-PL" sz="13800" smtClean="0"/>
            </a:br>
            <a:endParaRPr lang="pl-PL" sz="11500" smtClean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528638"/>
            <a:ext cx="8229600" cy="6302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Do szkoły uczęszczały dzieci w wieku od 8 do 15 lat. Zanotowano również jeden przypadek chłopca rozpoczynającego naukę w wieku 17 lat. Na podstawie sprawozdań ustalono, że do 1840 r. do szkoły nie uczęszczało więcej niż 30 uczniów. Dopiero na przełomie 1893/94 gwałtownie wzrosła liczba uczniów szkoły elementarnej od kilkudziesięciu do nieco ponad 100.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013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W historii szkoły były  okresy w których na zajęcia przychodziła niewielka grupka dzieci z 65 zapisanych, pojawiało się jedynie 17. Najczęściej przypadało to na okres prac polowych w okolicach kwietnia. Spotyka się też wzmianki, że uczniowie chodzili nieregularnie , spóźniali się i wychodzili często wcześniej. </a:t>
            </a: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1465</Words>
  <Application>Microsoft Office PowerPoint</Application>
  <PresentationFormat>On-screen Show (4:3)</PresentationFormat>
  <Paragraphs>164</Paragraphs>
  <Slides>40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Aharoni</vt:lpstr>
      <vt:lpstr>Motyw pakietu Office</vt:lpstr>
      <vt:lpstr>Szkoły Dawniej</vt:lpstr>
      <vt:lpstr>   Kim była guwernantka?  </vt:lpstr>
      <vt:lpstr>  </vt:lpstr>
      <vt:lpstr> </vt:lpstr>
      <vt:lpstr>Kilka słów o dawnej szkole.  Zastanawiałeś się kiedyś jak wyglądała szkoła do której chodzili Twoi rodzice bądź dziadkowie? Może miałeś okazję usłyszeć szkolne opowieści z dawnych lat? Historie opowiadane przez starsze pokolenie są nie tylko ciekawe, ale również pozwalają docenić czasy, w których żyjemy. Jeśli nie wiesz jak było dawno temu w szkole, koniecznie przeczytaj ten tekst. </vt:lpstr>
      <vt:lpstr>Slajd 6</vt:lpstr>
      <vt:lpstr>   Szkoła  w XIX w. </vt:lpstr>
      <vt:lpstr>Do szkoły uczęszczały dzieci w wieku od 8 do 15 lat. Zanotowano również jeden przypadek chłopca rozpoczynającego naukę w wieku 17 lat. Na podstawie sprawozdań ustalono, że do 1840 r. do szkoły nie uczęszczało więcej niż 30 uczniów. Dopiero na przełomie 1893/94 gwałtownie wzrosła liczba uczniów szkoły elementarnej od kilkudziesięciu do nieco ponad 100. </vt:lpstr>
      <vt:lpstr>W historii szkoły były  okresy w których na zajęcia przychodziła niewielka grupka dzieci z 65 zapisanych, pojawiało się jedynie 17. Najczęściej przypadało to na okres prac polowych w okolicach kwietnia. Spotyka się też wzmianki, że uczniowie chodzili nieregularnie , spóźniali się i wychodzili często wcześniej. </vt:lpstr>
      <vt:lpstr> Dzieci były zajęte pasieniem trzody, niektóre nie  miały ciepłej odzieży i obuwia.  Wg. nauczycieli winę ponosili również rodzice, którzy nie pilnowali dzieci, późno zapisywali je do szkoły, a w ich świadomości nauka nie była priorytetowa.   Zarówno ksiądz jak i nauczyciel próbowali wpłynąć na rodziców , aby  dzieci nie przerywały nauki.  Sugerowano stworzenie jednego wielkiego pastwiska , gdzie  jedna osoba mogłaby wypasać inwentarz wszystkich  mieszkańców.  Niestety nie doszło to do skutku. </vt:lpstr>
      <vt:lpstr>Plan  lekcji  na  rok  1860-1861</vt:lpstr>
      <vt:lpstr>Slajd 12</vt:lpstr>
      <vt:lpstr>Pomoce dydaktyczne</vt:lpstr>
      <vt:lpstr>Podręczniki W następnych latach w zbiorach bibliotecznych znajdowały się  podręczniki:  "Gramatykę rosyjską" autorstwa Grecza Podręcznik " Wiadomości o ratowaniu osób w stanie pozornej śmierci zostających" "Wiadomości dla kończących nauki początkowe" " Pan Wojciech czyli wzór oszczędności i pracy" tom I i II "Gospodarstwo wiejskie" "Uwagi i modlitwy" "Poradnik ustrzeżenia się od cholery" "Zmiany miar i wag rosyjskich na polskie i polskie na rosyjskie" "Rady dla Włościan" "Katechizm mały mansjonarski" oraz " Przypadki Robinsona Kruzoe" </vt:lpstr>
      <vt:lpstr>Przykładowy wykaz ocen uczniów  od  stycznia  do  lipca  1836r</vt:lpstr>
      <vt:lpstr>Slajd 16</vt:lpstr>
      <vt:lpstr>Slajd 17</vt:lpstr>
      <vt:lpstr>Szkolne wspomnienia mojej babci. </vt:lpstr>
      <vt:lpstr>Kary szkolne Do kar stosowanych w dawnych szkołach należało: uderzenie linijką lub czcią po wewnętrznej stronie dłoni, przepisywanie podanego przez nauczyciela zdania, siedzenie w "oślej" ławce. wystąpienie przed całą szkołą na apelu, stanie w kącie z rękami do góry, </vt:lpstr>
      <vt:lpstr>Jak wyglądały szkoły? </vt:lpstr>
      <vt:lpstr>Slajd 21</vt:lpstr>
      <vt:lpstr>Slajd 22</vt:lpstr>
      <vt:lpstr>Zabawy na przerwach </vt:lpstr>
      <vt:lpstr>Czasy szkolne przed II wojną światową   </vt:lpstr>
      <vt:lpstr>Slajd 25</vt:lpstr>
      <vt:lpstr>Slajd 26</vt:lpstr>
      <vt:lpstr>Slajd 27</vt:lpstr>
      <vt:lpstr>Slajd 28</vt:lpstr>
      <vt:lpstr>Slajd 29</vt:lpstr>
      <vt:lpstr>Czas wojny </vt:lpstr>
      <vt:lpstr>Tajne komplety </vt:lpstr>
      <vt:lpstr>Jak to z nauką bywało… </vt:lpstr>
      <vt:lpstr>Szkolne wspomnienia moich rodziców. </vt:lpstr>
      <vt:lpstr>Slajd 34</vt:lpstr>
      <vt:lpstr>Slajd 35</vt:lpstr>
      <vt:lpstr>Slajd 36</vt:lpstr>
      <vt:lpstr>Slajd 37</vt:lpstr>
      <vt:lpstr>Slajd 38</vt:lpstr>
      <vt:lpstr>Slajd 39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 szkolne Do kar stosowanych w dawnych szkołach należało: uderzenie linijką lub czcią po wewnętrznej stronie dłoni, przepisywanie podanego przez nauczyciela zdania, siedzienie w "oślej" ławce. wystąpienie przed całą szkołą na apelu, stanie w kącie z rękami do góry,</dc:title>
  <dc:creator>student</dc:creator>
  <cp:lastModifiedBy>EAP</cp:lastModifiedBy>
  <cp:revision>33</cp:revision>
  <dcterms:created xsi:type="dcterms:W3CDTF">2014-09-12T06:19:26Z</dcterms:created>
  <dcterms:modified xsi:type="dcterms:W3CDTF">2014-11-07T17:31:39Z</dcterms:modified>
</cp:coreProperties>
</file>