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1"/>
  </p:sldMasterIdLst>
  <p:sldIdLst>
    <p:sldId id="257" r:id="rId2"/>
    <p:sldId id="258" r:id="rId3"/>
    <p:sldId id="259" r:id="rId4"/>
    <p:sldId id="260" r:id="rId5"/>
    <p:sldId id="261" r:id="rId6"/>
    <p:sldId id="264" r:id="rId7"/>
    <p:sldId id="262" r:id="rId8"/>
    <p:sldId id="263" r:id="rId9"/>
    <p:sldId id="265" r:id="rId10"/>
    <p:sldId id="266" r:id="rId11"/>
    <p:sldId id="267" r:id="rId12"/>
    <p:sldId id="268" r:id="rId1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11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smtClean="0"/>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8437662-064C-4FE5-871A-A97DC775F9DB}" type="datetimeFigureOut">
              <a:rPr lang="pl-PL" smtClean="0"/>
              <a:t>2014-06-16</a:t>
            </a:fld>
            <a:endParaRPr lang="pl-PL" dirty="0"/>
          </a:p>
        </p:txBody>
      </p:sp>
      <p:sp>
        <p:nvSpPr>
          <p:cNvPr id="5" name="Footer Placeholder 4"/>
          <p:cNvSpPr>
            <a:spLocks noGrp="1"/>
          </p:cNvSpPr>
          <p:nvPr>
            <p:ph type="ftr" sz="quarter" idx="11"/>
          </p:nvPr>
        </p:nvSpPr>
        <p:spPr>
          <a:xfrm>
            <a:off x="2692397" y="5037663"/>
            <a:ext cx="5214635" cy="279400"/>
          </a:xfrm>
        </p:spPr>
        <p:txBody>
          <a:bodyPr/>
          <a:lstStyle/>
          <a:p>
            <a:endParaRPr lang="pl-PL" dirty="0"/>
          </a:p>
        </p:txBody>
      </p:sp>
      <p:sp>
        <p:nvSpPr>
          <p:cNvPr id="6" name="Slide Number Placeholder 5"/>
          <p:cNvSpPr>
            <a:spLocks noGrp="1"/>
          </p:cNvSpPr>
          <p:nvPr>
            <p:ph type="sldNum" sz="quarter" idx="12"/>
          </p:nvPr>
        </p:nvSpPr>
        <p:spPr>
          <a:xfrm>
            <a:off x="8956900" y="5037663"/>
            <a:ext cx="551167" cy="279400"/>
          </a:xfrm>
        </p:spPr>
        <p:txBody>
          <a:bodyPr/>
          <a:lstStyle/>
          <a:p>
            <a:fld id="{90ECF4A3-C11E-4B95-AB7D-860D18CFB916}" type="slidenum">
              <a:rPr lang="pl-PL" smtClean="0"/>
              <a:t>‹#›</a:t>
            </a:fld>
            <a:endParaRPr lang="pl-PL"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0545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dirty="0" smtClean="0"/>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90ECF4A3-C11E-4B95-AB7D-860D18CFB916}" type="slidenum">
              <a:rPr lang="pl-PL" smtClean="0"/>
              <a:t>‹#›</a:t>
            </a:fld>
            <a:endParaRPr lang="pl-PL" dirty="0"/>
          </a:p>
        </p:txBody>
      </p:sp>
    </p:spTree>
    <p:extLst>
      <p:ext uri="{BB962C8B-B14F-4D97-AF65-F5344CB8AC3E}">
        <p14:creationId xmlns:p14="http://schemas.microsoft.com/office/powerpoint/2010/main" val="20994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90ECF4A3-C11E-4B95-AB7D-860D18CFB916}" type="slidenum">
              <a:rPr lang="pl-PL" smtClean="0"/>
              <a:t>‹#›</a:t>
            </a:fld>
            <a:endParaRPr lang="pl-PL"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500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90ECF4A3-C11E-4B95-AB7D-860D18CFB916}" type="slidenum">
              <a:rPr lang="pl-PL" smtClean="0"/>
              <a:t>‹#›</a:t>
            </a:fld>
            <a:endParaRPr lang="pl-PL"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2871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90ECF4A3-C11E-4B95-AB7D-860D18CFB916}" type="slidenum">
              <a:rPr lang="pl-PL" smtClean="0"/>
              <a:t>‹#›</a:t>
            </a:fld>
            <a:endParaRPr lang="pl-PL" dirty="0"/>
          </a:p>
        </p:txBody>
      </p:sp>
    </p:spTree>
    <p:extLst>
      <p:ext uri="{BB962C8B-B14F-4D97-AF65-F5344CB8AC3E}">
        <p14:creationId xmlns:p14="http://schemas.microsoft.com/office/powerpoint/2010/main" val="1916439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90ECF4A3-C11E-4B95-AB7D-860D18CFB916}" type="slidenum">
              <a:rPr lang="pl-PL" smtClean="0"/>
              <a:t>‹#›</a:t>
            </a:fld>
            <a:endParaRPr lang="pl-PL"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766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smtClean="0"/>
              <a:t>Kliknij, aby edytować styl</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90ECF4A3-C11E-4B95-AB7D-860D18CFB916}" type="slidenum">
              <a:rPr lang="pl-PL" smtClean="0"/>
              <a:t>‹#›</a:t>
            </a:fld>
            <a:endParaRPr lang="pl-PL"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5769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90ECF4A3-C11E-4B95-AB7D-860D18CFB916}" type="slidenum">
              <a:rPr lang="pl-PL" smtClean="0"/>
              <a:t>‹#›</a:t>
            </a:fld>
            <a:endParaRPr lang="pl-PL"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8862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90ECF4A3-C11E-4B95-AB7D-860D18CFB916}" type="slidenum">
              <a:rPr lang="pl-PL" smtClean="0"/>
              <a:t>‹#›</a:t>
            </a:fld>
            <a:endParaRPr lang="pl-PL"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58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90ECF4A3-C11E-4B95-AB7D-860D18CFB916}" type="slidenum">
              <a:rPr lang="pl-PL" smtClean="0"/>
              <a:t>‹#›</a:t>
            </a:fld>
            <a:endParaRPr lang="pl-PL" dirty="0"/>
          </a:p>
        </p:txBody>
      </p:sp>
    </p:spTree>
    <p:extLst>
      <p:ext uri="{BB962C8B-B14F-4D97-AF65-F5344CB8AC3E}">
        <p14:creationId xmlns:p14="http://schemas.microsoft.com/office/powerpoint/2010/main" val="789899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90ECF4A3-C11E-4B95-AB7D-860D18CFB916}" type="slidenum">
              <a:rPr lang="pl-PL" smtClean="0"/>
              <a:t>‹#›</a:t>
            </a:fld>
            <a:endParaRPr lang="pl-PL"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7485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90ECF4A3-C11E-4B95-AB7D-860D18CFB916}" type="slidenum">
              <a:rPr lang="pl-PL" smtClean="0"/>
              <a:t>‹#›</a:t>
            </a:fld>
            <a:endParaRPr lang="pl-PL"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466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8" name="Footer Placeholder 7"/>
          <p:cNvSpPr>
            <a:spLocks noGrp="1"/>
          </p:cNvSpPr>
          <p:nvPr>
            <p:ph type="ftr" sz="quarter" idx="11"/>
          </p:nvPr>
        </p:nvSpPr>
        <p:spPr/>
        <p:txBody>
          <a:bodyPr/>
          <a:lstStyle/>
          <a:p>
            <a:endParaRPr lang="pl-PL" dirty="0"/>
          </a:p>
        </p:txBody>
      </p:sp>
      <p:sp>
        <p:nvSpPr>
          <p:cNvPr id="9" name="Slide Number Placeholder 8"/>
          <p:cNvSpPr>
            <a:spLocks noGrp="1"/>
          </p:cNvSpPr>
          <p:nvPr>
            <p:ph type="sldNum" sz="quarter" idx="12"/>
          </p:nvPr>
        </p:nvSpPr>
        <p:spPr/>
        <p:txBody>
          <a:bodyPr/>
          <a:lstStyle/>
          <a:p>
            <a:fld id="{90ECF4A3-C11E-4B95-AB7D-860D18CFB916}" type="slidenum">
              <a:rPr lang="pl-PL" smtClean="0"/>
              <a:t>‹#›</a:t>
            </a:fld>
            <a:endParaRPr lang="pl-PL"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050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4" name="Footer Placeholder 3"/>
          <p:cNvSpPr>
            <a:spLocks noGrp="1"/>
          </p:cNvSpPr>
          <p:nvPr>
            <p:ph type="ftr" sz="quarter" idx="11"/>
          </p:nvPr>
        </p:nvSpPr>
        <p:spPr/>
        <p:txBody>
          <a:bodyPr/>
          <a:lstStyle/>
          <a:p>
            <a:endParaRPr lang="pl-PL" dirty="0"/>
          </a:p>
        </p:txBody>
      </p:sp>
      <p:sp>
        <p:nvSpPr>
          <p:cNvPr id="5" name="Slide Number Placeholder 4"/>
          <p:cNvSpPr>
            <a:spLocks noGrp="1"/>
          </p:cNvSpPr>
          <p:nvPr>
            <p:ph type="sldNum" sz="quarter" idx="12"/>
          </p:nvPr>
        </p:nvSpPr>
        <p:spPr/>
        <p:txBody>
          <a:bodyPr/>
          <a:lstStyle/>
          <a:p>
            <a:fld id="{90ECF4A3-C11E-4B95-AB7D-860D18CFB916}" type="slidenum">
              <a:rPr lang="pl-PL" smtClean="0"/>
              <a:t>‹#›</a:t>
            </a:fld>
            <a:endParaRPr lang="pl-PL"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9284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3" name="Footer Placeholder 2"/>
          <p:cNvSpPr>
            <a:spLocks noGrp="1"/>
          </p:cNvSpPr>
          <p:nvPr>
            <p:ph type="ftr" sz="quarter" idx="11"/>
          </p:nvPr>
        </p:nvSpPr>
        <p:spPr/>
        <p:txBody>
          <a:bodyPr/>
          <a:lstStyle/>
          <a:p>
            <a:endParaRPr lang="pl-PL" dirty="0"/>
          </a:p>
        </p:txBody>
      </p:sp>
      <p:sp>
        <p:nvSpPr>
          <p:cNvPr id="4" name="Slide Number Placeholder 3"/>
          <p:cNvSpPr>
            <a:spLocks noGrp="1"/>
          </p:cNvSpPr>
          <p:nvPr>
            <p:ph type="sldNum" sz="quarter" idx="12"/>
          </p:nvPr>
        </p:nvSpPr>
        <p:spPr/>
        <p:txBody>
          <a:bodyPr/>
          <a:lstStyle/>
          <a:p>
            <a:fld id="{90ECF4A3-C11E-4B95-AB7D-860D18CFB916}" type="slidenum">
              <a:rPr lang="pl-PL" smtClean="0"/>
              <a:t>‹#›</a:t>
            </a:fld>
            <a:endParaRPr lang="pl-PL" dirty="0"/>
          </a:p>
        </p:txBody>
      </p:sp>
    </p:spTree>
    <p:extLst>
      <p:ext uri="{BB962C8B-B14F-4D97-AF65-F5344CB8AC3E}">
        <p14:creationId xmlns:p14="http://schemas.microsoft.com/office/powerpoint/2010/main" val="614879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smtClean="0"/>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90ECF4A3-C11E-4B95-AB7D-860D18CFB916}" type="slidenum">
              <a:rPr lang="pl-PL" smtClean="0"/>
              <a:t>‹#›</a:t>
            </a:fld>
            <a:endParaRPr lang="pl-PL"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969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smtClean="0"/>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dirty="0" smtClean="0"/>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F8437662-064C-4FE5-871A-A97DC775F9DB}" type="datetimeFigureOut">
              <a:rPr lang="pl-PL" smtClean="0"/>
              <a:t>2014-06-16</a:t>
            </a:fld>
            <a:endParaRPr lang="pl-PL"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ECF4A3-C11E-4B95-AB7D-860D18CFB916}" type="slidenum">
              <a:rPr lang="pl-PL" smtClean="0"/>
              <a:t>‹#›</a:t>
            </a:fld>
            <a:endParaRPr lang="pl-PL" dirty="0"/>
          </a:p>
        </p:txBody>
      </p:sp>
    </p:spTree>
    <p:extLst>
      <p:ext uri="{BB962C8B-B14F-4D97-AF65-F5344CB8AC3E}">
        <p14:creationId xmlns:p14="http://schemas.microsoft.com/office/powerpoint/2010/main" val="209715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8437662-064C-4FE5-871A-A97DC775F9DB}" type="datetimeFigureOut">
              <a:rPr lang="pl-PL" smtClean="0"/>
              <a:t>2014-06-16</a:t>
            </a:fld>
            <a:endParaRPr lang="pl-PL"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ECF4A3-C11E-4B95-AB7D-860D18CFB916}" type="slidenum">
              <a:rPr lang="pl-PL" smtClean="0"/>
              <a:t>‹#›</a:t>
            </a:fld>
            <a:endParaRPr lang="pl-PL" dirty="0"/>
          </a:p>
        </p:txBody>
      </p:sp>
    </p:spTree>
    <p:extLst>
      <p:ext uri="{BB962C8B-B14F-4D97-AF65-F5344CB8AC3E}">
        <p14:creationId xmlns:p14="http://schemas.microsoft.com/office/powerpoint/2010/main" val="4085374550"/>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692398" y="1773159"/>
            <a:ext cx="6815669" cy="3107268"/>
          </a:xfrm>
        </p:spPr>
        <p:txBody>
          <a:bodyPr/>
          <a:lstStyle/>
          <a:p>
            <a:r>
              <a:rPr lang="pl-PL" sz="8800" dirty="0" smtClean="0"/>
              <a:t>GREEK CUISINE</a:t>
            </a:r>
            <a:endParaRPr lang="pl-PL" sz="8800" dirty="0"/>
          </a:p>
        </p:txBody>
      </p:sp>
      <p:sp>
        <p:nvSpPr>
          <p:cNvPr id="4" name="Podtytuł 3"/>
          <p:cNvSpPr>
            <a:spLocks noGrp="1"/>
          </p:cNvSpPr>
          <p:nvPr>
            <p:ph type="subTitle" idx="1"/>
          </p:nvPr>
        </p:nvSpPr>
        <p:spPr>
          <a:xfrm>
            <a:off x="3715656" y="5900057"/>
            <a:ext cx="4100288" cy="468085"/>
          </a:xfrm>
        </p:spPr>
        <p:txBody>
          <a:bodyPr/>
          <a:lstStyle/>
          <a:p>
            <a:endParaRPr lang="pl-PL" dirty="0"/>
          </a:p>
        </p:txBody>
      </p:sp>
    </p:spTree>
    <p:extLst>
      <p:ext uri="{BB962C8B-B14F-4D97-AF65-F5344CB8AC3E}">
        <p14:creationId xmlns:p14="http://schemas.microsoft.com/office/powerpoint/2010/main" val="710449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114802" y="89505"/>
            <a:ext cx="3657599" cy="1009954"/>
          </a:xfrm>
        </p:spPr>
        <p:txBody>
          <a:bodyPr/>
          <a:lstStyle/>
          <a:p>
            <a:r>
              <a:rPr lang="pl-PL" sz="4000" dirty="0" smtClean="0">
                <a:solidFill>
                  <a:schemeClr val="accent1">
                    <a:lumMod val="20000"/>
                    <a:lumOff val="80000"/>
                  </a:schemeClr>
                </a:solidFill>
              </a:rPr>
              <a:t>KOTLETY</a:t>
            </a:r>
            <a:endParaRPr lang="en-GB" dirty="0">
              <a:solidFill>
                <a:schemeClr val="accent1">
                  <a:lumMod val="20000"/>
                  <a:lumOff val="80000"/>
                </a:schemeClr>
              </a:solidFill>
            </a:endParaRPr>
          </a:p>
        </p:txBody>
      </p:sp>
      <p:pic>
        <p:nvPicPr>
          <p:cNvPr id="3" name="Obraz 2"/>
          <p:cNvPicPr>
            <a:picLocks noChangeAspect="1"/>
          </p:cNvPicPr>
          <p:nvPr/>
        </p:nvPicPr>
        <p:blipFill>
          <a:blip r:embed="rId2"/>
          <a:stretch>
            <a:fillRect/>
          </a:stretch>
        </p:blipFill>
        <p:spPr>
          <a:xfrm>
            <a:off x="9122230" y="0"/>
            <a:ext cx="3069769" cy="3069769"/>
          </a:xfrm>
          <a:prstGeom prst="rect">
            <a:avLst/>
          </a:prstGeom>
        </p:spPr>
      </p:pic>
      <p:sp>
        <p:nvSpPr>
          <p:cNvPr id="4" name="Prostokąt 3"/>
          <p:cNvSpPr/>
          <p:nvPr/>
        </p:nvSpPr>
        <p:spPr>
          <a:xfrm>
            <a:off x="9851571" y="3228592"/>
            <a:ext cx="2188029" cy="1200329"/>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15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COOK 25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IN 40 mins</a:t>
            </a:r>
            <a:endParaRPr lang="en-GB" dirty="0" smtClean="0">
              <a:solidFill>
                <a:schemeClr val="accent1">
                  <a:lumMod val="20000"/>
                  <a:lumOff val="80000"/>
                </a:schemeClr>
              </a:solidFill>
            </a:endParaRPr>
          </a:p>
          <a:p>
            <a:r>
              <a:rPr lang="en-US" dirty="0" smtClean="0"/>
              <a:t> </a:t>
            </a:r>
            <a:endParaRPr lang="en-GB" dirty="0">
              <a:solidFill>
                <a:schemeClr val="accent1">
                  <a:lumMod val="20000"/>
                  <a:lumOff val="80000"/>
                </a:schemeClr>
              </a:solidFill>
            </a:endParaRPr>
          </a:p>
        </p:txBody>
      </p:sp>
      <p:sp>
        <p:nvSpPr>
          <p:cNvPr id="5" name="Prostokąt 4"/>
          <p:cNvSpPr/>
          <p:nvPr/>
        </p:nvSpPr>
        <p:spPr>
          <a:xfrm>
            <a:off x="163286" y="187796"/>
            <a:ext cx="2601686" cy="4124206"/>
          </a:xfrm>
          <a:prstGeom prst="rect">
            <a:avLst/>
          </a:prstGeom>
        </p:spPr>
        <p:txBody>
          <a:bodyPr wrap="square">
            <a:spAutoFit/>
          </a:bodyPr>
          <a:lstStyle/>
          <a:p>
            <a:pPr algn="ctr"/>
            <a:r>
              <a:rPr lang="pl-PL" dirty="0" smtClean="0">
                <a:solidFill>
                  <a:schemeClr val="accent1">
                    <a:lumMod val="20000"/>
                    <a:lumOff val="80000"/>
                  </a:schemeClr>
                </a:solidFill>
              </a:rPr>
              <a:t>INGREDIENTS</a:t>
            </a:r>
          </a:p>
          <a:p>
            <a:r>
              <a:rPr lang="pl-PL" dirty="0" smtClean="0">
                <a:solidFill>
                  <a:schemeClr val="accent1">
                    <a:lumMod val="20000"/>
                    <a:lumOff val="80000"/>
                  </a:schemeClr>
                </a:solidFill>
              </a:rPr>
              <a:t>• </a:t>
            </a:r>
            <a:r>
              <a:rPr lang="en-US" sz="1600" dirty="0" smtClean="0">
                <a:solidFill>
                  <a:schemeClr val="accent1">
                    <a:lumMod val="20000"/>
                    <a:lumOff val="80000"/>
                  </a:schemeClr>
                </a:solidFill>
              </a:rPr>
              <a:t>1 1/3 pounds lean ground beef</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2/3 cup milk cracker crumbs</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small sweet yellow onion, minced</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egg, well beaten</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tablespoon milk</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clove garlic, minced (optional)</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1/4 teaspoons kosher salt</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1/2 teaspoon freshly ground black pepper</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1/2 cup vegetable shortening for frying</a:t>
            </a:r>
          </a:p>
          <a:p>
            <a:endParaRPr lang="en-US" dirty="0">
              <a:solidFill>
                <a:schemeClr val="accent1">
                  <a:lumMod val="20000"/>
                  <a:lumOff val="80000"/>
                </a:schemeClr>
              </a:solidFill>
            </a:endParaRPr>
          </a:p>
        </p:txBody>
      </p:sp>
      <p:sp>
        <p:nvSpPr>
          <p:cNvPr id="7" name="Prostokąt 6"/>
          <p:cNvSpPr/>
          <p:nvPr/>
        </p:nvSpPr>
        <p:spPr>
          <a:xfrm>
            <a:off x="2895601" y="1458876"/>
            <a:ext cx="6096000" cy="2862322"/>
          </a:xfrm>
          <a:prstGeom prst="rect">
            <a:avLst/>
          </a:prstGeom>
        </p:spPr>
        <p:txBody>
          <a:bodyPr>
            <a:spAutoFit/>
          </a:bodyPr>
          <a:lstStyle/>
          <a:p>
            <a:pPr algn="ctr"/>
            <a:r>
              <a:rPr lang="pl-PL" dirty="0" smtClean="0">
                <a:solidFill>
                  <a:schemeClr val="accent1">
                    <a:lumMod val="20000"/>
                    <a:lumOff val="80000"/>
                  </a:schemeClr>
                </a:solidFill>
              </a:rPr>
              <a:t>DIRECTIONS</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Mix ground beef, cracker crumbs, onion, egg, milk, garlic, kosher salt, and black pepper in a large bowl until evenly blended. Shape meat mixture into twelve 3-inch patties about 1 1/4-inch thick.</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Heat vegetable shortening in a large skillet over medium-high heat. Sear patties until golden brown, about 2 minutes per side. Reduce heat to low and continue cooking, uncovered, until patties are no longer pink in the center, about 20 minutes more. Remove patties from skillet and drain on paper towels until ready to serve.</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2093810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4773387" y="-8238"/>
            <a:ext cx="2645226" cy="759582"/>
          </a:xfrm>
        </p:spPr>
        <p:txBody>
          <a:bodyPr>
            <a:normAutofit/>
          </a:bodyPr>
          <a:lstStyle/>
          <a:p>
            <a:r>
              <a:rPr lang="pl-PL" sz="4000" dirty="0" smtClean="0">
                <a:solidFill>
                  <a:schemeClr val="accent1">
                    <a:lumMod val="20000"/>
                    <a:lumOff val="80000"/>
                  </a:schemeClr>
                </a:solidFill>
              </a:rPr>
              <a:t>BORSCHT</a:t>
            </a:r>
            <a:endParaRPr lang="en-GB" sz="4000" dirty="0">
              <a:solidFill>
                <a:schemeClr val="accent1">
                  <a:lumMod val="20000"/>
                  <a:lumOff val="80000"/>
                </a:schemeClr>
              </a:solidFill>
            </a:endParaRPr>
          </a:p>
        </p:txBody>
      </p:sp>
      <p:pic>
        <p:nvPicPr>
          <p:cNvPr id="3" name="Obraz 2"/>
          <p:cNvPicPr>
            <a:picLocks noChangeAspect="1"/>
          </p:cNvPicPr>
          <p:nvPr/>
        </p:nvPicPr>
        <p:blipFill>
          <a:blip r:embed="rId2"/>
          <a:stretch>
            <a:fillRect/>
          </a:stretch>
        </p:blipFill>
        <p:spPr>
          <a:xfrm>
            <a:off x="9252857" y="-1"/>
            <a:ext cx="2939143" cy="2939143"/>
          </a:xfrm>
          <a:prstGeom prst="rect">
            <a:avLst/>
          </a:prstGeom>
        </p:spPr>
      </p:pic>
      <p:sp>
        <p:nvSpPr>
          <p:cNvPr id="4" name="Prostokąt 3"/>
          <p:cNvSpPr/>
          <p:nvPr/>
        </p:nvSpPr>
        <p:spPr>
          <a:xfrm>
            <a:off x="9476013" y="3195935"/>
            <a:ext cx="2492829" cy="923330"/>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a:solidFill>
                  <a:schemeClr val="accent1">
                    <a:lumMod val="20000"/>
                    <a:lumOff val="80000"/>
                  </a:schemeClr>
                </a:solidFill>
              </a:rPr>
              <a:t>25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i="1" dirty="0">
                <a:solidFill>
                  <a:schemeClr val="accent1">
                    <a:lumMod val="20000"/>
                    <a:lumOff val="80000"/>
                  </a:schemeClr>
                </a:solidFill>
              </a:rPr>
              <a:t>1 hr</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a:t>
            </a:r>
            <a:r>
              <a:rPr lang="en-US" dirty="0">
                <a:solidFill>
                  <a:schemeClr val="accent1">
                    <a:lumMod val="20000"/>
                    <a:lumOff val="80000"/>
                  </a:schemeClr>
                </a:solidFill>
              </a:rPr>
              <a:t>IN </a:t>
            </a:r>
            <a:r>
              <a:rPr lang="en-US" i="1" dirty="0">
                <a:solidFill>
                  <a:schemeClr val="accent1">
                    <a:lumMod val="20000"/>
                    <a:lumOff val="80000"/>
                  </a:schemeClr>
                </a:solidFill>
              </a:rPr>
              <a:t>1 hr 25 mins</a:t>
            </a:r>
            <a:endParaRPr lang="en-GB" i="1" dirty="0">
              <a:solidFill>
                <a:schemeClr val="accent1">
                  <a:lumMod val="20000"/>
                  <a:lumOff val="80000"/>
                </a:schemeClr>
              </a:solidFill>
            </a:endParaRPr>
          </a:p>
        </p:txBody>
      </p:sp>
      <p:sp>
        <p:nvSpPr>
          <p:cNvPr id="5" name="Prostokąt 4"/>
          <p:cNvSpPr/>
          <p:nvPr/>
        </p:nvSpPr>
        <p:spPr>
          <a:xfrm>
            <a:off x="0" y="215319"/>
            <a:ext cx="3037115" cy="5447645"/>
          </a:xfrm>
          <a:prstGeom prst="rect">
            <a:avLst/>
          </a:prstGeom>
        </p:spPr>
        <p:txBody>
          <a:bodyPr wrap="square">
            <a:spAutoFit/>
          </a:bodyPr>
          <a:lstStyle/>
          <a:p>
            <a:pPr algn="ctr"/>
            <a:r>
              <a:rPr lang="pl-PL" dirty="0" smtClean="0">
                <a:solidFill>
                  <a:schemeClr val="accent1">
                    <a:lumMod val="20000"/>
                    <a:lumOff val="80000"/>
                  </a:schemeClr>
                </a:solidFill>
              </a:rPr>
              <a:t>INGREDIENTS</a:t>
            </a:r>
            <a:endParaRPr lang="en-GB" dirty="0">
              <a:solidFill>
                <a:schemeClr val="accent1">
                  <a:lumMod val="20000"/>
                  <a:lumOff val="80000"/>
                </a:schemeClr>
              </a:solidFill>
            </a:endParaRPr>
          </a:p>
          <a:p>
            <a:r>
              <a:rPr lang="pl-PL" sz="1500" dirty="0" smtClean="0">
                <a:solidFill>
                  <a:schemeClr val="accent1">
                    <a:lumMod val="20000"/>
                    <a:lumOff val="80000"/>
                  </a:schemeClr>
                </a:solidFill>
              </a:rPr>
              <a:t>• </a:t>
            </a:r>
            <a:r>
              <a:rPr lang="en-GB" sz="1500" dirty="0" smtClean="0">
                <a:solidFill>
                  <a:schemeClr val="accent1">
                    <a:lumMod val="20000"/>
                    <a:lumOff val="80000"/>
                  </a:schemeClr>
                </a:solidFill>
              </a:rPr>
              <a:t>6 </a:t>
            </a:r>
            <a:r>
              <a:rPr lang="en-GB" sz="1500" dirty="0">
                <a:solidFill>
                  <a:schemeClr val="accent1">
                    <a:lumMod val="20000"/>
                    <a:lumOff val="80000"/>
                  </a:schemeClr>
                </a:solidFill>
              </a:rPr>
              <a:t>cups </a:t>
            </a:r>
            <a:r>
              <a:rPr lang="en-GB" sz="1500" dirty="0" smtClean="0">
                <a:solidFill>
                  <a:schemeClr val="accent1">
                    <a:lumMod val="20000"/>
                    <a:lumOff val="80000"/>
                  </a:schemeClr>
                </a:solidFill>
              </a:rPr>
              <a:t>water</a:t>
            </a:r>
            <a:endParaRPr lang="en-GB" sz="1500" dirty="0">
              <a:solidFill>
                <a:schemeClr val="accent1">
                  <a:lumMod val="20000"/>
                  <a:lumOff val="80000"/>
                </a:schemeClr>
              </a:solidFill>
            </a:endParaRPr>
          </a:p>
          <a:p>
            <a:r>
              <a:rPr lang="pl-PL" sz="1500" dirty="0" smtClean="0">
                <a:solidFill>
                  <a:schemeClr val="accent1">
                    <a:lumMod val="20000"/>
                    <a:lumOff val="80000"/>
                  </a:schemeClr>
                </a:solidFill>
              </a:rPr>
              <a:t>• </a:t>
            </a:r>
            <a:r>
              <a:rPr lang="en-GB" sz="1500" dirty="0" smtClean="0">
                <a:solidFill>
                  <a:schemeClr val="accent1">
                    <a:lumMod val="20000"/>
                    <a:lumOff val="80000"/>
                  </a:schemeClr>
                </a:solidFill>
              </a:rPr>
              <a:t>3/4 </a:t>
            </a:r>
            <a:r>
              <a:rPr lang="en-GB" sz="1500" dirty="0">
                <a:solidFill>
                  <a:schemeClr val="accent1">
                    <a:lumMod val="20000"/>
                    <a:lumOff val="80000"/>
                  </a:schemeClr>
                </a:solidFill>
              </a:rPr>
              <a:t>tablespoon </a:t>
            </a:r>
            <a:r>
              <a:rPr lang="en-GB" sz="1500" dirty="0" smtClean="0">
                <a:solidFill>
                  <a:schemeClr val="accent1">
                    <a:lumMod val="20000"/>
                    <a:lumOff val="80000"/>
                  </a:schemeClr>
                </a:solidFill>
              </a:rPr>
              <a:t>salt</a:t>
            </a:r>
            <a:endParaRPr lang="pl-PL" sz="1500" dirty="0" smtClean="0">
              <a:solidFill>
                <a:schemeClr val="accent1">
                  <a:lumMod val="20000"/>
                  <a:lumOff val="80000"/>
                </a:schemeClr>
              </a:solidFill>
            </a:endParaRPr>
          </a:p>
          <a:p>
            <a:r>
              <a:rPr lang="pl-PL" sz="1500" dirty="0" smtClean="0">
                <a:solidFill>
                  <a:schemeClr val="accent1">
                    <a:lumMod val="20000"/>
                    <a:lumOff val="80000"/>
                  </a:schemeClr>
                </a:solidFill>
              </a:rPr>
              <a:t>• </a:t>
            </a:r>
            <a:r>
              <a:rPr lang="en-GB" sz="1500" dirty="0" smtClean="0">
                <a:solidFill>
                  <a:schemeClr val="accent1">
                    <a:lumMod val="20000"/>
                    <a:lumOff val="80000"/>
                  </a:schemeClr>
                </a:solidFill>
              </a:rPr>
              <a:t>1/2 </a:t>
            </a:r>
            <a:r>
              <a:rPr lang="en-GB" sz="1500" dirty="0">
                <a:solidFill>
                  <a:schemeClr val="accent1">
                    <a:lumMod val="20000"/>
                    <a:lumOff val="80000"/>
                  </a:schemeClr>
                </a:solidFill>
              </a:rPr>
              <a:t>cup finely chopped </a:t>
            </a:r>
            <a:r>
              <a:rPr lang="en-GB" sz="1500" dirty="0" smtClean="0">
                <a:solidFill>
                  <a:schemeClr val="accent1">
                    <a:lumMod val="20000"/>
                    <a:lumOff val="80000"/>
                  </a:schemeClr>
                </a:solidFill>
              </a:rPr>
              <a:t>carrots</a:t>
            </a:r>
            <a:endParaRPr lang="en-GB" sz="1500" dirty="0">
              <a:solidFill>
                <a:schemeClr val="accent1">
                  <a:lumMod val="20000"/>
                  <a:lumOff val="80000"/>
                </a:schemeClr>
              </a:solidFill>
            </a:endParaRPr>
          </a:p>
          <a:p>
            <a:r>
              <a:rPr lang="pl-PL" sz="1500" dirty="0" smtClean="0">
                <a:solidFill>
                  <a:schemeClr val="accent1">
                    <a:lumMod val="20000"/>
                    <a:lumOff val="80000"/>
                  </a:schemeClr>
                </a:solidFill>
              </a:rPr>
              <a:t>•</a:t>
            </a:r>
            <a:r>
              <a:rPr lang="en-GB" sz="1500" dirty="0" smtClean="0">
                <a:solidFill>
                  <a:schemeClr val="accent1">
                    <a:lumMod val="20000"/>
                    <a:lumOff val="80000"/>
                  </a:schemeClr>
                </a:solidFill>
              </a:rPr>
              <a:t> </a:t>
            </a:r>
            <a:r>
              <a:rPr lang="en-GB" sz="1500" dirty="0">
                <a:solidFill>
                  <a:schemeClr val="accent1">
                    <a:lumMod val="20000"/>
                    <a:lumOff val="80000"/>
                  </a:schemeClr>
                </a:solidFill>
              </a:rPr>
              <a:t>1/4 cup chopped green bell pepper, </a:t>
            </a:r>
            <a:r>
              <a:rPr lang="en-GB" sz="1500" dirty="0" smtClean="0">
                <a:solidFill>
                  <a:schemeClr val="accent1">
                    <a:lumMod val="20000"/>
                    <a:lumOff val="80000"/>
                  </a:schemeClr>
                </a:solidFill>
              </a:rPr>
              <a:t>divided</a:t>
            </a:r>
            <a:endParaRPr lang="en-GB" sz="1500" dirty="0">
              <a:solidFill>
                <a:schemeClr val="accent1">
                  <a:lumMod val="20000"/>
                  <a:lumOff val="80000"/>
                </a:schemeClr>
              </a:solidFill>
            </a:endParaRPr>
          </a:p>
          <a:p>
            <a:r>
              <a:rPr lang="pl-PL" sz="1500" dirty="0" smtClean="0">
                <a:solidFill>
                  <a:schemeClr val="accent1">
                    <a:lumMod val="20000"/>
                    <a:lumOff val="80000"/>
                  </a:schemeClr>
                </a:solidFill>
              </a:rPr>
              <a:t>•</a:t>
            </a:r>
            <a:r>
              <a:rPr lang="en-GB" sz="1500" dirty="0" smtClean="0">
                <a:solidFill>
                  <a:schemeClr val="accent1">
                    <a:lumMod val="20000"/>
                    <a:lumOff val="80000"/>
                  </a:schemeClr>
                </a:solidFill>
              </a:rPr>
              <a:t> 1/2 </a:t>
            </a:r>
            <a:r>
              <a:rPr lang="en-GB" sz="1500" dirty="0">
                <a:solidFill>
                  <a:schemeClr val="accent1">
                    <a:lumMod val="20000"/>
                    <a:lumOff val="80000"/>
                  </a:schemeClr>
                </a:solidFill>
              </a:rPr>
              <a:t>stalk celery, </a:t>
            </a:r>
            <a:r>
              <a:rPr lang="en-GB" sz="1500" dirty="0" smtClean="0">
                <a:solidFill>
                  <a:schemeClr val="accent1">
                    <a:lumMod val="20000"/>
                    <a:lumOff val="80000"/>
                  </a:schemeClr>
                </a:solidFill>
              </a:rPr>
              <a:t>chopped</a:t>
            </a:r>
            <a:endParaRPr lang="en-GB" sz="1500" dirty="0">
              <a:solidFill>
                <a:schemeClr val="accent1">
                  <a:lumMod val="20000"/>
                  <a:lumOff val="80000"/>
                </a:schemeClr>
              </a:solidFill>
            </a:endParaRPr>
          </a:p>
          <a:p>
            <a:r>
              <a:rPr lang="pl-PL" sz="1500" dirty="0" smtClean="0">
                <a:solidFill>
                  <a:schemeClr val="accent1">
                    <a:lumMod val="20000"/>
                    <a:lumOff val="80000"/>
                  </a:schemeClr>
                </a:solidFill>
              </a:rPr>
              <a:t>•</a:t>
            </a:r>
            <a:r>
              <a:rPr lang="en-GB" sz="1500" dirty="0" smtClean="0">
                <a:solidFill>
                  <a:schemeClr val="accent1">
                    <a:lumMod val="20000"/>
                    <a:lumOff val="80000"/>
                  </a:schemeClr>
                </a:solidFill>
              </a:rPr>
              <a:t> 1 </a:t>
            </a:r>
            <a:r>
              <a:rPr lang="en-GB" sz="1500" dirty="0">
                <a:solidFill>
                  <a:schemeClr val="accent1">
                    <a:lumMod val="20000"/>
                    <a:lumOff val="80000"/>
                  </a:schemeClr>
                </a:solidFill>
              </a:rPr>
              <a:t>medium </a:t>
            </a:r>
            <a:r>
              <a:rPr lang="en-GB" sz="1500" dirty="0" smtClean="0">
                <a:solidFill>
                  <a:schemeClr val="accent1">
                    <a:lumMod val="20000"/>
                    <a:lumOff val="80000"/>
                  </a:schemeClr>
                </a:solidFill>
              </a:rPr>
              <a:t>beet</a:t>
            </a:r>
            <a:endParaRPr lang="en-GB" sz="1500" dirty="0">
              <a:solidFill>
                <a:schemeClr val="accent1">
                  <a:lumMod val="20000"/>
                  <a:lumOff val="80000"/>
                </a:schemeClr>
              </a:solidFill>
            </a:endParaRPr>
          </a:p>
          <a:p>
            <a:r>
              <a:rPr lang="pl-PL" sz="1500" dirty="0" smtClean="0">
                <a:solidFill>
                  <a:schemeClr val="accent1">
                    <a:lumMod val="20000"/>
                    <a:lumOff val="80000"/>
                  </a:schemeClr>
                </a:solidFill>
              </a:rPr>
              <a:t>•</a:t>
            </a:r>
            <a:r>
              <a:rPr lang="en-GB" sz="1500" dirty="0" smtClean="0">
                <a:solidFill>
                  <a:schemeClr val="accent1">
                    <a:lumMod val="20000"/>
                    <a:lumOff val="80000"/>
                  </a:schemeClr>
                </a:solidFill>
              </a:rPr>
              <a:t> 1/2 </a:t>
            </a:r>
            <a:r>
              <a:rPr lang="en-GB" sz="1500" dirty="0">
                <a:solidFill>
                  <a:schemeClr val="accent1">
                    <a:lumMod val="20000"/>
                    <a:lumOff val="80000"/>
                  </a:schemeClr>
                </a:solidFill>
              </a:rPr>
              <a:t>cup canned peeled and diced </a:t>
            </a:r>
            <a:r>
              <a:rPr lang="en-GB" sz="1500" dirty="0" smtClean="0">
                <a:solidFill>
                  <a:schemeClr val="accent1">
                    <a:lumMod val="20000"/>
                    <a:lumOff val="80000"/>
                  </a:schemeClr>
                </a:solidFill>
              </a:rPr>
              <a:t>tomatoes</a:t>
            </a:r>
            <a:endParaRPr lang="en-GB" sz="1500" dirty="0">
              <a:solidFill>
                <a:schemeClr val="accent1">
                  <a:lumMod val="20000"/>
                  <a:lumOff val="80000"/>
                </a:schemeClr>
              </a:solidFill>
            </a:endParaRPr>
          </a:p>
          <a:p>
            <a:r>
              <a:rPr lang="pl-PL" sz="1500" dirty="0" smtClean="0">
                <a:solidFill>
                  <a:schemeClr val="accent1">
                    <a:lumMod val="20000"/>
                    <a:lumOff val="80000"/>
                  </a:schemeClr>
                </a:solidFill>
              </a:rPr>
              <a:t>•</a:t>
            </a:r>
            <a:r>
              <a:rPr lang="en-GB" sz="1500" dirty="0" smtClean="0">
                <a:solidFill>
                  <a:schemeClr val="accent1">
                    <a:lumMod val="20000"/>
                    <a:lumOff val="80000"/>
                  </a:schemeClr>
                </a:solidFill>
              </a:rPr>
              <a:t> 3 </a:t>
            </a:r>
            <a:r>
              <a:rPr lang="en-GB" sz="1500" dirty="0">
                <a:solidFill>
                  <a:schemeClr val="accent1">
                    <a:lumMod val="20000"/>
                    <a:lumOff val="80000"/>
                  </a:schemeClr>
                </a:solidFill>
              </a:rPr>
              <a:t>potatoes, </a:t>
            </a:r>
            <a:r>
              <a:rPr lang="en-GB" sz="1500" dirty="0" smtClean="0">
                <a:solidFill>
                  <a:schemeClr val="accent1">
                    <a:lumMod val="20000"/>
                    <a:lumOff val="80000"/>
                  </a:schemeClr>
                </a:solidFill>
              </a:rPr>
              <a:t>quartered</a:t>
            </a:r>
            <a:endParaRPr lang="en-GB" sz="1500" dirty="0">
              <a:solidFill>
                <a:schemeClr val="accent1">
                  <a:lumMod val="20000"/>
                  <a:lumOff val="80000"/>
                </a:schemeClr>
              </a:solidFill>
            </a:endParaRPr>
          </a:p>
          <a:p>
            <a:r>
              <a:rPr lang="pl-PL" sz="1500" dirty="0" smtClean="0">
                <a:solidFill>
                  <a:schemeClr val="accent1">
                    <a:lumMod val="20000"/>
                    <a:lumOff val="80000"/>
                  </a:schemeClr>
                </a:solidFill>
              </a:rPr>
              <a:t>•</a:t>
            </a:r>
            <a:r>
              <a:rPr lang="en-GB" sz="1500" dirty="0" smtClean="0">
                <a:solidFill>
                  <a:schemeClr val="accent1">
                    <a:lumMod val="20000"/>
                    <a:lumOff val="80000"/>
                  </a:schemeClr>
                </a:solidFill>
              </a:rPr>
              <a:t> 1/3 </a:t>
            </a:r>
            <a:r>
              <a:rPr lang="en-GB" sz="1500" dirty="0">
                <a:solidFill>
                  <a:schemeClr val="accent1">
                    <a:lumMod val="20000"/>
                    <a:lumOff val="80000"/>
                  </a:schemeClr>
                </a:solidFill>
              </a:rPr>
              <a:t>cup </a:t>
            </a:r>
            <a:r>
              <a:rPr lang="en-GB" sz="1500" dirty="0" smtClean="0">
                <a:solidFill>
                  <a:schemeClr val="accent1">
                    <a:lumMod val="20000"/>
                    <a:lumOff val="80000"/>
                  </a:schemeClr>
                </a:solidFill>
              </a:rPr>
              <a:t>butter</a:t>
            </a:r>
            <a:endParaRPr lang="pl-PL" sz="1500" dirty="0" smtClean="0">
              <a:solidFill>
                <a:schemeClr val="accent1">
                  <a:lumMod val="20000"/>
                  <a:lumOff val="80000"/>
                </a:schemeClr>
              </a:solidFill>
            </a:endParaRPr>
          </a:p>
          <a:p>
            <a:r>
              <a:rPr lang="pl-PL" sz="1500" dirty="0" smtClean="0">
                <a:solidFill>
                  <a:schemeClr val="accent1">
                    <a:lumMod val="20000"/>
                    <a:lumOff val="80000"/>
                  </a:schemeClr>
                </a:solidFill>
              </a:rPr>
              <a:t>• </a:t>
            </a:r>
            <a:r>
              <a:rPr lang="en-GB" sz="1500" dirty="0" smtClean="0">
                <a:solidFill>
                  <a:schemeClr val="accent1">
                    <a:lumMod val="20000"/>
                    <a:lumOff val="80000"/>
                  </a:schemeClr>
                </a:solidFill>
              </a:rPr>
              <a:t>1/2 </a:t>
            </a:r>
            <a:r>
              <a:rPr lang="en-GB" sz="1500" dirty="0">
                <a:solidFill>
                  <a:schemeClr val="accent1">
                    <a:lumMod val="20000"/>
                    <a:lumOff val="80000"/>
                  </a:schemeClr>
                </a:solidFill>
              </a:rPr>
              <a:t>cup chopped onion</a:t>
            </a:r>
          </a:p>
          <a:p>
            <a:r>
              <a:rPr lang="pl-PL" sz="1500" dirty="0" smtClean="0">
                <a:solidFill>
                  <a:schemeClr val="accent1">
                    <a:lumMod val="20000"/>
                    <a:lumOff val="80000"/>
                  </a:schemeClr>
                </a:solidFill>
              </a:rPr>
              <a:t>• </a:t>
            </a:r>
            <a:r>
              <a:rPr lang="en-GB" sz="1500" dirty="0" smtClean="0">
                <a:solidFill>
                  <a:schemeClr val="accent1">
                    <a:lumMod val="20000"/>
                    <a:lumOff val="80000"/>
                  </a:schemeClr>
                </a:solidFill>
              </a:rPr>
              <a:t>1 </a:t>
            </a:r>
            <a:r>
              <a:rPr lang="en-GB" sz="1500" dirty="0">
                <a:solidFill>
                  <a:schemeClr val="accent1">
                    <a:lumMod val="20000"/>
                    <a:lumOff val="80000"/>
                  </a:schemeClr>
                </a:solidFill>
              </a:rPr>
              <a:t>1/2 cups canned </a:t>
            </a:r>
            <a:r>
              <a:rPr lang="en-GB" sz="1500" dirty="0" smtClean="0">
                <a:solidFill>
                  <a:schemeClr val="accent1">
                    <a:lumMod val="20000"/>
                    <a:lumOff val="80000"/>
                  </a:schemeClr>
                </a:solidFill>
              </a:rPr>
              <a:t>tomatoes</a:t>
            </a:r>
            <a:endParaRPr lang="en-GB" sz="1500" dirty="0">
              <a:solidFill>
                <a:schemeClr val="accent1">
                  <a:lumMod val="20000"/>
                  <a:lumOff val="80000"/>
                </a:schemeClr>
              </a:solidFill>
            </a:endParaRPr>
          </a:p>
          <a:p>
            <a:r>
              <a:rPr lang="pl-PL" sz="1500" dirty="0" smtClean="0">
                <a:solidFill>
                  <a:schemeClr val="accent1">
                    <a:lumMod val="20000"/>
                    <a:lumOff val="80000"/>
                  </a:schemeClr>
                </a:solidFill>
              </a:rPr>
              <a:t>• </a:t>
            </a:r>
            <a:r>
              <a:rPr lang="en-GB" sz="1500" dirty="0" smtClean="0">
                <a:solidFill>
                  <a:schemeClr val="accent1">
                    <a:lumMod val="20000"/>
                    <a:lumOff val="80000"/>
                  </a:schemeClr>
                </a:solidFill>
              </a:rPr>
              <a:t>3 </a:t>
            </a:r>
            <a:r>
              <a:rPr lang="en-GB" sz="1500" dirty="0">
                <a:solidFill>
                  <a:schemeClr val="accent1">
                    <a:lumMod val="20000"/>
                    <a:lumOff val="80000"/>
                  </a:schemeClr>
                </a:solidFill>
              </a:rPr>
              <a:t>cups finely shredded cabbage, </a:t>
            </a:r>
            <a:r>
              <a:rPr lang="en-GB" sz="1500" dirty="0" smtClean="0">
                <a:solidFill>
                  <a:schemeClr val="accent1">
                    <a:lumMod val="20000"/>
                    <a:lumOff val="80000"/>
                  </a:schemeClr>
                </a:solidFill>
              </a:rPr>
              <a:t>divided</a:t>
            </a:r>
            <a:endParaRPr lang="en-GB" sz="1500" dirty="0">
              <a:solidFill>
                <a:schemeClr val="accent1">
                  <a:lumMod val="20000"/>
                  <a:lumOff val="80000"/>
                </a:schemeClr>
              </a:solidFill>
            </a:endParaRPr>
          </a:p>
          <a:p>
            <a:r>
              <a:rPr lang="pl-PL" sz="1500" dirty="0" smtClean="0">
                <a:solidFill>
                  <a:schemeClr val="accent1">
                    <a:lumMod val="20000"/>
                    <a:lumOff val="80000"/>
                  </a:schemeClr>
                </a:solidFill>
              </a:rPr>
              <a:t>• </a:t>
            </a:r>
            <a:r>
              <a:rPr lang="en-GB" sz="1500" dirty="0" smtClean="0">
                <a:solidFill>
                  <a:schemeClr val="accent1">
                    <a:lumMod val="20000"/>
                    <a:lumOff val="80000"/>
                  </a:schemeClr>
                </a:solidFill>
              </a:rPr>
              <a:t>1/4 </a:t>
            </a:r>
            <a:r>
              <a:rPr lang="en-GB" sz="1500" dirty="0">
                <a:solidFill>
                  <a:schemeClr val="accent1">
                    <a:lumMod val="20000"/>
                    <a:lumOff val="80000"/>
                  </a:schemeClr>
                </a:solidFill>
              </a:rPr>
              <a:t>cup heavy </a:t>
            </a:r>
            <a:r>
              <a:rPr lang="en-GB" sz="1500" dirty="0" smtClean="0">
                <a:solidFill>
                  <a:schemeClr val="accent1">
                    <a:lumMod val="20000"/>
                    <a:lumOff val="80000"/>
                  </a:schemeClr>
                </a:solidFill>
              </a:rPr>
              <a:t>cream</a:t>
            </a:r>
            <a:endParaRPr lang="en-GB" sz="1500" dirty="0">
              <a:solidFill>
                <a:schemeClr val="accent1">
                  <a:lumMod val="20000"/>
                  <a:lumOff val="80000"/>
                </a:schemeClr>
              </a:solidFill>
            </a:endParaRPr>
          </a:p>
          <a:p>
            <a:r>
              <a:rPr lang="pl-PL" sz="1500" dirty="0" smtClean="0">
                <a:solidFill>
                  <a:schemeClr val="accent1">
                    <a:lumMod val="20000"/>
                    <a:lumOff val="80000"/>
                  </a:schemeClr>
                </a:solidFill>
              </a:rPr>
              <a:t>• </a:t>
            </a:r>
            <a:r>
              <a:rPr lang="en-GB" sz="1500" dirty="0" smtClean="0">
                <a:solidFill>
                  <a:schemeClr val="accent1">
                    <a:lumMod val="20000"/>
                    <a:lumOff val="80000"/>
                  </a:schemeClr>
                </a:solidFill>
              </a:rPr>
              <a:t>3/4 </a:t>
            </a:r>
            <a:r>
              <a:rPr lang="en-GB" sz="1500" dirty="0">
                <a:solidFill>
                  <a:schemeClr val="accent1">
                    <a:lumMod val="20000"/>
                    <a:lumOff val="80000"/>
                  </a:schemeClr>
                </a:solidFill>
              </a:rPr>
              <a:t>cup diced </a:t>
            </a:r>
            <a:r>
              <a:rPr lang="en-GB" sz="1500" dirty="0" smtClean="0">
                <a:solidFill>
                  <a:schemeClr val="accent1">
                    <a:lumMod val="20000"/>
                    <a:lumOff val="80000"/>
                  </a:schemeClr>
                </a:solidFill>
              </a:rPr>
              <a:t>potatoes</a:t>
            </a:r>
            <a:endParaRPr lang="en-GB" sz="1500" dirty="0">
              <a:solidFill>
                <a:schemeClr val="accent1">
                  <a:lumMod val="20000"/>
                  <a:lumOff val="80000"/>
                </a:schemeClr>
              </a:solidFill>
            </a:endParaRPr>
          </a:p>
          <a:p>
            <a:r>
              <a:rPr lang="pl-PL" sz="1500" dirty="0" smtClean="0">
                <a:solidFill>
                  <a:schemeClr val="accent1">
                    <a:lumMod val="20000"/>
                    <a:lumOff val="80000"/>
                  </a:schemeClr>
                </a:solidFill>
              </a:rPr>
              <a:t>• </a:t>
            </a:r>
            <a:r>
              <a:rPr lang="en-GB" sz="1500" dirty="0" smtClean="0">
                <a:solidFill>
                  <a:schemeClr val="accent1">
                    <a:lumMod val="20000"/>
                    <a:lumOff val="80000"/>
                  </a:schemeClr>
                </a:solidFill>
              </a:rPr>
              <a:t>1 </a:t>
            </a:r>
            <a:r>
              <a:rPr lang="en-GB" sz="1500" dirty="0">
                <a:solidFill>
                  <a:schemeClr val="accent1">
                    <a:lumMod val="20000"/>
                    <a:lumOff val="80000"/>
                  </a:schemeClr>
                </a:solidFill>
              </a:rPr>
              <a:t>tablespoon dried dill </a:t>
            </a:r>
            <a:r>
              <a:rPr lang="en-GB" sz="1500" dirty="0" smtClean="0">
                <a:solidFill>
                  <a:schemeClr val="accent1">
                    <a:lumMod val="20000"/>
                    <a:lumOff val="80000"/>
                  </a:schemeClr>
                </a:solidFill>
              </a:rPr>
              <a:t>weed</a:t>
            </a:r>
            <a:endParaRPr lang="en-GB" sz="1500" dirty="0">
              <a:solidFill>
                <a:schemeClr val="accent1">
                  <a:lumMod val="20000"/>
                  <a:lumOff val="80000"/>
                </a:schemeClr>
              </a:solidFill>
            </a:endParaRPr>
          </a:p>
          <a:p>
            <a:r>
              <a:rPr lang="pl-PL" sz="1500" dirty="0" smtClean="0">
                <a:solidFill>
                  <a:schemeClr val="accent1">
                    <a:lumMod val="20000"/>
                    <a:lumOff val="80000"/>
                  </a:schemeClr>
                </a:solidFill>
              </a:rPr>
              <a:t>• </a:t>
            </a:r>
            <a:r>
              <a:rPr lang="en-GB" sz="1500" dirty="0" smtClean="0">
                <a:solidFill>
                  <a:schemeClr val="accent1">
                    <a:lumMod val="20000"/>
                    <a:lumOff val="80000"/>
                  </a:schemeClr>
                </a:solidFill>
              </a:rPr>
              <a:t>1/4 </a:t>
            </a:r>
            <a:r>
              <a:rPr lang="en-GB" sz="1500" dirty="0">
                <a:solidFill>
                  <a:schemeClr val="accent1">
                    <a:lumMod val="20000"/>
                    <a:lumOff val="80000"/>
                  </a:schemeClr>
                </a:solidFill>
              </a:rPr>
              <a:t>teaspoon ground black pepper to </a:t>
            </a:r>
            <a:r>
              <a:rPr lang="en-GB" sz="1500" dirty="0" smtClean="0">
                <a:solidFill>
                  <a:schemeClr val="accent1">
                    <a:lumMod val="20000"/>
                    <a:lumOff val="80000"/>
                  </a:schemeClr>
                </a:solidFill>
              </a:rPr>
              <a:t>taste</a:t>
            </a:r>
            <a:endParaRPr lang="en-GB" sz="1500" dirty="0">
              <a:solidFill>
                <a:schemeClr val="accent1">
                  <a:lumMod val="20000"/>
                  <a:lumOff val="80000"/>
                </a:schemeClr>
              </a:solidFill>
            </a:endParaRPr>
          </a:p>
          <a:p>
            <a:r>
              <a:rPr lang="pl-PL" sz="1500" dirty="0" smtClean="0">
                <a:solidFill>
                  <a:schemeClr val="accent1">
                    <a:lumMod val="20000"/>
                    <a:lumOff val="80000"/>
                  </a:schemeClr>
                </a:solidFill>
              </a:rPr>
              <a:t>• </a:t>
            </a:r>
            <a:r>
              <a:rPr lang="en-GB" sz="1500" dirty="0" smtClean="0">
                <a:solidFill>
                  <a:schemeClr val="accent1">
                    <a:lumMod val="20000"/>
                    <a:lumOff val="80000"/>
                  </a:schemeClr>
                </a:solidFill>
              </a:rPr>
              <a:t>salt </a:t>
            </a:r>
            <a:r>
              <a:rPr lang="en-GB" sz="1500" dirty="0">
                <a:solidFill>
                  <a:schemeClr val="accent1">
                    <a:lumMod val="20000"/>
                    <a:lumOff val="80000"/>
                  </a:schemeClr>
                </a:solidFill>
              </a:rPr>
              <a:t>and freshly ground black pepper to </a:t>
            </a:r>
            <a:r>
              <a:rPr lang="en-GB" sz="1500" dirty="0" smtClean="0">
                <a:solidFill>
                  <a:schemeClr val="accent1">
                    <a:lumMod val="20000"/>
                    <a:lumOff val="80000"/>
                  </a:schemeClr>
                </a:solidFill>
              </a:rPr>
              <a:t>taste</a:t>
            </a:r>
            <a:endParaRPr lang="en-GB" sz="1500" dirty="0">
              <a:solidFill>
                <a:schemeClr val="accent1">
                  <a:lumMod val="20000"/>
                  <a:lumOff val="80000"/>
                </a:schemeClr>
              </a:solidFill>
            </a:endParaRPr>
          </a:p>
        </p:txBody>
      </p:sp>
      <p:sp>
        <p:nvSpPr>
          <p:cNvPr id="7" name="Prostokąt 6"/>
          <p:cNvSpPr/>
          <p:nvPr/>
        </p:nvSpPr>
        <p:spPr>
          <a:xfrm>
            <a:off x="3048000" y="751344"/>
            <a:ext cx="6096000" cy="4278094"/>
          </a:xfrm>
          <a:prstGeom prst="rect">
            <a:avLst/>
          </a:prstGeom>
        </p:spPr>
        <p:txBody>
          <a:bodyPr>
            <a:spAutoFit/>
          </a:bodyPr>
          <a:lstStyle/>
          <a:p>
            <a:pPr algn="ctr"/>
            <a:r>
              <a:rPr lang="pl-PL" dirty="0" smtClean="0">
                <a:solidFill>
                  <a:schemeClr val="accent1">
                    <a:lumMod val="20000"/>
                    <a:lumOff val="80000"/>
                  </a:schemeClr>
                </a:solidFill>
              </a:rPr>
              <a:t>DIRECTIONS</a:t>
            </a:r>
            <a:endParaRPr lang="pl-PL" sz="1600" dirty="0" smtClean="0">
              <a:solidFill>
                <a:schemeClr val="accent1">
                  <a:lumMod val="20000"/>
                  <a:lumOff val="80000"/>
                </a:schemeClr>
              </a:solidFill>
            </a:endParaRPr>
          </a:p>
          <a:p>
            <a:pPr>
              <a:buFont typeface="+mj-lt"/>
              <a:buAutoNum type="arabicPeriod"/>
            </a:pPr>
            <a:r>
              <a:rPr lang="pl-PL" sz="1600" dirty="0">
                <a:solidFill>
                  <a:schemeClr val="accent1">
                    <a:lumMod val="20000"/>
                    <a:lumOff val="80000"/>
                  </a:schemeClr>
                </a:solidFill>
              </a:rPr>
              <a:t> </a:t>
            </a:r>
            <a:r>
              <a:rPr lang="en-US" sz="1600" dirty="0" smtClean="0">
                <a:solidFill>
                  <a:schemeClr val="accent1">
                    <a:lumMod val="20000"/>
                    <a:lumOff val="80000"/>
                  </a:schemeClr>
                </a:solidFill>
              </a:rPr>
              <a:t>Place </a:t>
            </a:r>
            <a:r>
              <a:rPr lang="en-US" sz="1600" dirty="0">
                <a:solidFill>
                  <a:schemeClr val="accent1">
                    <a:lumMod val="20000"/>
                    <a:lumOff val="80000"/>
                  </a:schemeClr>
                </a:solidFill>
              </a:rPr>
              <a:t>water, salt, carrots, 1/2 of the bell pepper, celery, beet, tomatoes, and quartered potatoes in a large stock pot over high heat. Bring to a boil.</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Melt </a:t>
            </a:r>
            <a:r>
              <a:rPr lang="en-US" sz="1600" dirty="0">
                <a:solidFill>
                  <a:schemeClr val="accent1">
                    <a:lumMod val="20000"/>
                    <a:lumOff val="80000"/>
                  </a:schemeClr>
                </a:solidFill>
              </a:rPr>
              <a:t>1/3 cup butter in a separate skillet over medium heat. </a:t>
            </a:r>
            <a:r>
              <a:rPr lang="en-US" sz="1600" dirty="0" smtClean="0">
                <a:solidFill>
                  <a:schemeClr val="accent1">
                    <a:lumMod val="20000"/>
                    <a:lumOff val="80000"/>
                  </a:schemeClr>
                </a:solidFill>
              </a:rPr>
              <a:t>Sauté </a:t>
            </a:r>
            <a:r>
              <a:rPr lang="en-US" sz="1600" dirty="0">
                <a:solidFill>
                  <a:schemeClr val="accent1">
                    <a:lumMod val="20000"/>
                    <a:lumOff val="80000"/>
                  </a:schemeClr>
                </a:solidFill>
              </a:rPr>
              <a:t>onions in butter until tender, approximately 5 minutes. Stir in tomatoes, reduce heat to medium low, and simmer for 15 minutes. Remove 1/2 cup of sauce from skillet, and set aside. Stir half of the cabbage into the skillet with remaining sauce, and continue simmering 5 minutes more, or until tender.</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Remove </a:t>
            </a:r>
            <a:r>
              <a:rPr lang="en-US" sz="1600" dirty="0">
                <a:solidFill>
                  <a:schemeClr val="accent1">
                    <a:lumMod val="20000"/>
                    <a:lumOff val="80000"/>
                  </a:schemeClr>
                </a:solidFill>
              </a:rPr>
              <a:t>beet from boiling liquid and discard. Remove potatoes with a slotted spoon or tongs, and place in a bowl with remaining 1 tablespoon of butter and the cream. Mash together until smooth.</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Return </a:t>
            </a:r>
            <a:r>
              <a:rPr lang="en-US" sz="1600" dirty="0">
                <a:solidFill>
                  <a:schemeClr val="accent1">
                    <a:lumMod val="20000"/>
                    <a:lumOff val="80000"/>
                  </a:schemeClr>
                </a:solidFill>
              </a:rPr>
              <a:t>the 1/2 cup of reserved onion-tomato sauce to the stock pot. Stir in diced potatoes, and simmer until just tender but still firm, approximately 5 minutes. Increase heat to a low boil, and stir in remaining cabbage, tomato sauce, and mashed potatoes. Reduce heat and simmer a few minutes more. Stir in remaining bell pepper, season with black pepper, and serve.</a:t>
            </a:r>
          </a:p>
        </p:txBody>
      </p:sp>
    </p:spTree>
    <p:extLst>
      <p:ext uri="{BB962C8B-B14F-4D97-AF65-F5344CB8AC3E}">
        <p14:creationId xmlns:p14="http://schemas.microsoft.com/office/powerpoint/2010/main" val="697724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9214758" y="0"/>
            <a:ext cx="2977242" cy="2977242"/>
          </a:xfrm>
          <a:prstGeom prst="rect">
            <a:avLst/>
          </a:prstGeom>
        </p:spPr>
      </p:pic>
      <p:sp>
        <p:nvSpPr>
          <p:cNvPr id="2" name="Tytuł 1"/>
          <p:cNvSpPr>
            <a:spLocks noGrp="1"/>
          </p:cNvSpPr>
          <p:nvPr>
            <p:ph type="title"/>
          </p:nvPr>
        </p:nvSpPr>
        <p:spPr>
          <a:xfrm>
            <a:off x="2775856" y="0"/>
            <a:ext cx="6324601" cy="783771"/>
          </a:xfrm>
        </p:spPr>
        <p:txBody>
          <a:bodyPr>
            <a:normAutofit fontScale="90000"/>
          </a:bodyPr>
          <a:lstStyle/>
          <a:p>
            <a:r>
              <a:rPr lang="pl-PL" sz="4000" dirty="0" smtClean="0">
                <a:solidFill>
                  <a:schemeClr val="accent1">
                    <a:lumMod val="20000"/>
                    <a:lumOff val="80000"/>
                  </a:schemeClr>
                </a:solidFill>
              </a:rPr>
              <a:t>CABBAGE AND NOODLES</a:t>
            </a:r>
            <a:endParaRPr lang="en-GB" sz="4000" dirty="0">
              <a:solidFill>
                <a:schemeClr val="accent1">
                  <a:lumMod val="20000"/>
                  <a:lumOff val="80000"/>
                </a:schemeClr>
              </a:solidFill>
            </a:endParaRPr>
          </a:p>
        </p:txBody>
      </p:sp>
      <p:sp>
        <p:nvSpPr>
          <p:cNvPr id="4" name="Prostokąt 3"/>
          <p:cNvSpPr/>
          <p:nvPr/>
        </p:nvSpPr>
        <p:spPr>
          <a:xfrm>
            <a:off x="9644742" y="3067724"/>
            <a:ext cx="2100943" cy="923330"/>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a:solidFill>
                  <a:schemeClr val="accent1">
                    <a:lumMod val="20000"/>
                    <a:lumOff val="80000"/>
                  </a:schemeClr>
                </a:solidFill>
              </a:rPr>
              <a:t>15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i="1" dirty="0">
                <a:solidFill>
                  <a:schemeClr val="accent1">
                    <a:lumMod val="20000"/>
                    <a:lumOff val="80000"/>
                  </a:schemeClr>
                </a:solidFill>
              </a:rPr>
              <a:t>30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a:t>
            </a:r>
            <a:r>
              <a:rPr lang="en-US" dirty="0">
                <a:solidFill>
                  <a:schemeClr val="accent1">
                    <a:lumMod val="20000"/>
                    <a:lumOff val="80000"/>
                  </a:schemeClr>
                </a:solidFill>
              </a:rPr>
              <a:t>IN </a:t>
            </a:r>
            <a:r>
              <a:rPr lang="en-US" i="1" dirty="0">
                <a:solidFill>
                  <a:schemeClr val="accent1">
                    <a:lumMod val="20000"/>
                    <a:lumOff val="80000"/>
                  </a:schemeClr>
                </a:solidFill>
              </a:rPr>
              <a:t>45 mins</a:t>
            </a:r>
            <a:endParaRPr lang="en-GB" i="1" dirty="0">
              <a:solidFill>
                <a:schemeClr val="accent1">
                  <a:lumMod val="20000"/>
                  <a:lumOff val="80000"/>
                </a:schemeClr>
              </a:solidFill>
            </a:endParaRPr>
          </a:p>
        </p:txBody>
      </p:sp>
      <p:sp>
        <p:nvSpPr>
          <p:cNvPr id="5" name="Prostokąt 4"/>
          <p:cNvSpPr/>
          <p:nvPr/>
        </p:nvSpPr>
        <p:spPr>
          <a:xfrm>
            <a:off x="0" y="391885"/>
            <a:ext cx="2775856" cy="3077766"/>
          </a:xfrm>
          <a:prstGeom prst="rect">
            <a:avLst/>
          </a:prstGeom>
        </p:spPr>
        <p:txBody>
          <a:bodyPr wrap="square">
            <a:spAutoFit/>
          </a:bodyPr>
          <a:lstStyle/>
          <a:p>
            <a:pPr algn="ctr"/>
            <a:r>
              <a:rPr lang="pl-PL" dirty="0" smtClean="0">
                <a:solidFill>
                  <a:schemeClr val="accent1">
                    <a:lumMod val="20000"/>
                    <a:lumOff val="80000"/>
                  </a:schemeClr>
                </a:solidFill>
              </a:rPr>
              <a:t>INGREDIENTS</a:t>
            </a:r>
            <a:endParaRPr lang="en-US" dirty="0">
              <a:solidFill>
                <a:schemeClr val="accent1">
                  <a:lumMod val="20000"/>
                  <a:lumOff val="80000"/>
                </a:schemeClr>
              </a:solidFill>
            </a:endParaRP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1/4 </a:t>
            </a:r>
            <a:r>
              <a:rPr lang="en-US" sz="1600" dirty="0">
                <a:solidFill>
                  <a:schemeClr val="accent1">
                    <a:lumMod val="20000"/>
                    <a:lumOff val="80000"/>
                  </a:schemeClr>
                </a:solidFill>
              </a:rPr>
              <a:t>cup </a:t>
            </a:r>
            <a:r>
              <a:rPr lang="en-US" sz="1600" dirty="0" smtClean="0">
                <a:solidFill>
                  <a:schemeClr val="accent1">
                    <a:lumMod val="20000"/>
                    <a:lumOff val="80000"/>
                  </a:schemeClr>
                </a:solidFill>
              </a:rPr>
              <a:t>butter</a:t>
            </a:r>
            <a:endParaRPr lang="en-US"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a:t>
            </a:r>
            <a:r>
              <a:rPr lang="en-US" sz="1600" dirty="0">
                <a:solidFill>
                  <a:schemeClr val="accent1">
                    <a:lumMod val="20000"/>
                    <a:lumOff val="80000"/>
                  </a:schemeClr>
                </a:solidFill>
              </a:rPr>
              <a:t>head cabbage, cored and </a:t>
            </a:r>
            <a:r>
              <a:rPr lang="en-US" sz="1600" dirty="0" smtClean="0">
                <a:solidFill>
                  <a:schemeClr val="accent1">
                    <a:lumMod val="20000"/>
                    <a:lumOff val="80000"/>
                  </a:schemeClr>
                </a:solidFill>
              </a:rPr>
              <a:t>chopped</a:t>
            </a:r>
            <a:endParaRPr lang="en-US"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a:t>
            </a:r>
            <a:r>
              <a:rPr lang="en-US" sz="1600" dirty="0">
                <a:solidFill>
                  <a:schemeClr val="accent1">
                    <a:lumMod val="20000"/>
                    <a:lumOff val="80000"/>
                  </a:schemeClr>
                </a:solidFill>
              </a:rPr>
              <a:t>large onion, </a:t>
            </a:r>
            <a:r>
              <a:rPr lang="en-US" sz="1600" dirty="0" smtClean="0">
                <a:solidFill>
                  <a:schemeClr val="accent1">
                    <a:lumMod val="20000"/>
                    <a:lumOff val="80000"/>
                  </a:schemeClr>
                </a:solidFill>
              </a:rPr>
              <a:t>diced</a:t>
            </a:r>
            <a:endParaRPr lang="en-US"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a:t>
            </a:r>
            <a:r>
              <a:rPr lang="en-US" sz="1600" dirty="0">
                <a:solidFill>
                  <a:schemeClr val="accent1">
                    <a:lumMod val="20000"/>
                    <a:lumOff val="80000"/>
                  </a:schemeClr>
                </a:solidFill>
              </a:rPr>
              <a:t>(12 ounce) package farfalle (bow tie) </a:t>
            </a:r>
            <a:r>
              <a:rPr lang="en-US" sz="1600" dirty="0" smtClean="0">
                <a:solidFill>
                  <a:schemeClr val="accent1">
                    <a:lumMod val="20000"/>
                    <a:lumOff val="80000"/>
                  </a:schemeClr>
                </a:solidFill>
              </a:rPr>
              <a:t>pasta</a:t>
            </a:r>
            <a:endParaRPr lang="en-US"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2 </a:t>
            </a:r>
            <a:r>
              <a:rPr lang="en-US" sz="1600" dirty="0">
                <a:solidFill>
                  <a:schemeClr val="accent1">
                    <a:lumMod val="20000"/>
                    <a:lumOff val="80000"/>
                  </a:schemeClr>
                </a:solidFill>
              </a:rPr>
              <a:t>tablespoons </a:t>
            </a:r>
            <a:r>
              <a:rPr lang="en-US" sz="1600" dirty="0" smtClean="0">
                <a:solidFill>
                  <a:schemeClr val="accent1">
                    <a:lumMod val="20000"/>
                    <a:lumOff val="80000"/>
                  </a:schemeClr>
                </a:solidFill>
              </a:rPr>
              <a:t>water</a:t>
            </a:r>
            <a:endParaRPr lang="en-US"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a:t>
            </a:r>
            <a:r>
              <a:rPr lang="en-US" sz="1600" dirty="0">
                <a:solidFill>
                  <a:schemeClr val="accent1">
                    <a:lumMod val="20000"/>
                    <a:lumOff val="80000"/>
                  </a:schemeClr>
                </a:solidFill>
              </a:rPr>
              <a:t>1/2 cups cooked ham, cut into bite-size </a:t>
            </a:r>
            <a:r>
              <a:rPr lang="en-US" sz="1600" dirty="0" smtClean="0">
                <a:solidFill>
                  <a:schemeClr val="accent1">
                    <a:lumMod val="20000"/>
                    <a:lumOff val="80000"/>
                  </a:schemeClr>
                </a:solidFill>
              </a:rPr>
              <a:t>pieces</a:t>
            </a:r>
            <a:endParaRPr lang="en-US" sz="1600" dirty="0">
              <a:solidFill>
                <a:schemeClr val="accent1">
                  <a:lumMod val="20000"/>
                  <a:lumOff val="80000"/>
                </a:schemeClr>
              </a:solidFill>
            </a:endParaRP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2 </a:t>
            </a:r>
            <a:r>
              <a:rPr lang="en-US" sz="1600" dirty="0">
                <a:solidFill>
                  <a:schemeClr val="accent1">
                    <a:lumMod val="20000"/>
                    <a:lumOff val="80000"/>
                  </a:schemeClr>
                </a:solidFill>
              </a:rPr>
              <a:t>pinches white sugar, or to taste</a:t>
            </a:r>
          </a:p>
        </p:txBody>
      </p:sp>
      <p:sp>
        <p:nvSpPr>
          <p:cNvPr id="6" name="Prostokąt 5"/>
          <p:cNvSpPr/>
          <p:nvPr/>
        </p:nvSpPr>
        <p:spPr>
          <a:xfrm>
            <a:off x="2890156" y="1273628"/>
            <a:ext cx="6096000" cy="3139321"/>
          </a:xfrm>
          <a:prstGeom prst="rect">
            <a:avLst/>
          </a:prstGeom>
        </p:spPr>
        <p:txBody>
          <a:bodyPr>
            <a:spAutoFit/>
          </a:bodyPr>
          <a:lstStyle/>
          <a:p>
            <a:pPr algn="ctr"/>
            <a:r>
              <a:rPr lang="pl-PL" dirty="0" smtClean="0">
                <a:solidFill>
                  <a:schemeClr val="accent1">
                    <a:lumMod val="20000"/>
                    <a:lumOff val="80000"/>
                  </a:schemeClr>
                </a:solidFill>
              </a:rPr>
              <a:t>DIRECTIONS</a:t>
            </a:r>
            <a:endParaRPr lang="pl-PL" sz="1600" dirty="0" smtClean="0">
              <a:solidFill>
                <a:schemeClr val="accent1">
                  <a:lumMod val="20000"/>
                  <a:lumOff val="80000"/>
                </a:schemeClr>
              </a:solidFill>
            </a:endParaRP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Melt </a:t>
            </a:r>
            <a:r>
              <a:rPr lang="en-US" dirty="0">
                <a:solidFill>
                  <a:schemeClr val="accent1">
                    <a:lumMod val="20000"/>
                    <a:lumOff val="80000"/>
                  </a:schemeClr>
                </a:solidFill>
              </a:rPr>
              <a:t>butter in a large skillet over medium-low heat; cook and stir cabbage and onion until very tender, about 30 minutes.</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Fill </a:t>
            </a:r>
            <a:r>
              <a:rPr lang="en-US" dirty="0">
                <a:solidFill>
                  <a:schemeClr val="accent1">
                    <a:lumMod val="20000"/>
                    <a:lumOff val="80000"/>
                  </a:schemeClr>
                </a:solidFill>
              </a:rPr>
              <a:t>a large pot with lightly salted water and bring to a rolling boil. Stir in bow tie pasta and return to a boil. Cook pasta until tender but still slightly firm, about 12 minutes. Drain well and set aside.</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Stir </a:t>
            </a:r>
            <a:r>
              <a:rPr lang="en-US" dirty="0">
                <a:solidFill>
                  <a:schemeClr val="accent1">
                    <a:lumMod val="20000"/>
                    <a:lumOff val="80000"/>
                  </a:schemeClr>
                </a:solidFill>
              </a:rPr>
              <a:t>water and cooked ham into cabbage mixture; heat through. Thoroughly mix in sugar.</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Gently </a:t>
            </a:r>
            <a:r>
              <a:rPr lang="en-US" dirty="0">
                <a:solidFill>
                  <a:schemeClr val="accent1">
                    <a:lumMod val="20000"/>
                    <a:lumOff val="80000"/>
                  </a:schemeClr>
                </a:solidFill>
              </a:rPr>
              <a:t>stir bow tie pasta into the ham and cabbage and heat through.</a:t>
            </a:r>
          </a:p>
        </p:txBody>
      </p:sp>
    </p:spTree>
    <p:extLst>
      <p:ext uri="{BB962C8B-B14F-4D97-AF65-F5344CB8AC3E}">
        <p14:creationId xmlns:p14="http://schemas.microsoft.com/office/powerpoint/2010/main" val="2784218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2910298" y="6100"/>
            <a:ext cx="5029200" cy="799924"/>
          </a:xfrm>
        </p:spPr>
        <p:txBody>
          <a:bodyPr>
            <a:normAutofit fontScale="90000"/>
          </a:bodyPr>
          <a:lstStyle/>
          <a:p>
            <a:r>
              <a:rPr lang="pl-PL" dirty="0" smtClean="0">
                <a:solidFill>
                  <a:schemeClr val="accent1">
                    <a:lumMod val="20000"/>
                    <a:lumOff val="80000"/>
                  </a:schemeClr>
                </a:solidFill>
              </a:rPr>
              <a:t>SPINACH STRUDELS</a:t>
            </a:r>
            <a:endParaRPr lang="pl-PL" dirty="0">
              <a:solidFill>
                <a:schemeClr val="accent1">
                  <a:lumMod val="20000"/>
                  <a:lumOff val="80000"/>
                </a:schemeClr>
              </a:solidFill>
            </a:endParaRPr>
          </a:p>
        </p:txBody>
      </p:sp>
      <p:sp>
        <p:nvSpPr>
          <p:cNvPr id="7" name="Prostokąt 6"/>
          <p:cNvSpPr/>
          <p:nvPr/>
        </p:nvSpPr>
        <p:spPr>
          <a:xfrm>
            <a:off x="-1" y="0"/>
            <a:ext cx="2712449" cy="3877985"/>
          </a:xfrm>
          <a:prstGeom prst="rect">
            <a:avLst/>
          </a:prstGeom>
        </p:spPr>
        <p:txBody>
          <a:bodyPr wrap="square">
            <a:spAutoFit/>
          </a:bodyPr>
          <a:lstStyle/>
          <a:p>
            <a:pPr algn="ctr"/>
            <a:r>
              <a:rPr lang="pl-PL" dirty="0" smtClean="0">
                <a:solidFill>
                  <a:schemeClr val="accent1">
                    <a:lumMod val="20000"/>
                    <a:lumOff val="80000"/>
                  </a:schemeClr>
                </a:solidFill>
              </a:rPr>
              <a:t>INGREDIENTS</a:t>
            </a:r>
            <a:endParaRPr lang="pl-PL" dirty="0" smtClean="0"/>
          </a:p>
          <a:p>
            <a:r>
              <a:rPr lang="pl-PL" sz="1600" dirty="0" smtClean="0"/>
              <a:t>   </a:t>
            </a:r>
            <a:r>
              <a:rPr lang="pl-PL" sz="1400" dirty="0" smtClean="0">
                <a:solidFill>
                  <a:srgbClr val="B15E28">
                    <a:lumMod val="20000"/>
                    <a:lumOff val="80000"/>
                  </a:srgbClr>
                </a:solidFill>
              </a:rPr>
              <a:t>• </a:t>
            </a:r>
            <a:r>
              <a:rPr lang="pl-PL" sz="1400" dirty="0" smtClean="0">
                <a:solidFill>
                  <a:schemeClr val="accent1">
                    <a:lumMod val="20000"/>
                    <a:lumOff val="80000"/>
                  </a:schemeClr>
                </a:solidFill>
              </a:rPr>
              <a:t>1/2 </a:t>
            </a:r>
            <a:r>
              <a:rPr lang="en-GB" sz="1400" dirty="0" smtClean="0">
                <a:solidFill>
                  <a:schemeClr val="accent1">
                    <a:lumMod val="20000"/>
                    <a:lumOff val="80000"/>
                  </a:schemeClr>
                </a:solidFill>
              </a:rPr>
              <a:t>cup</a:t>
            </a:r>
            <a:r>
              <a:rPr lang="pl-PL" sz="1400" dirty="0" smtClean="0">
                <a:solidFill>
                  <a:schemeClr val="accent1">
                    <a:lumMod val="20000"/>
                    <a:lumOff val="80000"/>
                  </a:schemeClr>
                </a:solidFill>
              </a:rPr>
              <a:t> </a:t>
            </a:r>
            <a:r>
              <a:rPr lang="en-GB" sz="1400" dirty="0" smtClean="0">
                <a:solidFill>
                  <a:schemeClr val="accent1">
                    <a:lumMod val="20000"/>
                    <a:lumOff val="80000"/>
                  </a:schemeClr>
                </a:solidFill>
              </a:rPr>
              <a:t>olive</a:t>
            </a:r>
            <a:r>
              <a:rPr lang="pl-PL" sz="1400" dirty="0" smtClean="0">
                <a:solidFill>
                  <a:schemeClr val="accent1">
                    <a:lumMod val="20000"/>
                    <a:lumOff val="80000"/>
                  </a:schemeClr>
                </a:solidFill>
              </a:rPr>
              <a:t> oil</a:t>
            </a:r>
          </a:p>
          <a:p>
            <a:r>
              <a:rPr lang="pl-PL" sz="1400" dirty="0" smtClean="0">
                <a:solidFill>
                  <a:schemeClr val="accent1">
                    <a:lumMod val="20000"/>
                    <a:lumOff val="80000"/>
                  </a:schemeClr>
                </a:solidFill>
              </a:rPr>
              <a:t>   • 1 bunch green onions, chopped</a:t>
            </a:r>
          </a:p>
          <a:p>
            <a:r>
              <a:rPr lang="pl-PL" sz="1400" dirty="0">
                <a:solidFill>
                  <a:schemeClr val="accent1">
                    <a:lumMod val="20000"/>
                    <a:lumOff val="80000"/>
                  </a:schemeClr>
                </a:solidFill>
              </a:rPr>
              <a:t> </a:t>
            </a:r>
            <a:r>
              <a:rPr lang="pl-PL" sz="1400" dirty="0" smtClean="0">
                <a:solidFill>
                  <a:schemeClr val="accent1">
                    <a:lumMod val="20000"/>
                    <a:lumOff val="80000"/>
                  </a:schemeClr>
                </a:solidFill>
              </a:rPr>
              <a:t>  • 2 (10 ounce) packages frozen chopped spinach, thawed, well drained</a:t>
            </a:r>
          </a:p>
          <a:p>
            <a:r>
              <a:rPr lang="pl-PL" sz="1400" dirty="0">
                <a:solidFill>
                  <a:schemeClr val="accent1">
                    <a:lumMod val="20000"/>
                    <a:lumOff val="80000"/>
                  </a:schemeClr>
                </a:solidFill>
              </a:rPr>
              <a:t> </a:t>
            </a:r>
            <a:r>
              <a:rPr lang="pl-PL" sz="1400" dirty="0" smtClean="0">
                <a:solidFill>
                  <a:schemeClr val="accent1">
                    <a:lumMod val="20000"/>
                    <a:lumOff val="80000"/>
                  </a:schemeClr>
                </a:solidFill>
              </a:rPr>
              <a:t>  </a:t>
            </a:r>
            <a:r>
              <a:rPr lang="pl-PL" sz="1400" dirty="0" smtClean="0">
                <a:solidFill>
                  <a:srgbClr val="B15E28">
                    <a:lumMod val="20000"/>
                    <a:lumOff val="80000"/>
                  </a:srgbClr>
                </a:solidFill>
              </a:rPr>
              <a:t>• </a:t>
            </a:r>
            <a:r>
              <a:rPr lang="pl-PL" sz="1400" dirty="0" smtClean="0">
                <a:solidFill>
                  <a:schemeClr val="accent1">
                    <a:lumMod val="20000"/>
                    <a:lumOff val="80000"/>
                  </a:schemeClr>
                </a:solidFill>
              </a:rPr>
              <a:t>2 tablespoons chopped fresh dill</a:t>
            </a:r>
          </a:p>
          <a:p>
            <a:r>
              <a:rPr lang="pl-PL" sz="1400" dirty="0">
                <a:solidFill>
                  <a:schemeClr val="accent1">
                    <a:lumMod val="20000"/>
                    <a:lumOff val="80000"/>
                  </a:schemeClr>
                </a:solidFill>
              </a:rPr>
              <a:t> </a:t>
            </a:r>
            <a:r>
              <a:rPr lang="pl-PL" sz="1400" dirty="0" smtClean="0">
                <a:solidFill>
                  <a:schemeClr val="accent1">
                    <a:lumMod val="20000"/>
                    <a:lumOff val="80000"/>
                  </a:schemeClr>
                </a:solidFill>
              </a:rPr>
              <a:t> </a:t>
            </a:r>
            <a:r>
              <a:rPr lang="pl-PL" sz="1400" dirty="0">
                <a:solidFill>
                  <a:srgbClr val="B15E28">
                    <a:lumMod val="20000"/>
                    <a:lumOff val="80000"/>
                  </a:srgbClr>
                </a:solidFill>
              </a:rPr>
              <a:t> •</a:t>
            </a:r>
            <a:r>
              <a:rPr lang="pl-PL" sz="1400" dirty="0" smtClean="0">
                <a:solidFill>
                  <a:schemeClr val="accent1">
                    <a:lumMod val="20000"/>
                    <a:lumOff val="80000"/>
                  </a:schemeClr>
                </a:solidFill>
              </a:rPr>
              <a:t> 3 extra large eggs, lightly beaten</a:t>
            </a:r>
          </a:p>
          <a:p>
            <a:r>
              <a:rPr lang="pl-PL" sz="1400" dirty="0">
                <a:solidFill>
                  <a:schemeClr val="accent1">
                    <a:lumMod val="20000"/>
                    <a:lumOff val="80000"/>
                  </a:schemeClr>
                </a:solidFill>
              </a:rPr>
              <a:t> </a:t>
            </a:r>
            <a:r>
              <a:rPr lang="pl-PL" sz="1400" dirty="0" smtClean="0">
                <a:solidFill>
                  <a:schemeClr val="accent1">
                    <a:lumMod val="20000"/>
                    <a:lumOff val="80000"/>
                  </a:schemeClr>
                </a:solidFill>
              </a:rPr>
              <a:t>  </a:t>
            </a:r>
            <a:r>
              <a:rPr lang="pl-PL" sz="1400" dirty="0" smtClean="0">
                <a:solidFill>
                  <a:srgbClr val="B15E28">
                    <a:lumMod val="20000"/>
                    <a:lumOff val="80000"/>
                  </a:srgbClr>
                </a:solidFill>
              </a:rPr>
              <a:t>• </a:t>
            </a:r>
            <a:r>
              <a:rPr lang="pl-PL" sz="1400" dirty="0" smtClean="0">
                <a:solidFill>
                  <a:schemeClr val="accent1">
                    <a:lumMod val="20000"/>
                    <a:lumOff val="80000"/>
                  </a:schemeClr>
                </a:solidFill>
              </a:rPr>
              <a:t>7 ounces feta cheese, crumbled</a:t>
            </a:r>
          </a:p>
          <a:p>
            <a:r>
              <a:rPr lang="pl-PL" sz="1400" dirty="0" smtClean="0">
                <a:solidFill>
                  <a:schemeClr val="accent1">
                    <a:lumMod val="20000"/>
                    <a:lumOff val="80000"/>
                  </a:schemeClr>
                </a:solidFill>
              </a:rPr>
              <a:t>   </a:t>
            </a:r>
            <a:r>
              <a:rPr lang="pl-PL" sz="1400" dirty="0" smtClean="0">
                <a:solidFill>
                  <a:srgbClr val="B15E28">
                    <a:lumMod val="20000"/>
                    <a:lumOff val="80000"/>
                  </a:srgbClr>
                </a:solidFill>
              </a:rPr>
              <a:t>• </a:t>
            </a:r>
            <a:r>
              <a:rPr lang="pl-PL" sz="1400" dirty="0" smtClean="0">
                <a:solidFill>
                  <a:schemeClr val="accent1">
                    <a:lumMod val="20000"/>
                    <a:lumOff val="80000"/>
                  </a:schemeClr>
                </a:solidFill>
              </a:rPr>
              <a:t>1/4 teaspoon salt</a:t>
            </a:r>
          </a:p>
          <a:p>
            <a:r>
              <a:rPr lang="pl-PL" sz="1400" dirty="0">
                <a:solidFill>
                  <a:schemeClr val="accent1">
                    <a:lumMod val="20000"/>
                    <a:lumOff val="80000"/>
                  </a:schemeClr>
                </a:solidFill>
              </a:rPr>
              <a:t> </a:t>
            </a:r>
            <a:r>
              <a:rPr lang="pl-PL" sz="1400" dirty="0" smtClean="0">
                <a:solidFill>
                  <a:schemeClr val="accent1">
                    <a:lumMod val="20000"/>
                    <a:lumOff val="80000"/>
                  </a:schemeClr>
                </a:solidFill>
              </a:rPr>
              <a:t> </a:t>
            </a:r>
            <a:r>
              <a:rPr lang="pl-PL" sz="1400" dirty="0">
                <a:solidFill>
                  <a:srgbClr val="B15E28">
                    <a:lumMod val="20000"/>
                    <a:lumOff val="80000"/>
                  </a:srgbClr>
                </a:solidFill>
              </a:rPr>
              <a:t> •</a:t>
            </a:r>
            <a:r>
              <a:rPr lang="pl-PL" sz="1400" dirty="0" smtClean="0">
                <a:solidFill>
                  <a:schemeClr val="accent1">
                    <a:lumMod val="20000"/>
                    <a:lumOff val="80000"/>
                  </a:schemeClr>
                </a:solidFill>
              </a:rPr>
              <a:t> 1/4 teaspoon freshly ground black</a:t>
            </a:r>
            <a:r>
              <a:rPr lang="pl-PL" sz="1400" dirty="0">
                <a:solidFill>
                  <a:schemeClr val="accent1">
                    <a:lumMod val="20000"/>
                    <a:lumOff val="80000"/>
                  </a:schemeClr>
                </a:solidFill>
              </a:rPr>
              <a:t> </a:t>
            </a:r>
            <a:r>
              <a:rPr lang="pl-PL" sz="1400" dirty="0" smtClean="0">
                <a:solidFill>
                  <a:schemeClr val="accent1">
                    <a:lumMod val="20000"/>
                    <a:lumOff val="80000"/>
                  </a:schemeClr>
                </a:solidFill>
              </a:rPr>
              <a:t>pepper</a:t>
            </a:r>
          </a:p>
          <a:p>
            <a:r>
              <a:rPr lang="pl-PL" sz="1400" dirty="0">
                <a:solidFill>
                  <a:schemeClr val="accent1">
                    <a:lumMod val="20000"/>
                    <a:lumOff val="80000"/>
                  </a:schemeClr>
                </a:solidFill>
              </a:rPr>
              <a:t> </a:t>
            </a:r>
            <a:r>
              <a:rPr lang="pl-PL" sz="1400" dirty="0" smtClean="0">
                <a:solidFill>
                  <a:schemeClr val="accent1">
                    <a:lumMod val="20000"/>
                    <a:lumOff val="80000"/>
                  </a:schemeClr>
                </a:solidFill>
              </a:rPr>
              <a:t> </a:t>
            </a:r>
            <a:r>
              <a:rPr lang="pl-PL" sz="1400" dirty="0">
                <a:solidFill>
                  <a:srgbClr val="B15E28">
                    <a:lumMod val="20000"/>
                    <a:lumOff val="80000"/>
                  </a:srgbClr>
                </a:solidFill>
              </a:rPr>
              <a:t> </a:t>
            </a:r>
            <a:r>
              <a:rPr lang="pl-PL" sz="1400" dirty="0" smtClean="0">
                <a:solidFill>
                  <a:srgbClr val="B15E28">
                    <a:lumMod val="20000"/>
                    <a:lumOff val="80000"/>
                  </a:srgbClr>
                </a:solidFill>
              </a:rPr>
              <a:t>• </a:t>
            </a:r>
            <a:r>
              <a:rPr lang="pl-PL" sz="1400" dirty="0" smtClean="0">
                <a:solidFill>
                  <a:schemeClr val="accent1">
                    <a:lumMod val="20000"/>
                    <a:lumOff val="80000"/>
                  </a:schemeClr>
                </a:solidFill>
              </a:rPr>
              <a:t>40 sheets frozen phyllo pastry, thawed in refrigerator</a:t>
            </a:r>
          </a:p>
          <a:p>
            <a:r>
              <a:rPr lang="pl-PL" sz="1400" dirty="0">
                <a:solidFill>
                  <a:schemeClr val="accent1">
                    <a:lumMod val="20000"/>
                    <a:lumOff val="80000"/>
                  </a:schemeClr>
                </a:solidFill>
              </a:rPr>
              <a:t> </a:t>
            </a:r>
            <a:r>
              <a:rPr lang="pl-PL" sz="1400" dirty="0" smtClean="0">
                <a:solidFill>
                  <a:schemeClr val="accent1">
                    <a:lumMod val="20000"/>
                    <a:lumOff val="80000"/>
                  </a:schemeClr>
                </a:solidFill>
              </a:rPr>
              <a:t>  </a:t>
            </a:r>
            <a:r>
              <a:rPr lang="pl-PL" sz="1400" dirty="0" smtClean="0">
                <a:solidFill>
                  <a:srgbClr val="B15E28">
                    <a:lumMod val="20000"/>
                    <a:lumOff val="80000"/>
                  </a:srgbClr>
                </a:solidFill>
              </a:rPr>
              <a:t>• </a:t>
            </a:r>
            <a:r>
              <a:rPr lang="pl-PL" sz="1400" dirty="0" smtClean="0">
                <a:solidFill>
                  <a:schemeClr val="accent1">
                    <a:lumMod val="20000"/>
                    <a:lumOff val="80000"/>
                  </a:schemeClr>
                </a:solidFill>
              </a:rPr>
              <a:t>1 cup unsalted butter, melted</a:t>
            </a:r>
          </a:p>
          <a:p>
            <a:r>
              <a:rPr lang="pl-PL" sz="1400" dirty="0">
                <a:solidFill>
                  <a:schemeClr val="accent1">
                    <a:lumMod val="20000"/>
                    <a:lumOff val="80000"/>
                  </a:schemeClr>
                </a:solidFill>
              </a:rPr>
              <a:t> </a:t>
            </a:r>
            <a:r>
              <a:rPr lang="pl-PL" sz="1400" dirty="0" smtClean="0">
                <a:solidFill>
                  <a:schemeClr val="accent1">
                    <a:lumMod val="20000"/>
                    <a:lumOff val="80000"/>
                  </a:schemeClr>
                </a:solidFill>
              </a:rPr>
              <a:t> </a:t>
            </a:r>
            <a:r>
              <a:rPr lang="pl-PL" sz="1400" dirty="0">
                <a:solidFill>
                  <a:srgbClr val="B15E28">
                    <a:lumMod val="20000"/>
                    <a:lumOff val="80000"/>
                  </a:srgbClr>
                </a:solidFill>
              </a:rPr>
              <a:t> •</a:t>
            </a:r>
            <a:r>
              <a:rPr lang="pl-PL" sz="1400" dirty="0" smtClean="0">
                <a:solidFill>
                  <a:schemeClr val="accent1">
                    <a:lumMod val="20000"/>
                    <a:lumOff val="80000"/>
                  </a:schemeClr>
                </a:solidFill>
              </a:rPr>
              <a:t> 1/2 cup plain bread crumbs</a:t>
            </a:r>
          </a:p>
          <a:p>
            <a:endParaRPr lang="pl-PL" sz="1600" dirty="0">
              <a:solidFill>
                <a:schemeClr val="accent1">
                  <a:lumMod val="20000"/>
                  <a:lumOff val="80000"/>
                </a:schemeClr>
              </a:solidFill>
            </a:endParaRPr>
          </a:p>
        </p:txBody>
      </p:sp>
      <p:sp>
        <p:nvSpPr>
          <p:cNvPr id="8" name="Prostokąt 7"/>
          <p:cNvSpPr/>
          <p:nvPr/>
        </p:nvSpPr>
        <p:spPr>
          <a:xfrm>
            <a:off x="3048000" y="2136339"/>
            <a:ext cx="6096000" cy="338554"/>
          </a:xfrm>
          <a:prstGeom prst="rect">
            <a:avLst/>
          </a:prstGeom>
        </p:spPr>
        <p:txBody>
          <a:bodyPr>
            <a:spAutoFit/>
          </a:bodyPr>
          <a:lstStyle/>
          <a:p>
            <a:r>
              <a:rPr lang="pl-PL" sz="1600" dirty="0" smtClean="0">
                <a:solidFill>
                  <a:schemeClr val="accent1">
                    <a:lumMod val="20000"/>
                    <a:lumOff val="80000"/>
                  </a:schemeClr>
                </a:solidFill>
              </a:rPr>
              <a:t> </a:t>
            </a:r>
            <a:endParaRPr lang="pl-PL" sz="1600" dirty="0">
              <a:solidFill>
                <a:schemeClr val="accent1">
                  <a:lumMod val="20000"/>
                  <a:lumOff val="80000"/>
                </a:schemeClr>
              </a:solidFill>
            </a:endParaRPr>
          </a:p>
        </p:txBody>
      </p:sp>
      <p:sp>
        <p:nvSpPr>
          <p:cNvPr id="9" name="Prostokąt 8"/>
          <p:cNvSpPr/>
          <p:nvPr/>
        </p:nvSpPr>
        <p:spPr>
          <a:xfrm>
            <a:off x="9810750" y="2852738"/>
            <a:ext cx="2253343" cy="923330"/>
          </a:xfrm>
          <a:prstGeom prst="rect">
            <a:avLst/>
          </a:prstGeom>
        </p:spPr>
        <p:txBody>
          <a:bodyPr wrap="square">
            <a:spAutoFit/>
          </a:bodyPr>
          <a:lstStyle/>
          <a:p>
            <a:pPr>
              <a:buFont typeface="Arial" panose="020B0604020202020204" pitchFamily="34" charset="0"/>
              <a:buChar char="•"/>
            </a:pPr>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smtClean="0">
                <a:solidFill>
                  <a:schemeClr val="accent1">
                    <a:lumMod val="20000"/>
                    <a:lumOff val="80000"/>
                  </a:schemeClr>
                </a:solidFill>
              </a:rPr>
              <a:t>30</a:t>
            </a:r>
            <a:r>
              <a:rPr lang="en-US" dirty="0" smtClean="0">
                <a:solidFill>
                  <a:schemeClr val="accent1">
                    <a:lumMod val="20000"/>
                    <a:lumOff val="80000"/>
                  </a:schemeClr>
                </a:solidFill>
              </a:rPr>
              <a:t> mins </a:t>
            </a:r>
          </a:p>
          <a:p>
            <a:pPr>
              <a:buFont typeface="Arial" panose="020B0604020202020204" pitchFamily="34" charset="0"/>
              <a:buChar char="•"/>
            </a:pPr>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i="1" dirty="0" smtClean="0">
                <a:solidFill>
                  <a:schemeClr val="accent1">
                    <a:lumMod val="20000"/>
                    <a:lumOff val="80000"/>
                  </a:schemeClr>
                </a:solidFill>
              </a:rPr>
              <a:t>18</a:t>
            </a:r>
            <a:r>
              <a:rPr lang="en-US" dirty="0" smtClean="0">
                <a:solidFill>
                  <a:schemeClr val="accent1">
                    <a:lumMod val="20000"/>
                    <a:lumOff val="80000"/>
                  </a:schemeClr>
                </a:solidFill>
              </a:rPr>
              <a:t> mins </a:t>
            </a:r>
          </a:p>
          <a:p>
            <a:pPr>
              <a:buFont typeface="Arial" panose="020B0604020202020204" pitchFamily="34" charset="0"/>
              <a:buChar char="•"/>
            </a:pPr>
            <a:r>
              <a:rPr lang="pl-PL" dirty="0" smtClean="0">
                <a:solidFill>
                  <a:schemeClr val="accent1">
                    <a:lumMod val="20000"/>
                    <a:lumOff val="80000"/>
                  </a:schemeClr>
                </a:solidFill>
              </a:rPr>
              <a:t> </a:t>
            </a:r>
            <a:r>
              <a:rPr lang="en-US" dirty="0" smtClean="0">
                <a:solidFill>
                  <a:schemeClr val="accent1">
                    <a:lumMod val="20000"/>
                    <a:lumOff val="80000"/>
                  </a:schemeClr>
                </a:solidFill>
              </a:rPr>
              <a:t>READY IN </a:t>
            </a:r>
            <a:r>
              <a:rPr lang="en-US" i="1" dirty="0" smtClean="0">
                <a:solidFill>
                  <a:schemeClr val="accent1">
                    <a:lumMod val="20000"/>
                    <a:lumOff val="80000"/>
                  </a:schemeClr>
                </a:solidFill>
              </a:rPr>
              <a:t>48</a:t>
            </a:r>
            <a:r>
              <a:rPr lang="en-US" dirty="0" smtClean="0">
                <a:solidFill>
                  <a:schemeClr val="accent1">
                    <a:lumMod val="20000"/>
                    <a:lumOff val="80000"/>
                  </a:schemeClr>
                </a:solidFill>
              </a:rPr>
              <a:t> mins </a:t>
            </a:r>
            <a:endParaRPr lang="en-US" dirty="0">
              <a:solidFill>
                <a:schemeClr val="accent1">
                  <a:lumMod val="20000"/>
                  <a:lumOff val="80000"/>
                </a:schemeClr>
              </a:solidFill>
            </a:endParaRPr>
          </a:p>
        </p:txBody>
      </p:sp>
      <p:pic>
        <p:nvPicPr>
          <p:cNvPr id="10" name="Obraz 9"/>
          <p:cNvPicPr>
            <a:picLocks noChangeAspect="1"/>
          </p:cNvPicPr>
          <p:nvPr/>
        </p:nvPicPr>
        <p:blipFill>
          <a:blip r:embed="rId2"/>
          <a:stretch>
            <a:fillRect/>
          </a:stretch>
        </p:blipFill>
        <p:spPr>
          <a:xfrm>
            <a:off x="8135138" y="0"/>
            <a:ext cx="4056862" cy="2699657"/>
          </a:xfrm>
          <a:prstGeom prst="rect">
            <a:avLst/>
          </a:prstGeom>
        </p:spPr>
      </p:pic>
      <p:sp>
        <p:nvSpPr>
          <p:cNvPr id="11" name="Prostokąt 10"/>
          <p:cNvSpPr/>
          <p:nvPr/>
        </p:nvSpPr>
        <p:spPr>
          <a:xfrm>
            <a:off x="2712449" y="806024"/>
            <a:ext cx="5424898" cy="4801314"/>
          </a:xfrm>
          <a:prstGeom prst="rect">
            <a:avLst/>
          </a:prstGeom>
        </p:spPr>
        <p:txBody>
          <a:bodyPr wrap="square">
            <a:spAutoFit/>
          </a:bodyPr>
          <a:lstStyle/>
          <a:p>
            <a:pPr algn="ctr"/>
            <a:r>
              <a:rPr lang="pl-PL" dirty="0" smtClean="0">
                <a:solidFill>
                  <a:schemeClr val="accent1">
                    <a:lumMod val="20000"/>
                    <a:lumOff val="80000"/>
                  </a:schemeClr>
                </a:solidFill>
              </a:rPr>
              <a:t>DIRECTIONS</a:t>
            </a:r>
            <a:endParaRPr lang="pl-PL" sz="1600" dirty="0" smtClean="0">
              <a:solidFill>
                <a:schemeClr val="accent1">
                  <a:lumMod val="20000"/>
                  <a:lumOff val="80000"/>
                </a:schemeClr>
              </a:solidFill>
            </a:endParaRP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Preheat oven to 400 degrees F (200 degrees C).</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In a medium skillet, heat olive oil over a medium heat. Stir in green onions and cook until soft, about 5 minutes. Set aside.</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Meanwhile in a large bowl, combine spinach, dill, eggs, feta, salt and pepper. Add reserved green onions, and mix well.</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Unfold 1 sheet of the phyllo pastry, brush with melted butter, and sprinkle lightly with breadcrumbs. Lay another sheet directly on top of the first sheet; repeat butter and breadcrumb steps. Continue to do this until you have 10 layers.</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Spoon 3/4 cup of spinach mixture (in a sausage-like shape) along longer edge of the top sheet. Roll it up, place on baking sheet, and brush lightly with butter. Score off 1-inch rounds by marking with a knife for easier cutting later. Repeat process with the remaining pastry sheets. You will have 4 rolls total when finished.</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Bake in a preheated oven for 12 minutes or until edges are lightly brown. Cut into individual servings where you have marked. Serve immediately.</a:t>
            </a:r>
            <a:endParaRPr lang="en-US" sz="1600" dirty="0">
              <a:solidFill>
                <a:schemeClr val="accent1">
                  <a:lumMod val="20000"/>
                  <a:lumOff val="80000"/>
                </a:schemeClr>
              </a:solidFill>
            </a:endParaRPr>
          </a:p>
        </p:txBody>
      </p:sp>
    </p:spTree>
    <p:extLst>
      <p:ext uri="{BB962C8B-B14F-4D97-AF65-F5344CB8AC3E}">
        <p14:creationId xmlns:p14="http://schemas.microsoft.com/office/powerpoint/2010/main" val="183240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images.media-allrecipes.com/userphotos/250x250/00/22/52/2252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171" y="-1"/>
            <a:ext cx="3254829" cy="3254829"/>
          </a:xfrm>
          <a:prstGeom prst="rect">
            <a:avLst/>
          </a:prstGeom>
          <a:noFill/>
          <a:extLst>
            <a:ext uri="{909E8E84-426E-40DD-AFC4-6F175D3DCCD1}">
              <a14:hiddenFill xmlns:a14="http://schemas.microsoft.com/office/drawing/2010/main">
                <a:solidFill>
                  <a:srgbClr val="FFFFFF"/>
                </a:solidFill>
              </a14:hiddenFill>
            </a:ext>
          </a:extLst>
        </p:spPr>
      </p:pic>
      <p:sp>
        <p:nvSpPr>
          <p:cNvPr id="12" name="Prostokąt 11"/>
          <p:cNvSpPr/>
          <p:nvPr/>
        </p:nvSpPr>
        <p:spPr>
          <a:xfrm>
            <a:off x="97971" y="192452"/>
            <a:ext cx="3182029" cy="3046988"/>
          </a:xfrm>
          <a:prstGeom prst="rect">
            <a:avLst/>
          </a:prstGeom>
        </p:spPr>
        <p:txBody>
          <a:bodyPr wrap="square">
            <a:spAutoFit/>
          </a:bodyPr>
          <a:lstStyle/>
          <a:p>
            <a:pPr algn="ctr"/>
            <a:r>
              <a:rPr lang="pl-PL" dirty="0" smtClean="0">
                <a:solidFill>
                  <a:schemeClr val="accent1">
                    <a:lumMod val="20000"/>
                    <a:lumOff val="80000"/>
                  </a:schemeClr>
                </a:solidFill>
              </a:rPr>
              <a:t>INGREDIENTS</a:t>
            </a:r>
            <a:endParaRPr lang="en-US" sz="2000" dirty="0" smtClean="0"/>
          </a:p>
          <a:p>
            <a:r>
              <a:rPr lang="pl-PL" sz="1600" dirty="0" smtClean="0">
                <a:solidFill>
                  <a:schemeClr val="accent1">
                    <a:lumMod val="20000"/>
                    <a:lumOff val="80000"/>
                  </a:schemeClr>
                </a:solidFill>
              </a:rPr>
              <a:t>•</a:t>
            </a:r>
            <a:r>
              <a:rPr lang="en-US" sz="1600" dirty="0" smtClean="0">
                <a:solidFill>
                  <a:schemeClr val="accent1">
                    <a:lumMod val="20000"/>
                    <a:lumOff val="80000"/>
                  </a:schemeClr>
                </a:solidFill>
              </a:rPr>
              <a:t> 3 large ripe tomatoes, chopped</a:t>
            </a:r>
          </a:p>
          <a:p>
            <a:r>
              <a:rPr lang="pl-PL" sz="1600" dirty="0" smtClean="0">
                <a:solidFill>
                  <a:schemeClr val="accent1">
                    <a:lumMod val="20000"/>
                    <a:lumOff val="80000"/>
                  </a:schemeClr>
                </a:solidFill>
              </a:rPr>
              <a:t>•</a:t>
            </a:r>
            <a:r>
              <a:rPr lang="en-US" sz="1600" dirty="0" smtClean="0">
                <a:solidFill>
                  <a:schemeClr val="accent1">
                    <a:lumMod val="20000"/>
                    <a:lumOff val="80000"/>
                  </a:schemeClr>
                </a:solidFill>
              </a:rPr>
              <a:t> 2 cucumbers, peeled and chopped</a:t>
            </a:r>
          </a:p>
          <a:p>
            <a:r>
              <a:rPr lang="pl-PL" sz="1600" dirty="0" smtClean="0">
                <a:solidFill>
                  <a:schemeClr val="accent1">
                    <a:lumMod val="20000"/>
                    <a:lumOff val="80000"/>
                  </a:schemeClr>
                </a:solidFill>
              </a:rPr>
              <a:t>•</a:t>
            </a:r>
            <a:r>
              <a:rPr lang="en-US" sz="1600" dirty="0" smtClean="0">
                <a:solidFill>
                  <a:schemeClr val="accent1">
                    <a:lumMod val="20000"/>
                    <a:lumOff val="80000"/>
                  </a:schemeClr>
                </a:solidFill>
              </a:rPr>
              <a:t> 1 small red onion, chopped</a:t>
            </a:r>
          </a:p>
          <a:p>
            <a:r>
              <a:rPr lang="pl-PL" sz="1600" dirty="0" smtClean="0">
                <a:solidFill>
                  <a:schemeClr val="accent1">
                    <a:lumMod val="20000"/>
                    <a:lumOff val="80000"/>
                  </a:schemeClr>
                </a:solidFill>
              </a:rPr>
              <a:t>•</a:t>
            </a:r>
            <a:r>
              <a:rPr lang="en-US" sz="1600" dirty="0" smtClean="0">
                <a:solidFill>
                  <a:schemeClr val="accent1">
                    <a:lumMod val="20000"/>
                    <a:lumOff val="80000"/>
                  </a:schemeClr>
                </a:solidFill>
              </a:rPr>
              <a:t> 1/4 cup olive oil</a:t>
            </a:r>
            <a:endParaRPr lang="pl-PL" sz="1600" dirty="0" smtClean="0">
              <a:solidFill>
                <a:schemeClr val="accent1">
                  <a:lumMod val="20000"/>
                  <a:lumOff val="80000"/>
                </a:schemeClr>
              </a:solidFill>
            </a:endParaRPr>
          </a:p>
          <a:p>
            <a:r>
              <a:rPr lang="pl-PL" sz="1600" dirty="0" smtClean="0">
                <a:solidFill>
                  <a:schemeClr val="accent1">
                    <a:lumMod val="20000"/>
                    <a:lumOff val="80000"/>
                  </a:schemeClr>
                </a:solidFill>
              </a:rPr>
              <a:t>•</a:t>
            </a:r>
            <a:r>
              <a:rPr lang="en-US" sz="1600" dirty="0" smtClean="0">
                <a:solidFill>
                  <a:schemeClr val="accent1">
                    <a:lumMod val="20000"/>
                    <a:lumOff val="80000"/>
                  </a:schemeClr>
                </a:solidFill>
              </a:rPr>
              <a:t> 4 teaspoons lemon juice</a:t>
            </a:r>
            <a:endParaRPr lang="pl-PL" sz="1600" dirty="0" smtClean="0">
              <a:solidFill>
                <a:schemeClr val="accent1">
                  <a:lumMod val="20000"/>
                  <a:lumOff val="80000"/>
                </a:schemeClr>
              </a:solidFill>
            </a:endParaRPr>
          </a:p>
          <a:p>
            <a:r>
              <a:rPr lang="pl-PL" sz="1600" dirty="0" smtClean="0">
                <a:solidFill>
                  <a:schemeClr val="accent1">
                    <a:lumMod val="20000"/>
                    <a:lumOff val="80000"/>
                  </a:schemeClr>
                </a:solidFill>
              </a:rPr>
              <a:t>•</a:t>
            </a:r>
            <a:r>
              <a:rPr lang="en-US" sz="1600" dirty="0" smtClean="0">
                <a:solidFill>
                  <a:schemeClr val="accent1">
                    <a:lumMod val="20000"/>
                    <a:lumOff val="80000"/>
                  </a:schemeClr>
                </a:solidFill>
              </a:rPr>
              <a:t> 1 1/2 teaspoons dried oregano</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salt and pepper to taste</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cup crumbled feta cheese</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6 black Greek olives, pitted and sliced</a:t>
            </a:r>
          </a:p>
          <a:p>
            <a:endParaRPr lang="en-US" sz="1400" dirty="0">
              <a:solidFill>
                <a:schemeClr val="accent1">
                  <a:lumMod val="20000"/>
                  <a:lumOff val="80000"/>
                </a:schemeClr>
              </a:solidFill>
            </a:endParaRPr>
          </a:p>
        </p:txBody>
      </p:sp>
      <p:sp>
        <p:nvSpPr>
          <p:cNvPr id="13" name="Tytuł 12"/>
          <p:cNvSpPr>
            <a:spLocks noGrp="1"/>
          </p:cNvSpPr>
          <p:nvPr>
            <p:ph type="title"/>
          </p:nvPr>
        </p:nvSpPr>
        <p:spPr>
          <a:xfrm>
            <a:off x="4037920" y="0"/>
            <a:ext cx="3912051" cy="772886"/>
          </a:xfrm>
        </p:spPr>
        <p:txBody>
          <a:bodyPr>
            <a:normAutofit/>
          </a:bodyPr>
          <a:lstStyle/>
          <a:p>
            <a:r>
              <a:rPr lang="pl-PL" sz="4000" dirty="0" smtClean="0">
                <a:solidFill>
                  <a:schemeClr val="accent1">
                    <a:lumMod val="20000"/>
                    <a:lumOff val="80000"/>
                  </a:schemeClr>
                </a:solidFill>
              </a:rPr>
              <a:t>GREEK SALAD</a:t>
            </a:r>
            <a:endParaRPr lang="en-GB" sz="4000" dirty="0">
              <a:solidFill>
                <a:schemeClr val="accent1">
                  <a:lumMod val="20000"/>
                  <a:lumOff val="80000"/>
                </a:schemeClr>
              </a:solidFill>
            </a:endParaRPr>
          </a:p>
        </p:txBody>
      </p:sp>
      <p:sp>
        <p:nvSpPr>
          <p:cNvPr id="15" name="Prostokąt 14"/>
          <p:cNvSpPr/>
          <p:nvPr/>
        </p:nvSpPr>
        <p:spPr>
          <a:xfrm>
            <a:off x="9799864" y="3367092"/>
            <a:ext cx="2090057" cy="646331"/>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smtClean="0">
                <a:solidFill>
                  <a:schemeClr val="accent1">
                    <a:lumMod val="20000"/>
                    <a:lumOff val="80000"/>
                  </a:schemeClr>
                </a:solidFill>
              </a:rPr>
              <a:t>15 mins</a:t>
            </a:r>
          </a:p>
          <a:p>
            <a:r>
              <a:rPr lang="pl-PL" dirty="0" smtClean="0">
                <a:solidFill>
                  <a:schemeClr val="accent1">
                    <a:lumMod val="20000"/>
                    <a:lumOff val="80000"/>
                  </a:schemeClr>
                </a:solidFill>
              </a:rPr>
              <a:t>• READY IN</a:t>
            </a:r>
            <a:r>
              <a:rPr lang="en-US" i="1" dirty="0" smtClean="0">
                <a:solidFill>
                  <a:schemeClr val="accent1">
                    <a:lumMod val="20000"/>
                    <a:lumOff val="80000"/>
                  </a:schemeClr>
                </a:solidFill>
              </a:rPr>
              <a:t>15</a:t>
            </a:r>
            <a:r>
              <a:rPr lang="en-US" dirty="0" smtClean="0">
                <a:solidFill>
                  <a:schemeClr val="accent1">
                    <a:lumMod val="20000"/>
                    <a:lumOff val="80000"/>
                  </a:schemeClr>
                </a:solidFill>
              </a:rPr>
              <a:t> </a:t>
            </a:r>
            <a:r>
              <a:rPr lang="en-US" i="1" dirty="0" smtClean="0">
                <a:solidFill>
                  <a:schemeClr val="accent1">
                    <a:lumMod val="20000"/>
                    <a:lumOff val="80000"/>
                  </a:schemeClr>
                </a:solidFill>
              </a:rPr>
              <a:t>mins</a:t>
            </a:r>
            <a:endParaRPr lang="en-GB" i="1" dirty="0">
              <a:solidFill>
                <a:schemeClr val="accent1">
                  <a:lumMod val="20000"/>
                  <a:lumOff val="80000"/>
                </a:schemeClr>
              </a:solidFill>
            </a:endParaRPr>
          </a:p>
        </p:txBody>
      </p:sp>
      <p:sp>
        <p:nvSpPr>
          <p:cNvPr id="16" name="Prostokąt 15"/>
          <p:cNvSpPr/>
          <p:nvPr/>
        </p:nvSpPr>
        <p:spPr>
          <a:xfrm>
            <a:off x="3280000" y="1500502"/>
            <a:ext cx="5427889" cy="1477328"/>
          </a:xfrm>
          <a:prstGeom prst="rect">
            <a:avLst/>
          </a:prstGeom>
        </p:spPr>
        <p:txBody>
          <a:bodyPr wrap="square">
            <a:spAutoFit/>
          </a:bodyPr>
          <a:lstStyle/>
          <a:p>
            <a:pPr algn="ctr"/>
            <a:r>
              <a:rPr lang="pl-PL" dirty="0" smtClean="0">
                <a:solidFill>
                  <a:schemeClr val="accent1">
                    <a:lumMod val="20000"/>
                    <a:lumOff val="80000"/>
                  </a:schemeClr>
                </a:solidFill>
              </a:rPr>
              <a:t>DIRECTIONS</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In shallow salad bowl, or on serving platter, combine tomatoes, cucumber, and onion. Sprinkle with oil, lemon juice, oregano, and salt and pepper to taste. Sprinkle feta cheese and olives over salad. Serve.</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146858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ytuł 2"/>
          <p:cNvSpPr>
            <a:spLocks noGrp="1"/>
          </p:cNvSpPr>
          <p:nvPr>
            <p:ph type="title"/>
          </p:nvPr>
        </p:nvSpPr>
        <p:spPr>
          <a:xfrm>
            <a:off x="3341915" y="0"/>
            <a:ext cx="5377541" cy="770468"/>
          </a:xfrm>
        </p:spPr>
        <p:txBody>
          <a:bodyPr>
            <a:normAutofit/>
          </a:bodyPr>
          <a:lstStyle/>
          <a:p>
            <a:r>
              <a:rPr lang="pl-PL" sz="4000" dirty="0" smtClean="0">
                <a:solidFill>
                  <a:schemeClr val="accent1">
                    <a:lumMod val="20000"/>
                    <a:lumOff val="80000"/>
                  </a:schemeClr>
                </a:solidFill>
              </a:rPr>
              <a:t>GREEK PASTA SALAD</a:t>
            </a:r>
            <a:endParaRPr lang="en-GB" sz="4000" dirty="0">
              <a:solidFill>
                <a:schemeClr val="accent1">
                  <a:lumMod val="20000"/>
                  <a:lumOff val="80000"/>
                </a:schemeClr>
              </a:solidFill>
            </a:endParaRPr>
          </a:p>
        </p:txBody>
      </p:sp>
      <p:pic>
        <p:nvPicPr>
          <p:cNvPr id="2050" name="Picture 2" descr="http://images.media-allrecipes.com/userphotos/250x250/00/67/60/6760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799" y="-1"/>
            <a:ext cx="3124201" cy="3124201"/>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9824357" y="3272135"/>
            <a:ext cx="1970314" cy="923330"/>
          </a:xfrm>
          <a:prstGeom prst="rect">
            <a:avLst/>
          </a:prstGeom>
        </p:spPr>
        <p:txBody>
          <a:bodyPr wrap="square">
            <a:spAutoFit/>
          </a:bodyPr>
          <a:lstStyle/>
          <a:p>
            <a:r>
              <a:rPr lang="pl-PL" dirty="0" smtClean="0">
                <a:solidFill>
                  <a:schemeClr val="accent1">
                    <a:lumMod val="20000"/>
                    <a:lumOff val="80000"/>
                  </a:schemeClr>
                </a:solidFill>
              </a:rPr>
              <a:t>• PREP</a:t>
            </a:r>
            <a:r>
              <a:rPr lang="en-US" dirty="0" smtClean="0">
                <a:solidFill>
                  <a:schemeClr val="accent1">
                    <a:lumMod val="20000"/>
                    <a:lumOff val="80000"/>
                  </a:schemeClr>
                </a:solidFill>
              </a:rPr>
              <a:t> </a:t>
            </a:r>
            <a:r>
              <a:rPr lang="en-US" i="1" dirty="0" smtClean="0">
                <a:solidFill>
                  <a:schemeClr val="accent1">
                    <a:lumMod val="20000"/>
                    <a:lumOff val="80000"/>
                  </a:schemeClr>
                </a:solidFill>
              </a:rPr>
              <a:t>15 mins</a:t>
            </a:r>
          </a:p>
          <a:p>
            <a:r>
              <a:rPr lang="pl-PL" dirty="0" smtClean="0">
                <a:solidFill>
                  <a:schemeClr val="accent1">
                    <a:lumMod val="20000"/>
                    <a:lumOff val="80000"/>
                  </a:schemeClr>
                </a:solidFill>
              </a:rPr>
              <a:t>• COOK</a:t>
            </a:r>
            <a:r>
              <a:rPr lang="en-US" dirty="0" smtClean="0">
                <a:solidFill>
                  <a:schemeClr val="accent1">
                    <a:lumMod val="20000"/>
                    <a:lumOff val="80000"/>
                  </a:schemeClr>
                </a:solidFill>
              </a:rPr>
              <a:t> </a:t>
            </a:r>
            <a:r>
              <a:rPr lang="en-US" i="1" dirty="0" smtClean="0">
                <a:solidFill>
                  <a:schemeClr val="accent1">
                    <a:lumMod val="20000"/>
                    <a:lumOff val="80000"/>
                  </a:schemeClr>
                </a:solidFill>
              </a:rPr>
              <a:t>15 mins</a:t>
            </a:r>
          </a:p>
          <a:p>
            <a:r>
              <a:rPr lang="pl-PL" dirty="0" smtClean="0">
                <a:solidFill>
                  <a:schemeClr val="accent1">
                    <a:lumMod val="20000"/>
                    <a:lumOff val="80000"/>
                  </a:schemeClr>
                </a:solidFill>
              </a:rPr>
              <a:t>• READY IN</a:t>
            </a:r>
            <a:r>
              <a:rPr lang="en-US" dirty="0" smtClean="0">
                <a:solidFill>
                  <a:schemeClr val="accent1">
                    <a:lumMod val="20000"/>
                    <a:lumOff val="80000"/>
                  </a:schemeClr>
                </a:solidFill>
              </a:rPr>
              <a:t> </a:t>
            </a:r>
            <a:r>
              <a:rPr lang="en-US" i="1" dirty="0" smtClean="0">
                <a:solidFill>
                  <a:schemeClr val="accent1">
                    <a:lumMod val="20000"/>
                    <a:lumOff val="80000"/>
                  </a:schemeClr>
                </a:solidFill>
              </a:rPr>
              <a:t>1 hr</a:t>
            </a:r>
            <a:endParaRPr lang="en-GB" i="1" dirty="0">
              <a:solidFill>
                <a:schemeClr val="accent1">
                  <a:lumMod val="20000"/>
                  <a:lumOff val="80000"/>
                </a:schemeClr>
              </a:solidFill>
            </a:endParaRPr>
          </a:p>
        </p:txBody>
      </p:sp>
      <p:sp>
        <p:nvSpPr>
          <p:cNvPr id="5" name="Prostokąt 4"/>
          <p:cNvSpPr/>
          <p:nvPr/>
        </p:nvSpPr>
        <p:spPr>
          <a:xfrm>
            <a:off x="10886" y="185058"/>
            <a:ext cx="2982686" cy="3385542"/>
          </a:xfrm>
          <a:prstGeom prst="rect">
            <a:avLst/>
          </a:prstGeom>
        </p:spPr>
        <p:txBody>
          <a:bodyPr wrap="square">
            <a:spAutoFit/>
          </a:bodyPr>
          <a:lstStyle/>
          <a:p>
            <a:pPr algn="ctr"/>
            <a:r>
              <a:rPr lang="pl-PL" dirty="0" smtClean="0">
                <a:solidFill>
                  <a:schemeClr val="accent1">
                    <a:lumMod val="20000"/>
                    <a:lumOff val="80000"/>
                  </a:schemeClr>
                </a:solidFill>
              </a:rPr>
              <a:t>INGREDIENTS</a:t>
            </a:r>
            <a:endParaRPr lang="pl-PL" dirty="0">
              <a:solidFill>
                <a:schemeClr val="accent1">
                  <a:lumMod val="20000"/>
                  <a:lumOff val="80000"/>
                </a:schemeClr>
              </a:solidFill>
            </a:endParaRP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(16 ounce) package penne pasta</a:t>
            </a: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1/4 cup vegetable oil</a:t>
            </a: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teaspoon lemon juice</a:t>
            </a: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teaspoon dried basil</a:t>
            </a: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teaspoon ground black pepper</a:t>
            </a:r>
          </a:p>
          <a:p>
            <a:r>
              <a:rPr lang="pl-PL" sz="1600" dirty="0" smtClean="0">
                <a:solidFill>
                  <a:schemeClr val="accent1">
                    <a:lumMod val="20000"/>
                    <a:lumOff val="80000"/>
                  </a:schemeClr>
                </a:solidFill>
              </a:rPr>
              <a:t>• </a:t>
            </a:r>
            <a:r>
              <a:rPr lang="en-GB" sz="1600" dirty="0" smtClean="0">
                <a:solidFill>
                  <a:schemeClr val="accent1">
                    <a:lumMod val="20000"/>
                    <a:lumOff val="80000"/>
                  </a:schemeClr>
                </a:solidFill>
              </a:rPr>
              <a:t>1 teaspoon garlic salt</a:t>
            </a:r>
            <a:endParaRPr lang="pl-PL" sz="1600" dirty="0" smtClean="0">
              <a:solidFill>
                <a:schemeClr val="accent1">
                  <a:lumMod val="20000"/>
                  <a:lumOff val="80000"/>
                </a:schemeClr>
              </a:solidFill>
            </a:endParaRPr>
          </a:p>
          <a:p>
            <a:r>
              <a:rPr lang="pl-PL" dirty="0" smtClean="0">
                <a:solidFill>
                  <a:schemeClr val="accent1">
                    <a:lumMod val="20000"/>
                    <a:lumOff val="80000"/>
                  </a:schemeClr>
                </a:solidFill>
              </a:rPr>
              <a:t>• </a:t>
            </a:r>
            <a:r>
              <a:rPr lang="pl-PL" sz="1600" dirty="0" smtClean="0">
                <a:solidFill>
                  <a:schemeClr val="accent1">
                    <a:lumMod val="20000"/>
                    <a:lumOff val="80000"/>
                  </a:schemeClr>
                </a:solidFill>
              </a:rPr>
              <a:t>2</a:t>
            </a:r>
            <a:r>
              <a:rPr lang="en-US" sz="1600" dirty="0" smtClean="0">
                <a:solidFill>
                  <a:schemeClr val="accent1">
                    <a:lumMod val="20000"/>
                    <a:lumOff val="80000"/>
                  </a:schemeClr>
                </a:solidFill>
              </a:rPr>
              <a:t> tomatoes, chopped</a:t>
            </a:r>
            <a:r>
              <a:rPr lang="pl-PL" sz="1600" dirty="0" smtClean="0">
                <a:solidFill>
                  <a:schemeClr val="accent1">
                    <a:lumMod val="20000"/>
                    <a:lumOff val="80000"/>
                  </a:schemeClr>
                </a:solidFill>
              </a:rPr>
              <a:t> </a:t>
            </a:r>
          </a:p>
          <a:p>
            <a:r>
              <a:rPr lang="pl-PL" sz="1400" dirty="0" smtClean="0">
                <a:solidFill>
                  <a:schemeClr val="accent1">
                    <a:lumMod val="20000"/>
                    <a:lumOff val="80000"/>
                  </a:schemeClr>
                </a:solidFill>
              </a:rPr>
              <a:t>•</a:t>
            </a: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green bell pepper, chopped</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sweet onion, chopped</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cucumber, coarsely chopped</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cup black olives, chopped</a:t>
            </a:r>
          </a:p>
          <a:p>
            <a:endParaRPr lang="en-GB" dirty="0">
              <a:solidFill>
                <a:schemeClr val="accent1">
                  <a:lumMod val="20000"/>
                  <a:lumOff val="80000"/>
                </a:schemeClr>
              </a:solidFill>
            </a:endParaRPr>
          </a:p>
        </p:txBody>
      </p:sp>
      <p:sp>
        <p:nvSpPr>
          <p:cNvPr id="7" name="Prostokąt 6"/>
          <p:cNvSpPr/>
          <p:nvPr/>
        </p:nvSpPr>
        <p:spPr>
          <a:xfrm>
            <a:off x="2982686" y="1595419"/>
            <a:ext cx="6096000" cy="2308324"/>
          </a:xfrm>
          <a:prstGeom prst="rect">
            <a:avLst/>
          </a:prstGeom>
        </p:spPr>
        <p:txBody>
          <a:bodyPr>
            <a:spAutoFit/>
          </a:bodyPr>
          <a:lstStyle/>
          <a:p>
            <a:pPr algn="ctr"/>
            <a:r>
              <a:rPr lang="pl-PL" dirty="0" smtClean="0">
                <a:solidFill>
                  <a:schemeClr val="accent1">
                    <a:lumMod val="20000"/>
                    <a:lumOff val="80000"/>
                  </a:schemeClr>
                </a:solidFill>
              </a:rPr>
              <a:t>DIRECTIONS</a:t>
            </a:r>
            <a:endParaRPr lang="pl-PL" sz="1600" dirty="0" smtClean="0">
              <a:solidFill>
                <a:schemeClr val="accent1">
                  <a:lumMod val="20000"/>
                  <a:lumOff val="80000"/>
                </a:schemeClr>
              </a:solidFill>
            </a:endParaRPr>
          </a:p>
          <a:p>
            <a:pPr>
              <a:buFont typeface="+mj-lt"/>
              <a:buAutoNum type="arabicPeriod"/>
            </a:pPr>
            <a:r>
              <a:rPr lang="pl-PL" sz="1600" dirty="0" smtClean="0">
                <a:solidFill>
                  <a:schemeClr val="accent1">
                    <a:lumMod val="20000"/>
                    <a:lumOff val="80000"/>
                  </a:schemeClr>
                </a:solidFill>
              </a:rPr>
              <a:t> </a:t>
            </a:r>
            <a:r>
              <a:rPr lang="en-US" dirty="0" smtClean="0">
                <a:solidFill>
                  <a:schemeClr val="accent1">
                    <a:lumMod val="20000"/>
                    <a:lumOff val="80000"/>
                  </a:schemeClr>
                </a:solidFill>
              </a:rPr>
              <a:t>Cook pasta in a large pot of boiling water until al dente. Drain, and rinse in cold water.</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In a small bowl, mix together oil, lemon juice, basil, garlic salt, and black pepper.</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In a large bowl, combine pasta, tomatoes, green pepper, onion, cucumber, and black olives. Add dressing, and toss to coat. Chill in the refrigerator for 30 minutes.</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3444679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3494314" y="0"/>
            <a:ext cx="4408712" cy="1249439"/>
          </a:xfrm>
        </p:spPr>
        <p:txBody>
          <a:bodyPr>
            <a:normAutofit/>
          </a:bodyPr>
          <a:lstStyle/>
          <a:p>
            <a:r>
              <a:rPr lang="pl-PL" sz="4000" dirty="0" smtClean="0">
                <a:solidFill>
                  <a:schemeClr val="accent1">
                    <a:lumMod val="20000"/>
                    <a:lumOff val="80000"/>
                  </a:schemeClr>
                </a:solidFill>
              </a:rPr>
              <a:t>AVGOLEMONO</a:t>
            </a:r>
            <a:endParaRPr lang="en-GB" sz="4000" dirty="0">
              <a:solidFill>
                <a:schemeClr val="accent1">
                  <a:lumMod val="20000"/>
                  <a:lumOff val="80000"/>
                </a:schemeClr>
              </a:solidFill>
            </a:endParaRPr>
          </a:p>
        </p:txBody>
      </p:sp>
      <p:pic>
        <p:nvPicPr>
          <p:cNvPr id="3" name="Obraz 2"/>
          <p:cNvPicPr>
            <a:picLocks noChangeAspect="1"/>
          </p:cNvPicPr>
          <p:nvPr/>
        </p:nvPicPr>
        <p:blipFill>
          <a:blip r:embed="rId2"/>
          <a:stretch>
            <a:fillRect/>
          </a:stretch>
        </p:blipFill>
        <p:spPr>
          <a:xfrm>
            <a:off x="8980714" y="0"/>
            <a:ext cx="3211286" cy="3211286"/>
          </a:xfrm>
          <a:prstGeom prst="rect">
            <a:avLst/>
          </a:prstGeom>
        </p:spPr>
      </p:pic>
      <p:sp>
        <p:nvSpPr>
          <p:cNvPr id="4" name="Prostokąt 3"/>
          <p:cNvSpPr/>
          <p:nvPr/>
        </p:nvSpPr>
        <p:spPr>
          <a:xfrm>
            <a:off x="9492342" y="3707563"/>
            <a:ext cx="2188029" cy="923330"/>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smtClean="0">
                <a:solidFill>
                  <a:schemeClr val="accent1">
                    <a:lumMod val="20000"/>
                    <a:lumOff val="80000"/>
                  </a:schemeClr>
                </a:solidFill>
              </a:rPr>
              <a:t>10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i="1" dirty="0" smtClean="0">
                <a:solidFill>
                  <a:schemeClr val="accent1">
                    <a:lumMod val="20000"/>
                    <a:lumOff val="80000"/>
                  </a:schemeClr>
                </a:solidFill>
              </a:rPr>
              <a:t>15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IN </a:t>
            </a:r>
            <a:r>
              <a:rPr lang="en-US" i="1" dirty="0" smtClean="0">
                <a:solidFill>
                  <a:schemeClr val="accent1">
                    <a:lumMod val="20000"/>
                    <a:lumOff val="80000"/>
                  </a:schemeClr>
                </a:solidFill>
              </a:rPr>
              <a:t>25 mins</a:t>
            </a:r>
            <a:endParaRPr lang="en-GB" i="1" dirty="0">
              <a:solidFill>
                <a:schemeClr val="accent1">
                  <a:lumMod val="20000"/>
                  <a:lumOff val="80000"/>
                </a:schemeClr>
              </a:solidFill>
            </a:endParaRPr>
          </a:p>
        </p:txBody>
      </p:sp>
      <p:sp>
        <p:nvSpPr>
          <p:cNvPr id="5" name="Prostokąt 4"/>
          <p:cNvSpPr/>
          <p:nvPr/>
        </p:nvSpPr>
        <p:spPr>
          <a:xfrm>
            <a:off x="0" y="0"/>
            <a:ext cx="2895600" cy="2462213"/>
          </a:xfrm>
          <a:prstGeom prst="rect">
            <a:avLst/>
          </a:prstGeom>
        </p:spPr>
        <p:txBody>
          <a:bodyPr wrap="square">
            <a:spAutoFit/>
          </a:bodyPr>
          <a:lstStyle/>
          <a:p>
            <a:endParaRPr lang="en-US" dirty="0" smtClean="0"/>
          </a:p>
          <a:p>
            <a:pPr algn="ctr"/>
            <a:r>
              <a:rPr lang="pl-PL" dirty="0" smtClean="0">
                <a:solidFill>
                  <a:schemeClr val="accent1">
                    <a:lumMod val="20000"/>
                    <a:lumOff val="80000"/>
                  </a:schemeClr>
                </a:solidFill>
              </a:rPr>
              <a:t>INGREDIENTS</a:t>
            </a:r>
            <a:endParaRPr lang="en-US" dirty="0" smtClean="0">
              <a:solidFill>
                <a:schemeClr val="accent1">
                  <a:lumMod val="20000"/>
                  <a:lumOff val="80000"/>
                </a:schemeClr>
              </a:solidFill>
            </a:endParaRPr>
          </a:p>
          <a:p>
            <a:r>
              <a:rPr lang="en-US" dirty="0" smtClean="0"/>
              <a:t>    </a:t>
            </a:r>
            <a:r>
              <a:rPr lang="pl-PL" dirty="0">
                <a:solidFill>
                  <a:schemeClr val="accent1">
                    <a:lumMod val="20000"/>
                    <a:lumOff val="80000"/>
                  </a:schemeClr>
                </a:solidFill>
              </a:rPr>
              <a:t>•</a:t>
            </a:r>
            <a:r>
              <a:rPr lang="pl-PL" dirty="0" smtClean="0"/>
              <a:t> </a:t>
            </a:r>
            <a:r>
              <a:rPr lang="en-US" sz="1600" dirty="0" smtClean="0">
                <a:solidFill>
                  <a:schemeClr val="accent1">
                    <a:lumMod val="20000"/>
                    <a:lumOff val="80000"/>
                  </a:schemeClr>
                </a:solidFill>
              </a:rPr>
              <a:t>1 3/4 quarts chicken broth</a:t>
            </a:r>
          </a:p>
          <a:p>
            <a:r>
              <a:rPr lang="en-US" sz="1600" dirty="0" smtClean="0">
                <a:solidFill>
                  <a:schemeClr val="accent1">
                    <a:lumMod val="20000"/>
                    <a:lumOff val="80000"/>
                  </a:schemeClr>
                </a:solidFill>
              </a:rPr>
              <a:t>    </a:t>
            </a: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1/2 cup uncooked orzo pasta</a:t>
            </a:r>
          </a:p>
          <a:p>
            <a:r>
              <a:rPr lang="en-US" sz="1600" dirty="0" smtClean="0">
                <a:solidFill>
                  <a:schemeClr val="accent1">
                    <a:lumMod val="20000"/>
                    <a:lumOff val="80000"/>
                  </a:schemeClr>
                </a:solidFill>
              </a:rPr>
              <a:t>    </a:t>
            </a: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3 eggs</a:t>
            </a:r>
          </a:p>
          <a:p>
            <a:r>
              <a:rPr lang="en-US" sz="1600" dirty="0" smtClean="0">
                <a:solidFill>
                  <a:schemeClr val="accent1">
                    <a:lumMod val="20000"/>
                    <a:lumOff val="80000"/>
                  </a:schemeClr>
                </a:solidFill>
              </a:rPr>
              <a:t>    </a:t>
            </a: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lemon, juiced</a:t>
            </a:r>
          </a:p>
          <a:p>
            <a:r>
              <a:rPr lang="en-US" sz="1600" dirty="0" smtClean="0">
                <a:solidFill>
                  <a:schemeClr val="accent1">
                    <a:lumMod val="20000"/>
                    <a:lumOff val="80000"/>
                  </a:schemeClr>
                </a:solidFill>
              </a:rPr>
              <a:t>    </a:t>
            </a: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tablespoon cold water</a:t>
            </a:r>
          </a:p>
          <a:p>
            <a:r>
              <a:rPr lang="en-US" sz="1600" dirty="0" smtClean="0">
                <a:solidFill>
                  <a:schemeClr val="accent1">
                    <a:lumMod val="20000"/>
                    <a:lumOff val="80000"/>
                  </a:schemeClr>
                </a:solidFill>
              </a:rPr>
              <a:t>    </a:t>
            </a: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salt and pepper to taste</a:t>
            </a:r>
          </a:p>
          <a:p>
            <a:endParaRPr lang="en-US" dirty="0"/>
          </a:p>
        </p:txBody>
      </p:sp>
      <p:sp>
        <p:nvSpPr>
          <p:cNvPr id="7" name="Prostokąt 6"/>
          <p:cNvSpPr/>
          <p:nvPr/>
        </p:nvSpPr>
        <p:spPr>
          <a:xfrm>
            <a:off x="2650670" y="1583905"/>
            <a:ext cx="6096000" cy="3139321"/>
          </a:xfrm>
          <a:prstGeom prst="rect">
            <a:avLst/>
          </a:prstGeom>
        </p:spPr>
        <p:txBody>
          <a:bodyPr>
            <a:spAutoFit/>
          </a:bodyPr>
          <a:lstStyle/>
          <a:p>
            <a:pPr algn="ctr"/>
            <a:r>
              <a:rPr lang="pl-PL" dirty="0" smtClean="0">
                <a:solidFill>
                  <a:schemeClr val="accent1">
                    <a:lumMod val="20000"/>
                    <a:lumOff val="80000"/>
                  </a:schemeClr>
                </a:solidFill>
              </a:rPr>
              <a:t>DIRECTIONS</a:t>
            </a:r>
            <a:endParaRPr lang="pl-PL" sz="1600" dirty="0" smtClean="0">
              <a:solidFill>
                <a:schemeClr val="accent1">
                  <a:lumMod val="20000"/>
                  <a:lumOff val="80000"/>
                </a:schemeClr>
              </a:solidFill>
            </a:endParaRP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Pour the chicken broth into a large saucepan, and bring it to the boil. Add the pasta and cook for 5 minutes.</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Beat the eggs until frothy, then add the lemon juice and 1 tablespoons of cold water. Slowly stir in a ladleful of the hot chicken stock, then add one or two more. Be careful not to scramble the eggs!</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Return this mixture to the pan, off the heat, and stir well. Season with salt and pepper and serve at once, garnished with lemon slices. Do not let the soup boil once the eggs have been added or it will curdle!</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3185481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ytuł 2"/>
          <p:cNvSpPr>
            <a:spLocks noGrp="1"/>
          </p:cNvSpPr>
          <p:nvPr>
            <p:ph type="title"/>
          </p:nvPr>
        </p:nvSpPr>
        <p:spPr>
          <a:xfrm>
            <a:off x="3916138" y="0"/>
            <a:ext cx="4332512" cy="988182"/>
          </a:xfrm>
        </p:spPr>
        <p:txBody>
          <a:bodyPr>
            <a:normAutofit/>
          </a:bodyPr>
          <a:lstStyle/>
          <a:p>
            <a:r>
              <a:rPr lang="pl-PL" sz="4000" dirty="0" smtClean="0">
                <a:solidFill>
                  <a:schemeClr val="accent1">
                    <a:lumMod val="20000"/>
                    <a:lumOff val="80000"/>
                  </a:schemeClr>
                </a:solidFill>
              </a:rPr>
              <a:t>GYROS BURGERS</a:t>
            </a:r>
            <a:endParaRPr lang="en-GB" sz="4000" dirty="0">
              <a:solidFill>
                <a:schemeClr val="accent1">
                  <a:lumMod val="20000"/>
                  <a:lumOff val="80000"/>
                </a:schemeClr>
              </a:solidFill>
            </a:endParaRPr>
          </a:p>
        </p:txBody>
      </p:sp>
      <p:pic>
        <p:nvPicPr>
          <p:cNvPr id="4" name="Obraz 3"/>
          <p:cNvPicPr>
            <a:picLocks noChangeAspect="1"/>
          </p:cNvPicPr>
          <p:nvPr/>
        </p:nvPicPr>
        <p:blipFill>
          <a:blip r:embed="rId2"/>
          <a:stretch>
            <a:fillRect/>
          </a:stretch>
        </p:blipFill>
        <p:spPr>
          <a:xfrm>
            <a:off x="9078686" y="0"/>
            <a:ext cx="3113314" cy="3113314"/>
          </a:xfrm>
          <a:prstGeom prst="rect">
            <a:avLst/>
          </a:prstGeom>
        </p:spPr>
      </p:pic>
      <p:sp>
        <p:nvSpPr>
          <p:cNvPr id="5" name="Prostokąt 4"/>
          <p:cNvSpPr/>
          <p:nvPr/>
        </p:nvSpPr>
        <p:spPr>
          <a:xfrm>
            <a:off x="9857014" y="3363686"/>
            <a:ext cx="2166257" cy="923330"/>
          </a:xfrm>
          <a:prstGeom prst="rect">
            <a:avLst/>
          </a:prstGeom>
        </p:spPr>
        <p:txBody>
          <a:bodyPr wrap="square">
            <a:spAutoFit/>
          </a:bodyPr>
          <a:lstStyle/>
          <a:p>
            <a:r>
              <a:rPr lang="pl-PL" dirty="0">
                <a:solidFill>
                  <a:schemeClr val="accent1">
                    <a:lumMod val="20000"/>
                    <a:lumOff val="80000"/>
                  </a:schemeClr>
                </a:solidFill>
              </a:rPr>
              <a:t>•</a:t>
            </a:r>
            <a:r>
              <a:rPr lang="pl-PL" dirty="0" smtClean="0">
                <a:solidFill>
                  <a:schemeClr val="accent1">
                    <a:lumMod val="20000"/>
                    <a:lumOff val="80000"/>
                  </a:schemeClr>
                </a:solidFill>
              </a:rPr>
              <a:t> </a:t>
            </a:r>
            <a:r>
              <a:rPr lang="en-US" dirty="0" smtClean="0">
                <a:solidFill>
                  <a:schemeClr val="accent1">
                    <a:lumMod val="20000"/>
                    <a:lumOff val="80000"/>
                  </a:schemeClr>
                </a:solidFill>
              </a:rPr>
              <a:t>PREP 10 mins</a:t>
            </a:r>
          </a:p>
          <a:p>
            <a:r>
              <a:rPr lang="pl-PL" dirty="0">
                <a:solidFill>
                  <a:schemeClr val="accent1">
                    <a:lumMod val="20000"/>
                    <a:lumOff val="80000"/>
                  </a:schemeClr>
                </a:solidFill>
              </a:rPr>
              <a:t>•</a:t>
            </a:r>
            <a:r>
              <a:rPr lang="pl-PL" dirty="0" smtClean="0">
                <a:solidFill>
                  <a:schemeClr val="accent1">
                    <a:lumMod val="20000"/>
                    <a:lumOff val="80000"/>
                  </a:schemeClr>
                </a:solidFill>
              </a:rPr>
              <a:t> </a:t>
            </a:r>
            <a:r>
              <a:rPr lang="en-US" dirty="0" smtClean="0">
                <a:solidFill>
                  <a:schemeClr val="accent1">
                    <a:lumMod val="20000"/>
                    <a:lumOff val="80000"/>
                  </a:schemeClr>
                </a:solidFill>
              </a:rPr>
              <a:t>COOK 15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IN 25 mins</a:t>
            </a:r>
            <a:endParaRPr lang="en-GB" dirty="0">
              <a:solidFill>
                <a:schemeClr val="accent1">
                  <a:lumMod val="20000"/>
                  <a:lumOff val="80000"/>
                </a:schemeClr>
              </a:solidFill>
            </a:endParaRPr>
          </a:p>
        </p:txBody>
      </p:sp>
      <p:sp>
        <p:nvSpPr>
          <p:cNvPr id="12" name="Prostokąt 11"/>
          <p:cNvSpPr/>
          <p:nvPr/>
        </p:nvSpPr>
        <p:spPr>
          <a:xfrm>
            <a:off x="38101" y="255143"/>
            <a:ext cx="3156857" cy="3108543"/>
          </a:xfrm>
          <a:prstGeom prst="rect">
            <a:avLst/>
          </a:prstGeom>
        </p:spPr>
        <p:txBody>
          <a:bodyPr wrap="square">
            <a:spAutoFit/>
          </a:bodyPr>
          <a:lstStyle/>
          <a:p>
            <a:pPr algn="ctr"/>
            <a:r>
              <a:rPr lang="pl-PL" dirty="0" smtClean="0">
                <a:solidFill>
                  <a:schemeClr val="accent1">
                    <a:lumMod val="20000"/>
                    <a:lumOff val="80000"/>
                  </a:schemeClr>
                </a:solidFill>
              </a:rPr>
              <a:t>INGREDIENTS</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1/2 pound lean ground beef</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1/2 pound lean ground lamb</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1/2 onion, grated</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2 cloves garlic, pressed</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slice bread, toasted and crumbled</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1/2 teaspoon dried savory</a:t>
            </a:r>
            <a:endParaRPr lang="pl-PL" sz="1600" dirty="0" smtClean="0">
              <a:solidFill>
                <a:schemeClr val="accent1">
                  <a:lumMod val="20000"/>
                  <a:lumOff val="80000"/>
                </a:schemeClr>
              </a:solidFill>
            </a:endParaRP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1/2 teaspoon ground allspice</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1/2 teaspoon ground coriander</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1/2 teaspoon salt</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1/2 teaspoon ground black pepper</a:t>
            </a:r>
          </a:p>
          <a:p>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dash ground cumin</a:t>
            </a:r>
          </a:p>
        </p:txBody>
      </p:sp>
      <p:sp>
        <p:nvSpPr>
          <p:cNvPr id="14" name="Prostokąt 13"/>
          <p:cNvSpPr/>
          <p:nvPr/>
        </p:nvSpPr>
        <p:spPr>
          <a:xfrm>
            <a:off x="3034394" y="1602155"/>
            <a:ext cx="6096000" cy="2585323"/>
          </a:xfrm>
          <a:prstGeom prst="rect">
            <a:avLst/>
          </a:prstGeom>
        </p:spPr>
        <p:txBody>
          <a:bodyPr>
            <a:spAutoFit/>
          </a:bodyPr>
          <a:lstStyle/>
          <a:p>
            <a:pPr algn="ctr"/>
            <a:r>
              <a:rPr lang="pl-PL" dirty="0" smtClean="0">
                <a:solidFill>
                  <a:schemeClr val="accent1">
                    <a:lumMod val="20000"/>
                    <a:lumOff val="80000"/>
                  </a:schemeClr>
                </a:solidFill>
              </a:rPr>
              <a:t>DIRECTIONS</a:t>
            </a:r>
            <a:endParaRPr lang="pl-PL" sz="1600" dirty="0" smtClean="0">
              <a:solidFill>
                <a:schemeClr val="accent1">
                  <a:lumMod val="20000"/>
                  <a:lumOff val="80000"/>
                </a:schemeClr>
              </a:solidFill>
            </a:endParaRP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Preheat an outdoor grill for medium-high heat, and lightly oil grate.</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In large bowl, combine ground beef, ground lamb, onion, garlic and bread crumbs. Season with savory, allspice, coriander, salt, pepper and cumin. Knead until mixture is stiff. Shape into 4 very thin patties (1/8 inch to 1/4 inch thick).</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Cook patties for 5 to 7 minutes on each side, or until cooked through.</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1516165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2692398" y="1762274"/>
            <a:ext cx="6815669" cy="3179840"/>
          </a:xfrm>
        </p:spPr>
        <p:txBody>
          <a:bodyPr/>
          <a:lstStyle/>
          <a:p>
            <a:r>
              <a:rPr lang="pl-PL" sz="8800" dirty="0" smtClean="0"/>
              <a:t>POLISH CUISINE</a:t>
            </a:r>
            <a:endParaRPr lang="en-GB" sz="8800" dirty="0"/>
          </a:p>
        </p:txBody>
      </p:sp>
      <p:sp>
        <p:nvSpPr>
          <p:cNvPr id="4" name="Podtytuł 3"/>
          <p:cNvSpPr>
            <a:spLocks noGrp="1"/>
          </p:cNvSpPr>
          <p:nvPr>
            <p:ph type="subTitle" idx="1"/>
          </p:nvPr>
        </p:nvSpPr>
        <p:spPr>
          <a:xfrm>
            <a:off x="2779484" y="6106886"/>
            <a:ext cx="6081487" cy="515256"/>
          </a:xfrm>
        </p:spPr>
        <p:txBody>
          <a:bodyPr/>
          <a:lstStyle/>
          <a:p>
            <a:endParaRPr lang="en-GB" dirty="0"/>
          </a:p>
        </p:txBody>
      </p:sp>
    </p:spTree>
    <p:extLst>
      <p:ext uri="{BB962C8B-B14F-4D97-AF65-F5344CB8AC3E}">
        <p14:creationId xmlns:p14="http://schemas.microsoft.com/office/powerpoint/2010/main" val="354552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ytuł 3"/>
          <p:cNvSpPr>
            <a:spLocks noGrp="1"/>
          </p:cNvSpPr>
          <p:nvPr>
            <p:ph type="title"/>
          </p:nvPr>
        </p:nvSpPr>
        <p:spPr>
          <a:xfrm>
            <a:off x="4370617" y="-10764"/>
            <a:ext cx="2977240" cy="718335"/>
          </a:xfrm>
        </p:spPr>
        <p:txBody>
          <a:bodyPr>
            <a:normAutofit/>
          </a:bodyPr>
          <a:lstStyle/>
          <a:p>
            <a:r>
              <a:rPr lang="pl-PL" sz="4000" dirty="0" smtClean="0">
                <a:solidFill>
                  <a:schemeClr val="accent1">
                    <a:lumMod val="20000"/>
                    <a:lumOff val="80000"/>
                  </a:schemeClr>
                </a:solidFill>
              </a:rPr>
              <a:t>PIEROGI</a:t>
            </a:r>
            <a:endParaRPr lang="en-GB" sz="4000" dirty="0">
              <a:solidFill>
                <a:schemeClr val="accent1">
                  <a:lumMod val="20000"/>
                  <a:lumOff val="80000"/>
                </a:schemeClr>
              </a:solidFill>
            </a:endParaRPr>
          </a:p>
        </p:txBody>
      </p:sp>
      <p:pic>
        <p:nvPicPr>
          <p:cNvPr id="5" name="Obraz 4"/>
          <p:cNvPicPr>
            <a:picLocks noChangeAspect="1"/>
          </p:cNvPicPr>
          <p:nvPr/>
        </p:nvPicPr>
        <p:blipFill>
          <a:blip r:embed="rId2"/>
          <a:stretch>
            <a:fillRect/>
          </a:stretch>
        </p:blipFill>
        <p:spPr>
          <a:xfrm>
            <a:off x="8689537" y="-1"/>
            <a:ext cx="3502463" cy="2002971"/>
          </a:xfrm>
          <a:prstGeom prst="rect">
            <a:avLst/>
          </a:prstGeom>
        </p:spPr>
      </p:pic>
      <p:sp>
        <p:nvSpPr>
          <p:cNvPr id="6" name="Prostokąt 5"/>
          <p:cNvSpPr/>
          <p:nvPr/>
        </p:nvSpPr>
        <p:spPr>
          <a:xfrm>
            <a:off x="9492343" y="2716964"/>
            <a:ext cx="2481943" cy="923330"/>
          </a:xfrm>
          <a:prstGeom prst="rect">
            <a:avLst/>
          </a:prstGeom>
        </p:spPr>
        <p:txBody>
          <a:bodyPr wrap="square">
            <a:spAutoFit/>
          </a:bodyPr>
          <a:lstStyle/>
          <a:p>
            <a:r>
              <a:rPr lang="pl-PL" dirty="0">
                <a:solidFill>
                  <a:schemeClr val="accent1">
                    <a:lumMod val="20000"/>
                    <a:lumOff val="80000"/>
                  </a:schemeClr>
                </a:solidFill>
              </a:rPr>
              <a:t>•</a:t>
            </a:r>
            <a:r>
              <a:rPr lang="pl-PL" dirty="0" smtClean="0">
                <a:solidFill>
                  <a:schemeClr val="accent1">
                    <a:lumMod val="20000"/>
                    <a:lumOff val="80000"/>
                  </a:schemeClr>
                </a:solidFill>
              </a:rPr>
              <a:t> </a:t>
            </a:r>
            <a:r>
              <a:rPr lang="en-US" dirty="0" smtClean="0">
                <a:solidFill>
                  <a:schemeClr val="accent1">
                    <a:lumMod val="20000"/>
                    <a:lumOff val="80000"/>
                  </a:schemeClr>
                </a:solidFill>
              </a:rPr>
              <a:t>PREP </a:t>
            </a:r>
            <a:r>
              <a:rPr lang="en-US" i="1" dirty="0" smtClean="0">
                <a:solidFill>
                  <a:schemeClr val="accent1">
                    <a:lumMod val="20000"/>
                    <a:lumOff val="80000"/>
                  </a:schemeClr>
                </a:solidFill>
              </a:rPr>
              <a:t>1 hr</a:t>
            </a:r>
          </a:p>
          <a:p>
            <a:r>
              <a:rPr lang="pl-PL" dirty="0" smtClean="0">
                <a:solidFill>
                  <a:schemeClr val="accent1">
                    <a:lumMod val="20000"/>
                    <a:lumOff val="80000"/>
                  </a:schemeClr>
                </a:solidFill>
              </a:rPr>
              <a:t>• </a:t>
            </a:r>
            <a:r>
              <a:rPr lang="en-US" dirty="0" smtClean="0">
                <a:solidFill>
                  <a:schemeClr val="accent1">
                    <a:lumMod val="20000"/>
                    <a:lumOff val="80000"/>
                  </a:schemeClr>
                </a:solidFill>
              </a:rPr>
              <a:t>COOK </a:t>
            </a:r>
            <a:r>
              <a:rPr lang="en-US" i="1" dirty="0" smtClean="0">
                <a:solidFill>
                  <a:schemeClr val="accent1">
                    <a:lumMod val="20000"/>
                    <a:lumOff val="80000"/>
                  </a:schemeClr>
                </a:solidFill>
              </a:rPr>
              <a:t>30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IN </a:t>
            </a:r>
            <a:r>
              <a:rPr lang="en-US" i="1" dirty="0" smtClean="0">
                <a:solidFill>
                  <a:schemeClr val="accent1">
                    <a:lumMod val="20000"/>
                    <a:lumOff val="80000"/>
                  </a:schemeClr>
                </a:solidFill>
              </a:rPr>
              <a:t>1 hr 30 min</a:t>
            </a:r>
            <a:endParaRPr lang="en-GB" i="1" dirty="0">
              <a:solidFill>
                <a:schemeClr val="accent1">
                  <a:lumMod val="20000"/>
                  <a:lumOff val="80000"/>
                </a:schemeClr>
              </a:solidFill>
            </a:endParaRPr>
          </a:p>
        </p:txBody>
      </p:sp>
      <p:sp>
        <p:nvSpPr>
          <p:cNvPr id="7" name="Prostokąt 6"/>
          <p:cNvSpPr/>
          <p:nvPr/>
        </p:nvSpPr>
        <p:spPr>
          <a:xfrm>
            <a:off x="108857" y="108979"/>
            <a:ext cx="2884714" cy="2985433"/>
          </a:xfrm>
          <a:prstGeom prst="rect">
            <a:avLst/>
          </a:prstGeom>
        </p:spPr>
        <p:txBody>
          <a:bodyPr wrap="square">
            <a:spAutoFit/>
          </a:bodyPr>
          <a:lstStyle/>
          <a:p>
            <a:pPr algn="ctr"/>
            <a:r>
              <a:rPr lang="pl-PL" sz="1600" dirty="0" smtClean="0">
                <a:solidFill>
                  <a:schemeClr val="accent1">
                    <a:lumMod val="20000"/>
                    <a:lumOff val="80000"/>
                  </a:schemeClr>
                </a:solidFill>
              </a:rPr>
              <a:t>INGREDIENTS</a:t>
            </a:r>
          </a:p>
          <a:p>
            <a:r>
              <a:rPr lang="pl-PL" sz="1600" dirty="0" smtClean="0">
                <a:solidFill>
                  <a:schemeClr val="accent1">
                    <a:lumMod val="20000"/>
                    <a:lumOff val="80000"/>
                  </a:schemeClr>
                </a:solidFill>
              </a:rPr>
              <a:t>• </a:t>
            </a:r>
            <a:r>
              <a:rPr lang="en-US" sz="1400" dirty="0" smtClean="0">
                <a:solidFill>
                  <a:schemeClr val="accent1">
                    <a:lumMod val="20000"/>
                    <a:lumOff val="80000"/>
                  </a:schemeClr>
                </a:solidFill>
              </a:rPr>
              <a:t>12 Yukon Gold potatoes, peeled and quartered</a:t>
            </a:r>
          </a:p>
          <a:p>
            <a:r>
              <a:rPr lang="pl-PL" sz="1400" dirty="0" smtClean="0">
                <a:solidFill>
                  <a:schemeClr val="accent1">
                    <a:lumMod val="20000"/>
                    <a:lumOff val="80000"/>
                  </a:schemeClr>
                </a:solidFill>
              </a:rPr>
              <a:t>• </a:t>
            </a:r>
            <a:r>
              <a:rPr lang="en-US" sz="1400" dirty="0" smtClean="0">
                <a:solidFill>
                  <a:schemeClr val="accent1">
                    <a:lumMod val="20000"/>
                    <a:lumOff val="80000"/>
                  </a:schemeClr>
                </a:solidFill>
              </a:rPr>
              <a:t>3 eggs</a:t>
            </a:r>
          </a:p>
          <a:p>
            <a:r>
              <a:rPr lang="pl-PL" sz="1400" dirty="0" smtClean="0">
                <a:solidFill>
                  <a:schemeClr val="accent1">
                    <a:lumMod val="20000"/>
                    <a:lumOff val="80000"/>
                  </a:schemeClr>
                </a:solidFill>
              </a:rPr>
              <a:t>• </a:t>
            </a:r>
            <a:r>
              <a:rPr lang="en-US" sz="1400" dirty="0" smtClean="0">
                <a:solidFill>
                  <a:schemeClr val="accent1">
                    <a:lumMod val="20000"/>
                    <a:lumOff val="80000"/>
                  </a:schemeClr>
                </a:solidFill>
              </a:rPr>
              <a:t>3 tablespoons cream cheese, divided</a:t>
            </a:r>
          </a:p>
          <a:p>
            <a:r>
              <a:rPr lang="pl-PL" sz="1400" dirty="0" smtClean="0">
                <a:solidFill>
                  <a:schemeClr val="accent1">
                    <a:lumMod val="20000"/>
                    <a:lumOff val="80000"/>
                  </a:schemeClr>
                </a:solidFill>
              </a:rPr>
              <a:t>• </a:t>
            </a:r>
            <a:r>
              <a:rPr lang="en-US" sz="1400" dirty="0" smtClean="0">
                <a:solidFill>
                  <a:schemeClr val="accent1">
                    <a:lumMod val="20000"/>
                    <a:lumOff val="80000"/>
                  </a:schemeClr>
                </a:solidFill>
              </a:rPr>
              <a:t>3 teaspoons milk, divided</a:t>
            </a:r>
          </a:p>
          <a:p>
            <a:r>
              <a:rPr lang="pl-PL" sz="1400" dirty="0" smtClean="0">
                <a:solidFill>
                  <a:schemeClr val="accent1">
                    <a:lumMod val="20000"/>
                    <a:lumOff val="80000"/>
                  </a:schemeClr>
                </a:solidFill>
              </a:rPr>
              <a:t>• </a:t>
            </a:r>
            <a:r>
              <a:rPr lang="en-US" sz="1400" dirty="0" smtClean="0">
                <a:solidFill>
                  <a:schemeClr val="accent1">
                    <a:lumMod val="20000"/>
                    <a:lumOff val="80000"/>
                  </a:schemeClr>
                </a:solidFill>
              </a:rPr>
              <a:t>2 cups all-purpose flour, divided</a:t>
            </a:r>
            <a:endParaRPr lang="pl-PL" sz="1400" dirty="0" smtClean="0">
              <a:solidFill>
                <a:schemeClr val="accent1">
                  <a:lumMod val="20000"/>
                  <a:lumOff val="80000"/>
                </a:schemeClr>
              </a:solidFill>
            </a:endParaRPr>
          </a:p>
          <a:p>
            <a:r>
              <a:rPr lang="pl-PL" sz="1400" dirty="0" smtClean="0">
                <a:solidFill>
                  <a:schemeClr val="accent1">
                    <a:lumMod val="20000"/>
                    <a:lumOff val="80000"/>
                  </a:schemeClr>
                </a:solidFill>
              </a:rPr>
              <a:t>• </a:t>
            </a:r>
            <a:r>
              <a:rPr lang="en-US" sz="1400" dirty="0" smtClean="0">
                <a:solidFill>
                  <a:schemeClr val="accent1">
                    <a:lumMod val="20000"/>
                    <a:lumOff val="80000"/>
                  </a:schemeClr>
                </a:solidFill>
              </a:rPr>
              <a:t>2 1/2 (8 ounce) containers cottage cheese</a:t>
            </a:r>
          </a:p>
          <a:p>
            <a:r>
              <a:rPr lang="pl-PL" sz="1400" dirty="0" smtClean="0">
                <a:solidFill>
                  <a:schemeClr val="accent1">
                    <a:lumMod val="20000"/>
                    <a:lumOff val="80000"/>
                  </a:schemeClr>
                </a:solidFill>
              </a:rPr>
              <a:t>• </a:t>
            </a:r>
            <a:r>
              <a:rPr lang="en-US" sz="1400" dirty="0" smtClean="0">
                <a:solidFill>
                  <a:schemeClr val="accent1">
                    <a:lumMod val="20000"/>
                    <a:lumOff val="80000"/>
                  </a:schemeClr>
                </a:solidFill>
              </a:rPr>
              <a:t>salt to taste</a:t>
            </a:r>
          </a:p>
          <a:p>
            <a:r>
              <a:rPr lang="pl-PL" sz="1400" dirty="0" smtClean="0">
                <a:solidFill>
                  <a:schemeClr val="accent1">
                    <a:lumMod val="20000"/>
                    <a:lumOff val="80000"/>
                  </a:schemeClr>
                </a:solidFill>
              </a:rPr>
              <a:t>• </a:t>
            </a:r>
            <a:r>
              <a:rPr lang="en-US" sz="1400" dirty="0" smtClean="0">
                <a:solidFill>
                  <a:schemeClr val="accent1">
                    <a:lumMod val="20000"/>
                    <a:lumOff val="80000"/>
                  </a:schemeClr>
                </a:solidFill>
              </a:rPr>
              <a:t>2 tablespoons butter</a:t>
            </a:r>
          </a:p>
          <a:p>
            <a:r>
              <a:rPr lang="pl-PL" sz="1400" dirty="0" smtClean="0">
                <a:solidFill>
                  <a:schemeClr val="accent1">
                    <a:lumMod val="20000"/>
                    <a:lumOff val="80000"/>
                  </a:schemeClr>
                </a:solidFill>
              </a:rPr>
              <a:t>• </a:t>
            </a:r>
            <a:r>
              <a:rPr lang="en-US" sz="1400" dirty="0" smtClean="0">
                <a:solidFill>
                  <a:schemeClr val="accent1">
                    <a:lumMod val="20000"/>
                    <a:lumOff val="80000"/>
                  </a:schemeClr>
                </a:solidFill>
              </a:rPr>
              <a:t>oil for frying</a:t>
            </a:r>
          </a:p>
          <a:p>
            <a:endParaRPr lang="en-US" sz="1600" dirty="0">
              <a:solidFill>
                <a:schemeClr val="accent1">
                  <a:lumMod val="20000"/>
                  <a:lumOff val="80000"/>
                </a:schemeClr>
              </a:solidFill>
            </a:endParaRPr>
          </a:p>
        </p:txBody>
      </p:sp>
      <p:sp>
        <p:nvSpPr>
          <p:cNvPr id="8" name="Prostokąt 7"/>
          <p:cNvSpPr/>
          <p:nvPr/>
        </p:nvSpPr>
        <p:spPr>
          <a:xfrm>
            <a:off x="2808514" y="707571"/>
            <a:ext cx="6096000" cy="5786199"/>
          </a:xfrm>
          <a:prstGeom prst="rect">
            <a:avLst/>
          </a:prstGeom>
        </p:spPr>
        <p:txBody>
          <a:bodyPr>
            <a:spAutoFit/>
          </a:bodyPr>
          <a:lstStyle/>
          <a:p>
            <a:pPr algn="ctr"/>
            <a:r>
              <a:rPr lang="pl-PL" dirty="0" smtClean="0">
                <a:solidFill>
                  <a:schemeClr val="accent1">
                    <a:lumMod val="20000"/>
                    <a:lumOff val="80000"/>
                  </a:schemeClr>
                </a:solidFill>
              </a:rPr>
              <a:t>DIRECTIONS</a:t>
            </a:r>
            <a:endParaRPr lang="pl-PL" sz="1600" dirty="0" smtClean="0">
              <a:solidFill>
                <a:schemeClr val="accent1">
                  <a:lumMod val="20000"/>
                  <a:lumOff val="80000"/>
                </a:schemeClr>
              </a:solidFill>
            </a:endParaRP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Bring a large pot of salted water to a boil. Add potatoes and cook until tender but still firm, about 15 minutes. Drain and cool.</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Meanwhile, prepare dough by combining 1 egg, 1 tablespoon cream cheese, 1 teaspoon milk and 1/2 cup flour. Once all the flour has been worked in, add another 1/2 cup flour, 1 tablespoon cream cheese and 1 teaspoon milk. When the dough is well blended, add 1 egg, 1 tablespoon cream cheese and another 1/2 cup flour; mix well. Finally, add the remaining egg, 1 teaspoon milk and 1/2 cup flour. If dough is too dry, add a little more milk; if too wet, add more flour.</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On a well floured surface, roll out 1/4 of the dough to 1/4 inch thickness. Using a glass, muffin cutter, or any rounded surface, cut out circles of dough. Flour both sides of the circle and set aside in a single layer on wax paper. Repeat process with remaining dough.</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Mash the potatoes with the cottage cheese, salt and butter. Place a spoonful of the filling slightly below the center of a circle of dough. Fold the dough over and seal edges with fingertips. Use enough filling so that you have to stretch the dough over it, but not so much that it squeezes out when sealed.</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Bring a large pot of salted water to a boil. Drop in pierogis, a few at a time. Cook for 1 to 2 minutes, or until they float to the top; drain.</a:t>
            </a:r>
          </a:p>
          <a:p>
            <a:pPr>
              <a:buFont typeface="+mj-lt"/>
              <a:buAutoNum type="arabicPeriod"/>
            </a:pP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Heat oil in a large skillet over medium-high heat. Fry boiled pierogis in hot oil until crispy.</a:t>
            </a:r>
            <a:endParaRPr lang="en-US" sz="1600" dirty="0">
              <a:solidFill>
                <a:schemeClr val="accent1">
                  <a:lumMod val="20000"/>
                  <a:lumOff val="80000"/>
                </a:schemeClr>
              </a:solidFill>
            </a:endParaRPr>
          </a:p>
        </p:txBody>
      </p:sp>
    </p:spTree>
    <p:extLst>
      <p:ext uri="{BB962C8B-B14F-4D97-AF65-F5344CB8AC3E}">
        <p14:creationId xmlns:p14="http://schemas.microsoft.com/office/powerpoint/2010/main" val="279607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3674652" y="87086"/>
            <a:ext cx="3581398" cy="674914"/>
          </a:xfrm>
        </p:spPr>
        <p:txBody>
          <a:bodyPr>
            <a:normAutofit fontScale="90000"/>
          </a:bodyPr>
          <a:lstStyle/>
          <a:p>
            <a:r>
              <a:rPr lang="pl-PL" sz="4000" dirty="0" smtClean="0">
                <a:solidFill>
                  <a:schemeClr val="accent1">
                    <a:lumMod val="20000"/>
                    <a:lumOff val="80000"/>
                  </a:schemeClr>
                </a:solidFill>
              </a:rPr>
              <a:t>MIZERIA</a:t>
            </a:r>
            <a:endParaRPr lang="en-GB" dirty="0">
              <a:solidFill>
                <a:schemeClr val="accent1">
                  <a:lumMod val="20000"/>
                  <a:lumOff val="80000"/>
                </a:schemeClr>
              </a:solidFill>
            </a:endParaRPr>
          </a:p>
        </p:txBody>
      </p:sp>
      <p:pic>
        <p:nvPicPr>
          <p:cNvPr id="3" name="Obraz 2"/>
          <p:cNvPicPr>
            <a:picLocks noChangeAspect="1"/>
          </p:cNvPicPr>
          <p:nvPr/>
        </p:nvPicPr>
        <p:blipFill>
          <a:blip r:embed="rId2"/>
          <a:stretch>
            <a:fillRect/>
          </a:stretch>
        </p:blipFill>
        <p:spPr>
          <a:xfrm>
            <a:off x="8176615" y="0"/>
            <a:ext cx="4015385" cy="3011539"/>
          </a:xfrm>
          <a:prstGeom prst="rect">
            <a:avLst/>
          </a:prstGeom>
        </p:spPr>
      </p:pic>
      <p:sp>
        <p:nvSpPr>
          <p:cNvPr id="4" name="Prostokąt 3"/>
          <p:cNvSpPr/>
          <p:nvPr/>
        </p:nvSpPr>
        <p:spPr>
          <a:xfrm>
            <a:off x="9666514" y="3356207"/>
            <a:ext cx="2220686" cy="646331"/>
          </a:xfrm>
          <a:prstGeom prst="rect">
            <a:avLst/>
          </a:prstGeom>
        </p:spPr>
        <p:txBody>
          <a:bodyPr wrap="square">
            <a:spAutoFit/>
          </a:bodyPr>
          <a:lstStyle/>
          <a:p>
            <a:r>
              <a:rPr lang="pl-PL" dirty="0" smtClean="0">
                <a:solidFill>
                  <a:schemeClr val="accent1">
                    <a:lumMod val="20000"/>
                    <a:lumOff val="80000"/>
                  </a:schemeClr>
                </a:solidFill>
              </a:rPr>
              <a:t>• </a:t>
            </a:r>
            <a:r>
              <a:rPr lang="en-US" dirty="0" smtClean="0">
                <a:solidFill>
                  <a:schemeClr val="accent1">
                    <a:lumMod val="20000"/>
                    <a:lumOff val="80000"/>
                  </a:schemeClr>
                </a:solidFill>
              </a:rPr>
              <a:t>PREP 10 mins</a:t>
            </a:r>
          </a:p>
          <a:p>
            <a:r>
              <a:rPr lang="pl-PL" dirty="0" smtClean="0">
                <a:solidFill>
                  <a:schemeClr val="accent1">
                    <a:lumMod val="20000"/>
                    <a:lumOff val="80000"/>
                  </a:schemeClr>
                </a:solidFill>
              </a:rPr>
              <a:t>• </a:t>
            </a:r>
            <a:r>
              <a:rPr lang="en-US" dirty="0" smtClean="0">
                <a:solidFill>
                  <a:schemeClr val="accent1">
                    <a:lumMod val="20000"/>
                    <a:lumOff val="80000"/>
                  </a:schemeClr>
                </a:solidFill>
              </a:rPr>
              <a:t>READY IN 45 mins</a:t>
            </a:r>
            <a:endParaRPr lang="en-GB" dirty="0">
              <a:solidFill>
                <a:schemeClr val="accent1">
                  <a:lumMod val="20000"/>
                  <a:lumOff val="80000"/>
                </a:schemeClr>
              </a:solidFill>
            </a:endParaRPr>
          </a:p>
        </p:txBody>
      </p:sp>
      <p:sp>
        <p:nvSpPr>
          <p:cNvPr id="5" name="Prostokąt 4"/>
          <p:cNvSpPr/>
          <p:nvPr/>
        </p:nvSpPr>
        <p:spPr>
          <a:xfrm>
            <a:off x="152401" y="424543"/>
            <a:ext cx="2601686" cy="2831544"/>
          </a:xfrm>
          <a:prstGeom prst="rect">
            <a:avLst/>
          </a:prstGeom>
        </p:spPr>
        <p:txBody>
          <a:bodyPr wrap="square">
            <a:spAutoFit/>
          </a:bodyPr>
          <a:lstStyle/>
          <a:p>
            <a:pPr algn="ctr"/>
            <a:r>
              <a:rPr lang="pl-PL" dirty="0" smtClean="0">
                <a:solidFill>
                  <a:schemeClr val="accent1">
                    <a:lumMod val="20000"/>
                    <a:lumOff val="80000"/>
                  </a:schemeClr>
                </a:solidFill>
              </a:rPr>
              <a:t>INGREDIENTS</a:t>
            </a:r>
            <a:endParaRPr lang="en-US" dirty="0" smtClean="0">
              <a:solidFill>
                <a:schemeClr val="accent1">
                  <a:lumMod val="20000"/>
                  <a:lumOff val="80000"/>
                </a:schemeClr>
              </a:solidFill>
            </a:endParaRPr>
          </a:p>
          <a:p>
            <a:r>
              <a:rPr lang="pl-PL" sz="1600" dirty="0" smtClean="0">
                <a:solidFill>
                  <a:schemeClr val="accent1">
                    <a:lumMod val="20000"/>
                    <a:lumOff val="80000"/>
                  </a:schemeClr>
                </a:solidFill>
              </a:rPr>
              <a:t> • </a:t>
            </a:r>
            <a:r>
              <a:rPr lang="en-US" sz="1600" dirty="0" smtClean="0">
                <a:solidFill>
                  <a:schemeClr val="accent1">
                    <a:lumMod val="20000"/>
                    <a:lumOff val="80000"/>
                  </a:schemeClr>
                </a:solidFill>
              </a:rPr>
              <a:t>1 pound small cucumbers, peeled and thinly sliced</a:t>
            </a:r>
          </a:p>
          <a:p>
            <a:r>
              <a:rPr lang="pl-PL" sz="1600" dirty="0" smtClean="0">
                <a:solidFill>
                  <a:schemeClr val="accent1">
                    <a:lumMod val="20000"/>
                    <a:lumOff val="80000"/>
                  </a:schemeClr>
                </a:solidFill>
              </a:rPr>
              <a:t> • </a:t>
            </a:r>
            <a:r>
              <a:rPr lang="en-US" sz="1600" dirty="0" smtClean="0">
                <a:solidFill>
                  <a:schemeClr val="accent1">
                    <a:lumMod val="20000"/>
                    <a:lumOff val="80000"/>
                  </a:schemeClr>
                </a:solidFill>
              </a:rPr>
              <a:t>salt to taste</a:t>
            </a:r>
          </a:p>
          <a:p>
            <a:r>
              <a:rPr lang="pl-PL" sz="1600" dirty="0" smtClean="0">
                <a:solidFill>
                  <a:schemeClr val="accent1">
                    <a:lumMod val="20000"/>
                    <a:lumOff val="80000"/>
                  </a:schemeClr>
                </a:solidFill>
              </a:rPr>
              <a:t> • </a:t>
            </a:r>
            <a:r>
              <a:rPr lang="en-US" sz="1600" dirty="0" smtClean="0">
                <a:solidFill>
                  <a:schemeClr val="accent1">
                    <a:lumMod val="20000"/>
                    <a:lumOff val="80000"/>
                  </a:schemeClr>
                </a:solidFill>
              </a:rPr>
              <a:t>1 bunch dill, chopped</a:t>
            </a:r>
            <a:endParaRPr lang="pl-PL" sz="1600" dirty="0" smtClean="0">
              <a:solidFill>
                <a:schemeClr val="accent1">
                  <a:lumMod val="20000"/>
                  <a:lumOff val="80000"/>
                </a:schemeClr>
              </a:solidFill>
            </a:endParaRPr>
          </a:p>
          <a:p>
            <a:r>
              <a:rPr lang="en-US" sz="1600" dirty="0" smtClean="0">
                <a:solidFill>
                  <a:schemeClr val="accent1">
                    <a:lumMod val="20000"/>
                    <a:lumOff val="80000"/>
                  </a:schemeClr>
                </a:solidFill>
              </a:rPr>
              <a:t> </a:t>
            </a: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2 1/2 tablespoons sour cream</a:t>
            </a:r>
            <a:endParaRPr lang="pl-PL" sz="1600" dirty="0" smtClean="0">
              <a:solidFill>
                <a:schemeClr val="accent1">
                  <a:lumMod val="20000"/>
                  <a:lumOff val="80000"/>
                </a:schemeClr>
              </a:solidFill>
            </a:endParaRPr>
          </a:p>
          <a:p>
            <a:r>
              <a:rPr lang="en-US" sz="1600" dirty="0" smtClean="0">
                <a:solidFill>
                  <a:schemeClr val="accent1">
                    <a:lumMod val="20000"/>
                    <a:lumOff val="80000"/>
                  </a:schemeClr>
                </a:solidFill>
              </a:rPr>
              <a:t> </a:t>
            </a:r>
            <a:r>
              <a:rPr lang="pl-PL" sz="1600" dirty="0" smtClean="0">
                <a:solidFill>
                  <a:schemeClr val="accent1">
                    <a:lumMod val="20000"/>
                    <a:lumOff val="80000"/>
                  </a:schemeClr>
                </a:solidFill>
              </a:rPr>
              <a:t>• </a:t>
            </a:r>
            <a:r>
              <a:rPr lang="en-US" sz="1600" dirty="0" smtClean="0">
                <a:solidFill>
                  <a:schemeClr val="accent1">
                    <a:lumMod val="20000"/>
                    <a:lumOff val="80000"/>
                  </a:schemeClr>
                </a:solidFill>
              </a:rPr>
              <a:t>1 teaspoon lemon juice</a:t>
            </a:r>
          </a:p>
          <a:p>
            <a:r>
              <a:rPr lang="pl-PL" sz="1600" dirty="0" smtClean="0">
                <a:solidFill>
                  <a:schemeClr val="accent1">
                    <a:lumMod val="20000"/>
                    <a:lumOff val="80000"/>
                  </a:schemeClr>
                </a:solidFill>
              </a:rPr>
              <a:t> • </a:t>
            </a:r>
            <a:r>
              <a:rPr lang="en-US" sz="1600" dirty="0" smtClean="0">
                <a:solidFill>
                  <a:schemeClr val="accent1">
                    <a:lumMod val="20000"/>
                    <a:lumOff val="80000"/>
                  </a:schemeClr>
                </a:solidFill>
              </a:rPr>
              <a:t>1 pinch white sugar</a:t>
            </a:r>
          </a:p>
          <a:p>
            <a:r>
              <a:rPr lang="en-US" sz="1600" dirty="0" smtClean="0">
                <a:solidFill>
                  <a:schemeClr val="accent1">
                    <a:lumMod val="20000"/>
                    <a:lumOff val="80000"/>
                  </a:schemeClr>
                </a:solidFill>
              </a:rPr>
              <a:t>ground black pepper to taste</a:t>
            </a:r>
          </a:p>
          <a:p>
            <a:endParaRPr lang="en-US" sz="1600" dirty="0">
              <a:solidFill>
                <a:schemeClr val="accent1">
                  <a:lumMod val="20000"/>
                  <a:lumOff val="80000"/>
                </a:schemeClr>
              </a:solidFill>
            </a:endParaRPr>
          </a:p>
        </p:txBody>
      </p:sp>
      <p:sp>
        <p:nvSpPr>
          <p:cNvPr id="6" name="Prostokąt 5"/>
          <p:cNvSpPr/>
          <p:nvPr/>
        </p:nvSpPr>
        <p:spPr>
          <a:xfrm>
            <a:off x="3021508" y="1615666"/>
            <a:ext cx="4887686" cy="2585323"/>
          </a:xfrm>
          <a:prstGeom prst="rect">
            <a:avLst/>
          </a:prstGeom>
        </p:spPr>
        <p:txBody>
          <a:bodyPr wrap="square">
            <a:spAutoFit/>
          </a:bodyPr>
          <a:lstStyle/>
          <a:p>
            <a:pPr algn="ctr"/>
            <a:r>
              <a:rPr lang="pl-PL" dirty="0" smtClean="0">
                <a:solidFill>
                  <a:schemeClr val="accent1">
                    <a:lumMod val="20000"/>
                    <a:lumOff val="80000"/>
                  </a:schemeClr>
                </a:solidFill>
              </a:rPr>
              <a:t>DIRECTIONS </a:t>
            </a:r>
            <a:endParaRPr lang="pl-PL" sz="1600" dirty="0" smtClean="0">
              <a:solidFill>
                <a:schemeClr val="accent1">
                  <a:lumMod val="20000"/>
                  <a:lumOff val="80000"/>
                </a:schemeClr>
              </a:solidFill>
            </a:endParaRPr>
          </a:p>
          <a:p>
            <a:pPr>
              <a:buFont typeface="+mj-lt"/>
              <a:buAutoNum type="arabicPeriod"/>
            </a:pPr>
            <a:r>
              <a:rPr lang="en-US" dirty="0" smtClean="0">
                <a:solidFill>
                  <a:schemeClr val="accent1">
                    <a:lumMod val="20000"/>
                    <a:lumOff val="80000"/>
                  </a:schemeClr>
                </a:solidFill>
              </a:rPr>
              <a:t>Sprinkle salt over cucumbers in a bowl. Let stand until cucumbers are soft, about 5 minutes. Squeeze liquid from cucumbers and discard. Add dill to cucumbers.</a:t>
            </a:r>
          </a:p>
          <a:p>
            <a:pPr>
              <a:buFont typeface="+mj-lt"/>
              <a:buAutoNum type="arabicPeriod"/>
            </a:pPr>
            <a:r>
              <a:rPr lang="pl-PL" dirty="0" smtClean="0">
                <a:solidFill>
                  <a:schemeClr val="accent1">
                    <a:lumMod val="20000"/>
                    <a:lumOff val="80000"/>
                  </a:schemeClr>
                </a:solidFill>
              </a:rPr>
              <a:t> </a:t>
            </a:r>
            <a:r>
              <a:rPr lang="en-US" dirty="0" smtClean="0">
                <a:solidFill>
                  <a:schemeClr val="accent1">
                    <a:lumMod val="20000"/>
                    <a:lumOff val="80000"/>
                  </a:schemeClr>
                </a:solidFill>
              </a:rPr>
              <a:t>Mix sour cream, lemon juice, and sugar in a bowl; add to cucumbers and toss to coat. Season with black pepper. Chill completely before serving, at least 30 minutes.</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34340211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527</TotalTime>
  <Words>2165</Words>
  <Application>Microsoft Office PowerPoint</Application>
  <PresentationFormat>Niestandardowy</PresentationFormat>
  <Paragraphs>194</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Organiczny</vt:lpstr>
      <vt:lpstr>GREEK CUISINE</vt:lpstr>
      <vt:lpstr>SPINACH STRUDELS</vt:lpstr>
      <vt:lpstr>GREEK SALAD</vt:lpstr>
      <vt:lpstr>GREEK PASTA SALAD</vt:lpstr>
      <vt:lpstr>AVGOLEMONO</vt:lpstr>
      <vt:lpstr>GYROS BURGERS</vt:lpstr>
      <vt:lpstr>POLISH CUISINE</vt:lpstr>
      <vt:lpstr>PIEROGI</vt:lpstr>
      <vt:lpstr>MIZERIA</vt:lpstr>
      <vt:lpstr>KOTLETY</vt:lpstr>
      <vt:lpstr>BORSCHT</vt:lpstr>
      <vt:lpstr>CABBAGE AND NOODLES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KITCHEN RECIPES</dc:title>
  <dc:creator>Agnieszka</dc:creator>
  <cp:lastModifiedBy>Tomek</cp:lastModifiedBy>
  <cp:revision>60</cp:revision>
  <dcterms:created xsi:type="dcterms:W3CDTF">2014-01-22T10:40:15Z</dcterms:created>
  <dcterms:modified xsi:type="dcterms:W3CDTF">2014-06-16T10:56:42Z</dcterms:modified>
</cp:coreProperties>
</file>