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73E58-18B6-462C-9CD4-19C1BB39B068}" type="datetimeFigureOut">
              <a:rPr lang="pl-PL" smtClean="0"/>
              <a:t>2011-10-23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BDED-07DE-4A09-940F-1864E205CED1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C73E58-18B6-462C-9CD4-19C1BB39B068}" type="datetimeFigureOut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2011-10-23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9BDED-07DE-4A09-940F-1864E205CED1}" type="slidenum">
              <a:rPr lang="pl-PL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pl-PL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8784" y="1988840"/>
            <a:ext cx="7851648" cy="1828800"/>
          </a:xfrm>
        </p:spPr>
        <p:txBody>
          <a:bodyPr/>
          <a:lstStyle/>
          <a:p>
            <a:r>
              <a:rPr lang="pl-PL" dirty="0" smtClean="0"/>
              <a:t>„Świętych Obcowanie”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648072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jaro\Pulpit\św obc\messe_perpet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63339"/>
            <a:ext cx="3600400" cy="5652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jaro\Pulpit\św obc\swietych_obcow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32656"/>
            <a:ext cx="3633192" cy="6285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215064" cy="3960440"/>
          </a:xfrm>
        </p:spPr>
        <p:txBody>
          <a:bodyPr>
            <a:normAutofit/>
          </a:bodyPr>
          <a:lstStyle/>
          <a:p>
            <a:pPr algn="l"/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Do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wspólnoty świętych </a:t>
            </a:r>
            <a:r>
              <a:rPr lang="pl-PL" dirty="0" smtClean="0"/>
              <a:t>(komunii świętych)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należą wszyscy </a:t>
            </a:r>
            <a:r>
              <a:rPr lang="pl-PL" dirty="0" smtClean="0"/>
              <a:t>ludzie, </a:t>
            </a:r>
            <a:endParaRPr lang="pl-PL" dirty="0" smtClean="0"/>
          </a:p>
          <a:p>
            <a:pPr algn="l"/>
            <a:r>
              <a:rPr lang="pl-PL" dirty="0" smtClean="0"/>
              <a:t>którzy </a:t>
            </a:r>
            <a:r>
              <a:rPr lang="pl-PL" dirty="0" smtClean="0"/>
              <a:t>swoją nadzieję pokładają w </a:t>
            </a:r>
            <a:r>
              <a:rPr lang="pl-PL" dirty="0" smtClean="0"/>
              <a:t>Chrystusie </a:t>
            </a:r>
          </a:p>
          <a:p>
            <a:pPr algn="l"/>
            <a:r>
              <a:rPr lang="pl-PL" dirty="0" smtClean="0"/>
              <a:t>i </a:t>
            </a:r>
            <a:r>
              <a:rPr lang="pl-PL" dirty="0" smtClean="0"/>
              <a:t>przez chrzest przynależą do Niego, </a:t>
            </a:r>
            <a:endParaRPr lang="pl-PL" dirty="0" smtClean="0"/>
          </a:p>
          <a:p>
            <a:pPr algn="l"/>
            <a:r>
              <a:rPr lang="pl-PL" dirty="0" smtClean="0"/>
              <a:t>bez </a:t>
            </a:r>
            <a:r>
              <a:rPr lang="pl-PL" dirty="0" smtClean="0"/>
              <a:t>względu na to, </a:t>
            </a:r>
            <a:r>
              <a:rPr lang="pl-PL" dirty="0" smtClean="0"/>
              <a:t>czy już </a:t>
            </a:r>
            <a:r>
              <a:rPr lang="pl-PL" dirty="0" smtClean="0"/>
              <a:t>umarli, czy jeszcze żyją.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Ponieważ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jesteśmy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w Chrystusie jednym ciałem, żyjemy w jednej wspólnocie obejmującej niebo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i ziemię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. </a:t>
            </a:r>
            <a:endParaRPr lang="pl-PL" dirty="0" smtClean="0">
              <a:solidFill>
                <a:schemeClr val="tx2">
                  <a:lumMod val="90000"/>
                </a:schemeClr>
              </a:solidFill>
            </a:endParaRPr>
          </a:p>
          <a:p>
            <a:r>
              <a:rPr lang="pl-PL" sz="2000" i="1" dirty="0" smtClean="0"/>
              <a:t>YOUCAT 146</a:t>
            </a:r>
            <a:endParaRPr lang="pl-PL" sz="20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20688"/>
            <a:ext cx="6480720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96944" cy="5472608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Kościół jest wspólnotą większą niż myślimy.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Należą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do niego żywi i zmarli, bez względu na to,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/>
            </a:r>
            <a:br>
              <a:rPr lang="pl-PL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czy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znajdują się w czyśćcu, czy przebywają w chwale Bożej; znani i nieznani; wielcy święci i niepozorni ludzie. Możemy nawzajem się wspierać ponad śmiercią. </a:t>
            </a:r>
            <a:endParaRPr lang="pl-PL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r>
              <a:rPr lang="pl-PL" dirty="0" smtClean="0"/>
              <a:t>Możemy przywoływać </a:t>
            </a:r>
            <a:r>
              <a:rPr lang="pl-PL" dirty="0" smtClean="0"/>
              <a:t>imiona naszych </a:t>
            </a:r>
            <a:r>
              <a:rPr lang="pl-PL" dirty="0" smtClean="0"/>
              <a:t>patronów, </a:t>
            </a:r>
            <a:r>
              <a:rPr lang="pl-PL" dirty="0" smtClean="0"/>
              <a:t>ulubionych świętych, ale także naszych zmarłych,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co </a:t>
            </a:r>
            <a:r>
              <a:rPr lang="pl-PL" dirty="0" smtClean="0"/>
              <a:t>do których wierzymy, że są już u Boga. </a:t>
            </a:r>
            <a:r>
              <a:rPr lang="pl-PL" dirty="0" smtClean="0"/>
              <a:t>I </a:t>
            </a:r>
            <a:r>
              <a:rPr lang="pl-PL" dirty="0" smtClean="0"/>
              <a:t>odwrotnie. Możemy przez naszą </a:t>
            </a:r>
            <a:r>
              <a:rPr lang="pl-PL" dirty="0" smtClean="0"/>
              <a:t>modlitwę </a:t>
            </a:r>
            <a:r>
              <a:rPr lang="pl-PL" dirty="0" smtClean="0"/>
              <a:t>dopomóc naszym zmarłym, znajdującym się jeszcze w czyśćcu. </a:t>
            </a:r>
            <a:endParaRPr lang="pl-PL" dirty="0" smtClean="0"/>
          </a:p>
          <a:p>
            <a:pPr algn="just"/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Każdy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, kto czyni lub cierpi z Chrystusem i dla Chrystusa, przyczynia się dla dobra wszystkich.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I odwrotnie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: grzech każdego człowieka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szkodzi </a:t>
            </a:r>
            <a:r>
              <a:rPr lang="pl-PL" dirty="0" smtClean="0">
                <a:solidFill>
                  <a:schemeClr val="tx2">
                    <a:lumMod val="90000"/>
                  </a:schemeClr>
                </a:solidFill>
              </a:rPr>
              <a:t>całej wspólnocie. </a:t>
            </a:r>
            <a:endParaRPr lang="pl-PL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upa 37"/>
          <p:cNvGrpSpPr/>
          <p:nvPr/>
        </p:nvGrpSpPr>
        <p:grpSpPr>
          <a:xfrm>
            <a:off x="395536" y="116632"/>
            <a:ext cx="8280920" cy="4464496"/>
            <a:chOff x="395536" y="476672"/>
            <a:chExt cx="8280920" cy="4464496"/>
          </a:xfrm>
        </p:grpSpPr>
        <p:sp>
          <p:nvSpPr>
            <p:cNvPr id="5" name="Trójkąt równoramienny 4"/>
            <p:cNvSpPr/>
            <p:nvPr/>
          </p:nvSpPr>
          <p:spPr>
            <a:xfrm>
              <a:off x="2555776" y="476672"/>
              <a:ext cx="3168352" cy="136815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pl-PL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Kościół chwalebny</a:t>
              </a:r>
              <a:endParaRPr lang="pl-PL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7" name="Trójkąt równoramienny 6"/>
            <p:cNvSpPr/>
            <p:nvPr/>
          </p:nvSpPr>
          <p:spPr>
            <a:xfrm>
              <a:off x="395536" y="3573016"/>
              <a:ext cx="3312368" cy="136815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pl-PL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Kościół </a:t>
              </a:r>
              <a:r>
                <a:rPr lang="pl-PL" sz="16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pielgrzymujący</a:t>
              </a:r>
              <a:endParaRPr lang="pl-PL" sz="16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sp>
          <p:nvSpPr>
            <p:cNvPr id="8" name="Trójkąt równoramienny 7"/>
            <p:cNvSpPr/>
            <p:nvPr/>
          </p:nvSpPr>
          <p:spPr>
            <a:xfrm>
              <a:off x="5364088" y="3573016"/>
              <a:ext cx="3312368" cy="1368152"/>
            </a:xfrm>
            <a:prstGeom prst="triangle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pl-PL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Kościół </a:t>
              </a:r>
              <a:r>
                <a:rPr lang="pl-PL" sz="16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pokutujący</a:t>
              </a:r>
              <a:endParaRPr lang="pl-PL" sz="16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cxnSp>
          <p:nvCxnSpPr>
            <p:cNvPr id="10" name="Łącznik prosty ze strzałką 9"/>
            <p:cNvCxnSpPr>
              <a:stCxn id="8" idx="1"/>
              <a:endCxn id="7" idx="5"/>
            </p:cNvCxnSpPr>
            <p:nvPr/>
          </p:nvCxnSpPr>
          <p:spPr>
            <a:xfrm flipH="1">
              <a:off x="2879812" y="4257092"/>
              <a:ext cx="331236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Łącznik prosty ze strzałką 11"/>
            <p:cNvCxnSpPr/>
            <p:nvPr/>
          </p:nvCxnSpPr>
          <p:spPr>
            <a:xfrm>
              <a:off x="3203848" y="4509120"/>
              <a:ext cx="266429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Łącznik prosty ze strzałką 15"/>
            <p:cNvCxnSpPr/>
            <p:nvPr/>
          </p:nvCxnSpPr>
          <p:spPr>
            <a:xfrm flipV="1">
              <a:off x="2483768" y="1844824"/>
              <a:ext cx="1080120" cy="20162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/>
            <p:nvPr/>
          </p:nvCxnSpPr>
          <p:spPr>
            <a:xfrm flipH="1">
              <a:off x="2195736" y="1844824"/>
              <a:ext cx="1080120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Łącznik prosty ze strzałką 26"/>
            <p:cNvCxnSpPr/>
            <p:nvPr/>
          </p:nvCxnSpPr>
          <p:spPr>
            <a:xfrm>
              <a:off x="5076056" y="1844824"/>
              <a:ext cx="1584176" cy="20162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/>
            <p:nvPr/>
          </p:nvCxnSpPr>
          <p:spPr>
            <a:xfrm flipH="1" flipV="1">
              <a:off x="4644008" y="1844824"/>
              <a:ext cx="1728192" cy="223224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pole tekstowe 35"/>
          <p:cNvSpPr txBox="1"/>
          <p:nvPr/>
        </p:nvSpPr>
        <p:spPr>
          <a:xfrm>
            <a:off x="0" y="47971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Kościół pielgrzymujący – może prosić Kościół chwalebny </a:t>
            </a:r>
            <a:br>
              <a:rPr lang="pl-PL" b="1" dirty="0" smtClean="0"/>
            </a:br>
            <a:r>
              <a:rPr lang="pl-PL" b="1" dirty="0" smtClean="0"/>
              <a:t>o pomoc dla siebie i dla Kościoła pokutującego</a:t>
            </a:r>
            <a:endParaRPr lang="pl-PL" b="1" dirty="0"/>
          </a:p>
        </p:txBody>
      </p:sp>
      <p:sp>
        <p:nvSpPr>
          <p:cNvPr id="39" name="pole tekstowe 38"/>
          <p:cNvSpPr txBox="1"/>
          <p:nvPr/>
        </p:nvSpPr>
        <p:spPr>
          <a:xfrm>
            <a:off x="0" y="544522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Kościół chwalebny– może pomóc </a:t>
            </a:r>
            <a:br>
              <a:rPr lang="pl-PL" b="1" dirty="0" smtClean="0"/>
            </a:br>
            <a:r>
              <a:rPr lang="pl-PL" b="1" dirty="0" smtClean="0"/>
              <a:t>należącym do Kościoła pielgrzymującego i pokutującego.</a:t>
            </a:r>
            <a:endParaRPr lang="pl-PL" b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Kościół pokutujący – oczekuje na pomoc, </a:t>
            </a:r>
            <a:br>
              <a:rPr lang="pl-PL" b="1" dirty="0" smtClean="0"/>
            </a:br>
            <a:r>
              <a:rPr lang="pl-PL" b="1" dirty="0" smtClean="0"/>
              <a:t>nie może nic zrobić dla siebie, ale może pomóc nam.</a:t>
            </a:r>
            <a:endParaRPr lang="pl-PL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332656"/>
            <a:ext cx="8496944" cy="6120680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/>
              <a:t>Wzajemnie udzielanie się dóbr duchowych realizuje się przez modlitwę, sakramenty (szczególnie Eucharystię), odpusty. Modlitwa to problem wymiany darów między ziemią a niebem oraz czyśćcem. Kościół zmaga się w walce o świętość, korzystając z zasług wszystkich. </a:t>
            </a:r>
            <a:endParaRPr lang="pl-PL" sz="1800" dirty="0" smtClean="0"/>
          </a:p>
          <a:p>
            <a:pPr algn="just"/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Modlitwa 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człowieka jest wyrażeniem uznania Boga i Jego wszechmocy, wielkości i sprawiedliwości. Wzmacnia nas w walce ze złem i doprowadza do dobrego. Modlitwa wstawiennicza świętych jest w łączności z prawem miłości bliźniego. Dlatego czujemy się zobowiązani do modlitwy za wszystkich ludzi. Przykładem modlitwy wstawienniczej jest modlitwa powszechna we Mszy św. (od czasów św. Piotra </a:t>
            </a:r>
            <a:r>
              <a:rPr lang="pl-PL" sz="1800" dirty="0" err="1" smtClean="0">
                <a:solidFill>
                  <a:schemeClr val="tx2">
                    <a:lumMod val="90000"/>
                  </a:schemeClr>
                </a:solidFill>
              </a:rPr>
              <a:t>Kanizjusza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). Modlitwa wstawiennicza jest wyrazem komunii świętych. </a:t>
            </a:r>
            <a:endParaRPr lang="pl-PL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r>
              <a:rPr lang="pl-PL" sz="1800" dirty="0" smtClean="0"/>
              <a:t>Szczytem </a:t>
            </a:r>
            <a:r>
              <a:rPr lang="pl-PL" sz="1800" dirty="0" smtClean="0"/>
              <a:t>życia chrześcijańskiego i centrum życia Kościoła jest </a:t>
            </a:r>
            <a:r>
              <a:rPr lang="pl-PL" sz="1800" dirty="0" smtClean="0"/>
              <a:t>Eucharystia.</a:t>
            </a:r>
          </a:p>
          <a:p>
            <a:pPr algn="just"/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Eucharystia 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uobecnia przymierze Chrystusa z Kościołem, które zostało przypieczętowane Jego śmiercią na krzyżu. Ze względu na te zasługi Pana Jego ofiara krzyżowa — Msza św. ma ogromną wartość dla żywych i zmarłych. Pan Jezus swoje zasługi z bezkrwawej Ofiary przenosi na zadośćuczynienie w czyśćcu. </a:t>
            </a:r>
            <a:endParaRPr lang="pl-PL" sz="1800" dirty="0" smtClean="0">
              <a:solidFill>
                <a:schemeClr val="tx2">
                  <a:lumMod val="90000"/>
                </a:schemeClr>
              </a:solidFill>
            </a:endParaRPr>
          </a:p>
          <a:p>
            <a:pPr algn="just"/>
            <a:r>
              <a:rPr lang="pl-PL" sz="1800" dirty="0" smtClean="0"/>
              <a:t>Odpusty </a:t>
            </a:r>
            <a:r>
              <a:rPr lang="pl-PL" sz="1800" dirty="0" smtClean="0"/>
              <a:t>ofiaruje się ze względu na zasługi Chrystusa, Matki Najświętszej i świętych. Konieczne są warunki do spełnienia. Najważniejszy jest stan łaski uświęcającej i wola trwania w łasce, w bezgrzeszności. To jest istota odpustów, dająca moc zasługującą dla zadośćuczynienia cierpiących w czyśćcu. </a:t>
            </a:r>
            <a:endParaRPr lang="pl-PL" sz="1800" dirty="0" smtClean="0"/>
          </a:p>
          <a:p>
            <a:pPr algn="just"/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Obcowanie </a:t>
            </a:r>
            <a:r>
              <a:rPr lang="pl-PL" sz="1800" dirty="0" smtClean="0">
                <a:solidFill>
                  <a:schemeClr val="tx2">
                    <a:lumMod val="90000"/>
                  </a:schemeClr>
                </a:solidFill>
              </a:rPr>
              <a:t>świętych to wzajemna wymiana darów duchowych między niebem, czyśćcem a ziemią. Święci są nie tylko wzorami człowieczeństwa, ale i życia chrześcijańskiego. </a:t>
            </a:r>
            <a:endParaRPr lang="pl-PL" sz="1800" dirty="0">
              <a:solidFill>
                <a:schemeClr val="tx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Documents and Settings\jaro\Pulpit\św obc\13568_1196201358906_1644643152_491476_10793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64096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jaro\Pulpit\św obc\chemin_neuf_logo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48680"/>
            <a:ext cx="5048518" cy="2862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jaro\Pulpit\św obc\Ordinaire_4_A_57C-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3507382" cy="3489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Documents and Settings\jaro\Pulpit\św obc\pecad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1133" y="260648"/>
            <a:ext cx="3650787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429000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Documents and Settings\jaro\Pulpit\św obc\IHS - El Grec  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2656"/>
            <a:ext cx="4429125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jaro\Pulpit\św obc\je_crois_a_la_communion_de_saint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528703" cy="6319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289</Words>
  <Application>Microsoft Office PowerPoint</Application>
  <PresentationFormat>Pokaz na ekranie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5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Przepływ</vt:lpstr>
      <vt:lpstr>1_Przepływ</vt:lpstr>
      <vt:lpstr>2_Przepływ</vt:lpstr>
      <vt:lpstr>3_Przepływ</vt:lpstr>
      <vt:lpstr>4_Przepływ</vt:lpstr>
      <vt:lpstr>„Świętych Obcowanie”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Company>Your Organization 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Your User Name</dc:creator>
  <cp:lastModifiedBy>Your User Name</cp:lastModifiedBy>
  <cp:revision>5</cp:revision>
  <dcterms:created xsi:type="dcterms:W3CDTF">2011-10-23T14:48:57Z</dcterms:created>
  <dcterms:modified xsi:type="dcterms:W3CDTF">2011-10-23T15:30:12Z</dcterms:modified>
</cp:coreProperties>
</file>