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8" r:id="rId4"/>
  </p:sldMasterIdLst>
  <p:notesMasterIdLst>
    <p:notesMasterId r:id="rId32"/>
  </p:notesMasterIdLst>
  <p:sldIdLst>
    <p:sldId id="256" r:id="rId5"/>
    <p:sldId id="276" r:id="rId6"/>
    <p:sldId id="258" r:id="rId7"/>
    <p:sldId id="263" r:id="rId8"/>
    <p:sldId id="268" r:id="rId9"/>
    <p:sldId id="279" r:id="rId10"/>
    <p:sldId id="266" r:id="rId11"/>
    <p:sldId id="265" r:id="rId12"/>
    <p:sldId id="269" r:id="rId13"/>
    <p:sldId id="302" r:id="rId14"/>
    <p:sldId id="270" r:id="rId15"/>
    <p:sldId id="273" r:id="rId16"/>
    <p:sldId id="259" r:id="rId17"/>
    <p:sldId id="275" r:id="rId18"/>
    <p:sldId id="292" r:id="rId19"/>
    <p:sldId id="293" r:id="rId20"/>
    <p:sldId id="294" r:id="rId21"/>
    <p:sldId id="295" r:id="rId22"/>
    <p:sldId id="296" r:id="rId23"/>
    <p:sldId id="262" r:id="rId24"/>
    <p:sldId id="303" r:id="rId25"/>
    <p:sldId id="297" r:id="rId26"/>
    <p:sldId id="298" r:id="rId27"/>
    <p:sldId id="299" r:id="rId28"/>
    <p:sldId id="300" r:id="rId29"/>
    <p:sldId id="301" r:id="rId30"/>
    <p:sldId id="26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BFD88F"/>
    <a:srgbClr val="7ED681"/>
    <a:srgbClr val="0FB113"/>
    <a:srgbClr val="455F51"/>
    <a:srgbClr val="E29F8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091" autoAdjust="0"/>
  </p:normalViewPr>
  <p:slideViewPr>
    <p:cSldViewPr snapToGrid="0">
      <p:cViewPr>
        <p:scale>
          <a:sx n="69" d="100"/>
          <a:sy n="69" d="100"/>
        </p:scale>
        <p:origin x="-1200" y="-26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315393-A8DF-4655-92E5-D810016A82B4}" type="doc">
      <dgm:prSet loTypeId="urn:microsoft.com/office/officeart/2005/8/layout/rings+Icon" loCatId="relationship" qsTypeId="urn:microsoft.com/office/officeart/2005/8/quickstyle/simple1" qsCatId="simple" csTypeId="urn:microsoft.com/office/officeart/2005/8/colors/colorful1#1" csCatId="colorful" phldr="1"/>
      <dgm:spPr/>
    </dgm:pt>
    <dgm:pt modelId="{08CFADB3-11DA-4EE0-9B1B-C5AF4ED69333}">
      <dgm:prSet phldrT="[Text]"/>
      <dgm:spPr/>
      <dgm:t>
        <a:bodyPr/>
        <a:lstStyle/>
        <a:p>
          <a:r>
            <a:rPr lang="en-US" b="1" dirty="0" smtClean="0"/>
            <a:t>Education </a:t>
          </a:r>
          <a:r>
            <a:rPr lang="en-US" b="1" dirty="0" smtClean="0">
              <a:solidFill>
                <a:srgbClr val="FF0000"/>
              </a:solidFill>
            </a:rPr>
            <a:t>ABOUT</a:t>
          </a:r>
          <a:r>
            <a:rPr lang="en-US" b="1" dirty="0" smtClean="0"/>
            <a:t> the environment </a:t>
          </a:r>
          <a:r>
            <a:rPr lang="en-US" dirty="0" smtClean="0"/>
            <a:t>(knowledge, understanding and skills) </a:t>
          </a:r>
          <a:endParaRPr lang="en-US" dirty="0"/>
        </a:p>
      </dgm:t>
    </dgm:pt>
    <dgm:pt modelId="{6D221E3C-B4D0-45F1-8D82-53644B5009C5}" type="parTrans" cxnId="{68E56D2F-7624-4B1E-B4CE-67993965348B}">
      <dgm:prSet/>
      <dgm:spPr/>
      <dgm:t>
        <a:bodyPr/>
        <a:lstStyle/>
        <a:p>
          <a:endParaRPr lang="en-US"/>
        </a:p>
      </dgm:t>
    </dgm:pt>
    <dgm:pt modelId="{0B49E920-8F3A-4560-8C9E-990318497336}" type="sibTrans" cxnId="{68E56D2F-7624-4B1E-B4CE-67993965348B}">
      <dgm:prSet/>
      <dgm:spPr/>
      <dgm:t>
        <a:bodyPr/>
        <a:lstStyle/>
        <a:p>
          <a:endParaRPr lang="en-US"/>
        </a:p>
      </dgm:t>
    </dgm:pt>
    <dgm:pt modelId="{BE220639-01AD-4DB1-AC5E-A50DDC624EFB}">
      <dgm:prSet phldrT="[Text]"/>
      <dgm:spPr/>
      <dgm:t>
        <a:bodyPr/>
        <a:lstStyle/>
        <a:p>
          <a:endParaRPr lang="en-US" b="1" dirty="0" smtClean="0"/>
        </a:p>
        <a:p>
          <a:r>
            <a:rPr lang="en-US" b="1" dirty="0" smtClean="0"/>
            <a:t>Education </a:t>
          </a:r>
          <a:r>
            <a:rPr lang="en-US" b="1" dirty="0" smtClean="0">
              <a:solidFill>
                <a:srgbClr val="FF0000"/>
              </a:solidFill>
            </a:rPr>
            <a:t>FOR</a:t>
          </a:r>
          <a:r>
            <a:rPr lang="en-US" b="1" dirty="0" smtClean="0"/>
            <a:t> the environment </a:t>
          </a:r>
          <a:r>
            <a:rPr lang="en-US" dirty="0" smtClean="0"/>
            <a:t>(awareness,</a:t>
          </a:r>
          <a:r>
            <a:rPr lang="el-GR" dirty="0" smtClean="0"/>
            <a:t> </a:t>
          </a:r>
          <a:r>
            <a:rPr lang="en-US" dirty="0" smtClean="0"/>
            <a:t>critical thinking, decision-making and action) </a:t>
          </a:r>
          <a:endParaRPr lang="en-US" dirty="0"/>
        </a:p>
      </dgm:t>
    </dgm:pt>
    <dgm:pt modelId="{98F7C00A-E090-4DFD-A5DF-863660F78299}" type="parTrans" cxnId="{DD45B4B4-CCDF-41B2-A11F-108ABBB4916F}">
      <dgm:prSet/>
      <dgm:spPr/>
      <dgm:t>
        <a:bodyPr/>
        <a:lstStyle/>
        <a:p>
          <a:endParaRPr lang="en-US"/>
        </a:p>
      </dgm:t>
    </dgm:pt>
    <dgm:pt modelId="{420B6AF3-7187-45A1-9956-BB3194A3CB9C}" type="sibTrans" cxnId="{DD45B4B4-CCDF-41B2-A11F-108ABBB4916F}">
      <dgm:prSet/>
      <dgm:spPr/>
      <dgm:t>
        <a:bodyPr/>
        <a:lstStyle/>
        <a:p>
          <a:endParaRPr lang="en-US"/>
        </a:p>
      </dgm:t>
    </dgm:pt>
    <dgm:pt modelId="{9BB05536-2563-4CD9-9F06-0D7F107786C4}">
      <dgm:prSet phldrT="[Text]"/>
      <dgm:spPr/>
      <dgm:t>
        <a:bodyPr/>
        <a:lstStyle/>
        <a:p>
          <a:r>
            <a:rPr lang="en-US" b="1" dirty="0" smtClean="0"/>
            <a:t>Education </a:t>
          </a:r>
          <a:r>
            <a:rPr lang="en-US" b="1" dirty="0" smtClean="0">
              <a:solidFill>
                <a:srgbClr val="FF0000"/>
              </a:solidFill>
            </a:rPr>
            <a:t>IN</a:t>
          </a:r>
          <a:r>
            <a:rPr lang="en-US" b="1" dirty="0" smtClean="0"/>
            <a:t> the environment </a:t>
          </a:r>
          <a:r>
            <a:rPr lang="en-US" dirty="0" smtClean="0"/>
            <a:t>(learning occurs in nature, outside the classroom)</a:t>
          </a:r>
          <a:endParaRPr lang="en-US" dirty="0"/>
        </a:p>
      </dgm:t>
    </dgm:pt>
    <dgm:pt modelId="{8E6C9E23-30C0-48C4-A62D-BBE9ED7A3986}" type="parTrans" cxnId="{8ABAF8F7-493B-4954-98F5-DABF6ED54A75}">
      <dgm:prSet/>
      <dgm:spPr/>
      <dgm:t>
        <a:bodyPr/>
        <a:lstStyle/>
        <a:p>
          <a:endParaRPr lang="en-US"/>
        </a:p>
      </dgm:t>
    </dgm:pt>
    <dgm:pt modelId="{48DB6E0C-3CBE-4455-B980-FBDEA47005AF}" type="sibTrans" cxnId="{8ABAF8F7-493B-4954-98F5-DABF6ED54A75}">
      <dgm:prSet/>
      <dgm:spPr/>
      <dgm:t>
        <a:bodyPr/>
        <a:lstStyle/>
        <a:p>
          <a:endParaRPr lang="en-US"/>
        </a:p>
      </dgm:t>
    </dgm:pt>
    <dgm:pt modelId="{5882143B-4CA5-48D2-AA0B-D4525F27B295}" type="pres">
      <dgm:prSet presAssocID="{52315393-A8DF-4655-92E5-D810016A82B4}" presName="Name0" presStyleCnt="0">
        <dgm:presLayoutVars>
          <dgm:chMax val="7"/>
          <dgm:dir/>
          <dgm:resizeHandles val="exact"/>
        </dgm:presLayoutVars>
      </dgm:prSet>
      <dgm:spPr/>
    </dgm:pt>
    <dgm:pt modelId="{424508F4-C37F-46B2-BBA8-6CA4BE214D52}" type="pres">
      <dgm:prSet presAssocID="{52315393-A8DF-4655-92E5-D810016A82B4}" presName="ellipse1" presStyleLbl="vennNode1" presStyleIdx="0" presStyleCnt="3" custLinFactNeighborX="16286" custLinFactNeighborY="-494">
        <dgm:presLayoutVars>
          <dgm:bulletEnabled val="1"/>
        </dgm:presLayoutVars>
      </dgm:prSet>
      <dgm:spPr/>
      <dgm:t>
        <a:bodyPr/>
        <a:lstStyle/>
        <a:p>
          <a:endParaRPr lang="en-US"/>
        </a:p>
      </dgm:t>
    </dgm:pt>
    <dgm:pt modelId="{6B2848F2-AFD5-42B2-9BF2-C81BFFB96AF7}" type="pres">
      <dgm:prSet presAssocID="{52315393-A8DF-4655-92E5-D810016A82B4}" presName="ellipse2" presStyleLbl="vennNode1" presStyleIdx="1" presStyleCnt="3" custLinFactNeighborX="-1210" custLinFactNeighborY="4178">
        <dgm:presLayoutVars>
          <dgm:bulletEnabled val="1"/>
        </dgm:presLayoutVars>
      </dgm:prSet>
      <dgm:spPr/>
      <dgm:t>
        <a:bodyPr/>
        <a:lstStyle/>
        <a:p>
          <a:endParaRPr lang="en-US"/>
        </a:p>
      </dgm:t>
    </dgm:pt>
    <dgm:pt modelId="{349D37AE-3286-4928-BAA5-3291D0B291A4}" type="pres">
      <dgm:prSet presAssocID="{52315393-A8DF-4655-92E5-D810016A82B4}" presName="ellipse3" presStyleLbl="vennNode1" presStyleIdx="2" presStyleCnt="3" custLinFactNeighborX="-6139">
        <dgm:presLayoutVars>
          <dgm:bulletEnabled val="1"/>
        </dgm:presLayoutVars>
      </dgm:prSet>
      <dgm:spPr/>
      <dgm:t>
        <a:bodyPr/>
        <a:lstStyle/>
        <a:p>
          <a:endParaRPr lang="en-US"/>
        </a:p>
      </dgm:t>
    </dgm:pt>
  </dgm:ptLst>
  <dgm:cxnLst>
    <dgm:cxn modelId="{FD6C7609-1E1E-41F7-B190-1769344ECD37}" type="presOf" srcId="{08CFADB3-11DA-4EE0-9B1B-C5AF4ED69333}" destId="{424508F4-C37F-46B2-BBA8-6CA4BE214D52}" srcOrd="0" destOrd="0" presId="urn:microsoft.com/office/officeart/2005/8/layout/rings+Icon"/>
    <dgm:cxn modelId="{9EC77BE8-3D57-4041-9693-67CC03D45544}" type="presOf" srcId="{9BB05536-2563-4CD9-9F06-0D7F107786C4}" destId="{349D37AE-3286-4928-BAA5-3291D0B291A4}" srcOrd="0" destOrd="0" presId="urn:microsoft.com/office/officeart/2005/8/layout/rings+Icon"/>
    <dgm:cxn modelId="{E3D0D3EA-90A2-419F-BFBA-C8A0E819F463}" type="presOf" srcId="{52315393-A8DF-4655-92E5-D810016A82B4}" destId="{5882143B-4CA5-48D2-AA0B-D4525F27B295}" srcOrd="0" destOrd="0" presId="urn:microsoft.com/office/officeart/2005/8/layout/rings+Icon"/>
    <dgm:cxn modelId="{DD45B4B4-CCDF-41B2-A11F-108ABBB4916F}" srcId="{52315393-A8DF-4655-92E5-D810016A82B4}" destId="{BE220639-01AD-4DB1-AC5E-A50DDC624EFB}" srcOrd="1" destOrd="0" parTransId="{98F7C00A-E090-4DFD-A5DF-863660F78299}" sibTransId="{420B6AF3-7187-45A1-9956-BB3194A3CB9C}"/>
    <dgm:cxn modelId="{8ABAF8F7-493B-4954-98F5-DABF6ED54A75}" srcId="{52315393-A8DF-4655-92E5-D810016A82B4}" destId="{9BB05536-2563-4CD9-9F06-0D7F107786C4}" srcOrd="2" destOrd="0" parTransId="{8E6C9E23-30C0-48C4-A62D-BBE9ED7A3986}" sibTransId="{48DB6E0C-3CBE-4455-B980-FBDEA47005AF}"/>
    <dgm:cxn modelId="{0428F792-E29E-4141-B042-AF08E004EEB2}" type="presOf" srcId="{BE220639-01AD-4DB1-AC5E-A50DDC624EFB}" destId="{6B2848F2-AFD5-42B2-9BF2-C81BFFB96AF7}" srcOrd="0" destOrd="0" presId="urn:microsoft.com/office/officeart/2005/8/layout/rings+Icon"/>
    <dgm:cxn modelId="{68E56D2F-7624-4B1E-B4CE-67993965348B}" srcId="{52315393-A8DF-4655-92E5-D810016A82B4}" destId="{08CFADB3-11DA-4EE0-9B1B-C5AF4ED69333}" srcOrd="0" destOrd="0" parTransId="{6D221E3C-B4D0-45F1-8D82-53644B5009C5}" sibTransId="{0B49E920-8F3A-4560-8C9E-990318497336}"/>
    <dgm:cxn modelId="{191E4E87-604D-4CDA-BDFB-C65044B6087C}" type="presParOf" srcId="{5882143B-4CA5-48D2-AA0B-D4525F27B295}" destId="{424508F4-C37F-46B2-BBA8-6CA4BE214D52}" srcOrd="0" destOrd="0" presId="urn:microsoft.com/office/officeart/2005/8/layout/rings+Icon"/>
    <dgm:cxn modelId="{9DA32CE6-5DAF-48B6-84A5-B6AD7D7B0F92}" type="presParOf" srcId="{5882143B-4CA5-48D2-AA0B-D4525F27B295}" destId="{6B2848F2-AFD5-42B2-9BF2-C81BFFB96AF7}" srcOrd="1" destOrd="0" presId="urn:microsoft.com/office/officeart/2005/8/layout/rings+Icon"/>
    <dgm:cxn modelId="{827936A3-D600-4957-A13F-161E7D7E65C9}" type="presParOf" srcId="{5882143B-4CA5-48D2-AA0B-D4525F27B295}" destId="{349D37AE-3286-4928-BAA5-3291D0B291A4}" srcOrd="2" destOrd="0" presId="urn:microsoft.com/office/officeart/2005/8/layout/rings+Ic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4508F4-C37F-46B2-BBA8-6CA4BE214D52}">
      <dsp:nvSpPr>
        <dsp:cNvPr id="0" name=""/>
        <dsp:cNvSpPr/>
      </dsp:nvSpPr>
      <dsp:spPr>
        <a:xfrm>
          <a:off x="1837464" y="0"/>
          <a:ext cx="3478632" cy="3478583"/>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Education </a:t>
          </a:r>
          <a:r>
            <a:rPr lang="en-US" sz="2200" b="1" kern="1200" dirty="0" smtClean="0">
              <a:solidFill>
                <a:srgbClr val="FF0000"/>
              </a:solidFill>
            </a:rPr>
            <a:t>ABOUT</a:t>
          </a:r>
          <a:r>
            <a:rPr lang="en-US" sz="2200" b="1" kern="1200" dirty="0" smtClean="0"/>
            <a:t> the environment </a:t>
          </a:r>
          <a:r>
            <a:rPr lang="en-US" sz="2200" kern="1200" dirty="0" smtClean="0"/>
            <a:t>(knowledge, understanding and skills) </a:t>
          </a:r>
          <a:endParaRPr lang="en-US" sz="2200" kern="1200" dirty="0"/>
        </a:p>
      </dsp:txBody>
      <dsp:txXfrm>
        <a:off x="1837464" y="0"/>
        <a:ext cx="3478632" cy="3478583"/>
      </dsp:txXfrm>
    </dsp:sp>
    <dsp:sp modelId="{6B2848F2-AFD5-42B2-9BF2-C81BFFB96AF7}">
      <dsp:nvSpPr>
        <dsp:cNvPr id="0" name=""/>
        <dsp:cNvSpPr/>
      </dsp:nvSpPr>
      <dsp:spPr>
        <a:xfrm>
          <a:off x="3019325" y="2320021"/>
          <a:ext cx="3478632" cy="3478583"/>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endParaRPr lang="en-US" sz="2200" b="1" kern="1200" dirty="0" smtClean="0"/>
        </a:p>
        <a:p>
          <a:pPr lvl="0" algn="ctr" defTabSz="977900">
            <a:lnSpc>
              <a:spcPct val="90000"/>
            </a:lnSpc>
            <a:spcBef>
              <a:spcPct val="0"/>
            </a:spcBef>
            <a:spcAft>
              <a:spcPct val="35000"/>
            </a:spcAft>
          </a:pPr>
          <a:r>
            <a:rPr lang="en-US" sz="2200" b="1" kern="1200" dirty="0" smtClean="0"/>
            <a:t>Education </a:t>
          </a:r>
          <a:r>
            <a:rPr lang="en-US" sz="2200" b="1" kern="1200" dirty="0" smtClean="0">
              <a:solidFill>
                <a:srgbClr val="FF0000"/>
              </a:solidFill>
            </a:rPr>
            <a:t>FOR</a:t>
          </a:r>
          <a:r>
            <a:rPr lang="en-US" sz="2200" b="1" kern="1200" dirty="0" smtClean="0"/>
            <a:t> the environment </a:t>
          </a:r>
          <a:r>
            <a:rPr lang="en-US" sz="2200" kern="1200" dirty="0" smtClean="0"/>
            <a:t>(awareness,</a:t>
          </a:r>
          <a:r>
            <a:rPr lang="el-GR" sz="2200" kern="1200" dirty="0" smtClean="0"/>
            <a:t> </a:t>
          </a:r>
          <a:r>
            <a:rPr lang="en-US" sz="2200" kern="1200" dirty="0" smtClean="0"/>
            <a:t>critical thinking, decision-making and action) </a:t>
          </a:r>
          <a:endParaRPr lang="en-US" sz="2200" kern="1200" dirty="0"/>
        </a:p>
      </dsp:txBody>
      <dsp:txXfrm>
        <a:off x="3019325" y="2320021"/>
        <a:ext cx="3478632" cy="3478583"/>
      </dsp:txXfrm>
    </dsp:sp>
    <dsp:sp modelId="{349D37AE-3286-4928-BAA5-3291D0B291A4}">
      <dsp:nvSpPr>
        <dsp:cNvPr id="0" name=""/>
        <dsp:cNvSpPr/>
      </dsp:nvSpPr>
      <dsp:spPr>
        <a:xfrm>
          <a:off x="4636229" y="0"/>
          <a:ext cx="3478632" cy="347858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Education </a:t>
          </a:r>
          <a:r>
            <a:rPr lang="en-US" sz="2200" b="1" kern="1200" dirty="0" smtClean="0">
              <a:solidFill>
                <a:srgbClr val="FF0000"/>
              </a:solidFill>
            </a:rPr>
            <a:t>IN</a:t>
          </a:r>
          <a:r>
            <a:rPr lang="en-US" sz="2200" b="1" kern="1200" dirty="0" smtClean="0"/>
            <a:t> the environment </a:t>
          </a:r>
          <a:r>
            <a:rPr lang="en-US" sz="2200" kern="1200" dirty="0" smtClean="0"/>
            <a:t>(learning occurs in nature, outside the classroom)</a:t>
          </a:r>
          <a:endParaRPr lang="en-US" sz="2200" kern="1200" dirty="0"/>
        </a:p>
      </dsp:txBody>
      <dsp:txXfrm>
        <a:off x="4636229" y="0"/>
        <a:ext cx="3478632" cy="3478583"/>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3096A-7CFA-4C24-A5B8-FB9A27F7F86B}" type="datetimeFigureOut">
              <a:rPr lang="en-US" smtClean="0"/>
              <a:pPr/>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A69E0-A7E2-4A1E-A998-9C08EC35A1F6}" type="slidenum">
              <a:rPr lang="en-US" smtClean="0"/>
              <a:pPr/>
              <a:t>‹#›</a:t>
            </a:fld>
            <a:endParaRPr lang="en-US"/>
          </a:p>
        </p:txBody>
      </p:sp>
    </p:spTree>
    <p:extLst>
      <p:ext uri="{BB962C8B-B14F-4D97-AF65-F5344CB8AC3E}">
        <p14:creationId xmlns:p14="http://schemas.microsoft.com/office/powerpoint/2010/main" xmlns="" val="78800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Lucida Sans Unicode" panose="020B0602030504020204" pitchFamily="34" charset="0"/>
              </a:defRPr>
            </a:lvl1pPr>
            <a:lvl2pPr marL="742950" indent="-285750">
              <a:defRPr>
                <a:solidFill>
                  <a:schemeClr val="tx1"/>
                </a:solidFill>
                <a:latin typeface="Lucida Sans Unicode" panose="020B0602030504020204" pitchFamily="34" charset="0"/>
              </a:defRPr>
            </a:lvl2pPr>
            <a:lvl3pPr marL="1143000" indent="-228600">
              <a:defRPr>
                <a:solidFill>
                  <a:schemeClr val="tx1"/>
                </a:solidFill>
                <a:latin typeface="Lucida Sans Unicode" panose="020B0602030504020204" pitchFamily="34" charset="0"/>
              </a:defRPr>
            </a:lvl3pPr>
            <a:lvl4pPr marL="1600200" indent="-228600">
              <a:defRPr>
                <a:solidFill>
                  <a:schemeClr val="tx1"/>
                </a:solidFill>
                <a:latin typeface="Lucida Sans Unicode" panose="020B0602030504020204" pitchFamily="34" charset="0"/>
              </a:defRPr>
            </a:lvl4pPr>
            <a:lvl5pPr marL="2057400" indent="-228600">
              <a:defRPr>
                <a:solidFill>
                  <a:schemeClr val="tx1"/>
                </a:solidFill>
                <a:latin typeface="Lucida Sans Unicode" panose="020B0602030504020204" pitchFamily="34" charset="0"/>
              </a:defRPr>
            </a:lvl5pPr>
            <a:lvl6pPr marL="2514600" indent="-228600" fontAlgn="base">
              <a:spcBef>
                <a:spcPct val="0"/>
              </a:spcBef>
              <a:spcAft>
                <a:spcPct val="0"/>
              </a:spcAft>
              <a:defRPr>
                <a:solidFill>
                  <a:schemeClr val="tx1"/>
                </a:solidFill>
                <a:latin typeface="Lucida Sans Unicode" panose="020B0602030504020204" pitchFamily="34" charset="0"/>
              </a:defRPr>
            </a:lvl6pPr>
            <a:lvl7pPr marL="2971800" indent="-228600" fontAlgn="base">
              <a:spcBef>
                <a:spcPct val="0"/>
              </a:spcBef>
              <a:spcAft>
                <a:spcPct val="0"/>
              </a:spcAft>
              <a:defRPr>
                <a:solidFill>
                  <a:schemeClr val="tx1"/>
                </a:solidFill>
                <a:latin typeface="Lucida Sans Unicode" panose="020B0602030504020204" pitchFamily="34" charset="0"/>
              </a:defRPr>
            </a:lvl7pPr>
            <a:lvl8pPr marL="3429000" indent="-228600" fontAlgn="base">
              <a:spcBef>
                <a:spcPct val="0"/>
              </a:spcBef>
              <a:spcAft>
                <a:spcPct val="0"/>
              </a:spcAft>
              <a:defRPr>
                <a:solidFill>
                  <a:schemeClr val="tx1"/>
                </a:solidFill>
                <a:latin typeface="Lucida Sans Unicode" panose="020B0602030504020204" pitchFamily="34" charset="0"/>
              </a:defRPr>
            </a:lvl8pPr>
            <a:lvl9pPr marL="3886200" indent="-228600" fontAlgn="base">
              <a:spcBef>
                <a:spcPct val="0"/>
              </a:spcBef>
              <a:spcAft>
                <a:spcPct val="0"/>
              </a:spcAft>
              <a:defRPr>
                <a:solidFill>
                  <a:schemeClr val="tx1"/>
                </a:solidFill>
                <a:latin typeface="Lucida Sans Unicode" panose="020B0602030504020204" pitchFamily="34" charset="0"/>
              </a:defRPr>
            </a:lvl9pPr>
          </a:lstStyle>
          <a:p>
            <a:fld id="{878133B4-0A2C-43C1-B774-7DC90375044A}" type="slidenum">
              <a:rPr lang="en-GB" altLang="en-US">
                <a:latin typeface="Calibri" panose="020F0502020204030204" pitchFamily="34" charset="0"/>
              </a:rPr>
              <a:pPr/>
              <a:t>2</a:t>
            </a:fld>
            <a:endParaRPr lang="en-GB" altLang="en-US">
              <a:latin typeface="Calibri" panose="020F0502020204030204" pitchFamily="34" charset="0"/>
            </a:endParaRPr>
          </a:p>
        </p:txBody>
      </p:sp>
    </p:spTree>
    <p:extLst>
      <p:ext uri="{BB962C8B-B14F-4D97-AF65-F5344CB8AC3E}">
        <p14:creationId xmlns:p14="http://schemas.microsoft.com/office/powerpoint/2010/main" xmlns="" val="465859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20</a:t>
            </a:fld>
            <a:endParaRPr lang="en-US"/>
          </a:p>
        </p:txBody>
      </p:sp>
    </p:spTree>
    <p:extLst>
      <p:ext uri="{BB962C8B-B14F-4D97-AF65-F5344CB8AC3E}">
        <p14:creationId xmlns:p14="http://schemas.microsoft.com/office/powerpoint/2010/main" xmlns="" val="179913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21</a:t>
            </a:fld>
            <a:endParaRPr lang="en-US"/>
          </a:p>
        </p:txBody>
      </p:sp>
    </p:spTree>
    <p:extLst>
      <p:ext uri="{BB962C8B-B14F-4D97-AF65-F5344CB8AC3E}">
        <p14:creationId xmlns:p14="http://schemas.microsoft.com/office/powerpoint/2010/main" xmlns="" val="8227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22</a:t>
            </a:fld>
            <a:endParaRPr lang="en-US"/>
          </a:p>
        </p:txBody>
      </p:sp>
    </p:spTree>
    <p:extLst>
      <p:ext uri="{BB962C8B-B14F-4D97-AF65-F5344CB8AC3E}">
        <p14:creationId xmlns:p14="http://schemas.microsoft.com/office/powerpoint/2010/main" xmlns="" val="415880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23</a:t>
            </a:fld>
            <a:endParaRPr lang="en-US"/>
          </a:p>
        </p:txBody>
      </p:sp>
    </p:spTree>
    <p:extLst>
      <p:ext uri="{BB962C8B-B14F-4D97-AF65-F5344CB8AC3E}">
        <p14:creationId xmlns:p14="http://schemas.microsoft.com/office/powerpoint/2010/main" xmlns="" val="1895527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24</a:t>
            </a:fld>
            <a:endParaRPr lang="en-US"/>
          </a:p>
        </p:txBody>
      </p:sp>
    </p:spTree>
    <p:extLst>
      <p:ext uri="{BB962C8B-B14F-4D97-AF65-F5344CB8AC3E}">
        <p14:creationId xmlns:p14="http://schemas.microsoft.com/office/powerpoint/2010/main" xmlns="" val="146467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25</a:t>
            </a:fld>
            <a:endParaRPr lang="en-US"/>
          </a:p>
        </p:txBody>
      </p:sp>
    </p:spTree>
    <p:extLst>
      <p:ext uri="{BB962C8B-B14F-4D97-AF65-F5344CB8AC3E}">
        <p14:creationId xmlns:p14="http://schemas.microsoft.com/office/powerpoint/2010/main" xmlns="" val="121161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26</a:t>
            </a:fld>
            <a:endParaRPr lang="en-US"/>
          </a:p>
        </p:txBody>
      </p:sp>
    </p:spTree>
    <p:extLst>
      <p:ext uri="{BB962C8B-B14F-4D97-AF65-F5344CB8AC3E}">
        <p14:creationId xmlns:p14="http://schemas.microsoft.com/office/powerpoint/2010/main" xmlns="" val="3558841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27</a:t>
            </a:fld>
            <a:endParaRPr lang="en-US"/>
          </a:p>
        </p:txBody>
      </p:sp>
    </p:spTree>
    <p:extLst>
      <p:ext uri="{BB962C8B-B14F-4D97-AF65-F5344CB8AC3E}">
        <p14:creationId xmlns:p14="http://schemas.microsoft.com/office/powerpoint/2010/main" xmlns="" val="394735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6</a:t>
            </a:fld>
            <a:endParaRPr lang="en-US"/>
          </a:p>
        </p:txBody>
      </p:sp>
    </p:spTree>
    <p:extLst>
      <p:ext uri="{BB962C8B-B14F-4D97-AF65-F5344CB8AC3E}">
        <p14:creationId xmlns:p14="http://schemas.microsoft.com/office/powerpoint/2010/main" xmlns="" val="3791775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8</a:t>
            </a:fld>
            <a:endParaRPr lang="en-US"/>
          </a:p>
        </p:txBody>
      </p:sp>
    </p:spTree>
    <p:extLst>
      <p:ext uri="{BB962C8B-B14F-4D97-AF65-F5344CB8AC3E}">
        <p14:creationId xmlns:p14="http://schemas.microsoft.com/office/powerpoint/2010/main" xmlns="" val="306991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14</a:t>
            </a:fld>
            <a:endParaRPr lang="en-US"/>
          </a:p>
        </p:txBody>
      </p:sp>
    </p:spTree>
    <p:extLst>
      <p:ext uri="{BB962C8B-B14F-4D97-AF65-F5344CB8AC3E}">
        <p14:creationId xmlns:p14="http://schemas.microsoft.com/office/powerpoint/2010/main" xmlns="" val="76359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15</a:t>
            </a:fld>
            <a:endParaRPr lang="en-US"/>
          </a:p>
        </p:txBody>
      </p:sp>
    </p:spTree>
    <p:extLst>
      <p:ext uri="{BB962C8B-B14F-4D97-AF65-F5344CB8AC3E}">
        <p14:creationId xmlns:p14="http://schemas.microsoft.com/office/powerpoint/2010/main" xmlns="" val="227590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16</a:t>
            </a:fld>
            <a:endParaRPr lang="en-US"/>
          </a:p>
        </p:txBody>
      </p:sp>
    </p:spTree>
    <p:extLst>
      <p:ext uri="{BB962C8B-B14F-4D97-AF65-F5344CB8AC3E}">
        <p14:creationId xmlns:p14="http://schemas.microsoft.com/office/powerpoint/2010/main" xmlns="" val="50544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17</a:t>
            </a:fld>
            <a:endParaRPr lang="en-US"/>
          </a:p>
        </p:txBody>
      </p:sp>
    </p:spTree>
    <p:extLst>
      <p:ext uri="{BB962C8B-B14F-4D97-AF65-F5344CB8AC3E}">
        <p14:creationId xmlns:p14="http://schemas.microsoft.com/office/powerpoint/2010/main" xmlns="" val="1667735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18</a:t>
            </a:fld>
            <a:endParaRPr lang="en-US"/>
          </a:p>
        </p:txBody>
      </p:sp>
    </p:spTree>
    <p:extLst>
      <p:ext uri="{BB962C8B-B14F-4D97-AF65-F5344CB8AC3E}">
        <p14:creationId xmlns:p14="http://schemas.microsoft.com/office/powerpoint/2010/main" xmlns="" val="173699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6A69E0-A7E2-4A1E-A998-9C08EC35A1F6}" type="slidenum">
              <a:rPr lang="en-US" smtClean="0"/>
              <a:pPr/>
              <a:t>19</a:t>
            </a:fld>
            <a:endParaRPr lang="en-US"/>
          </a:p>
        </p:txBody>
      </p:sp>
    </p:spTree>
    <p:extLst>
      <p:ext uri="{BB962C8B-B14F-4D97-AF65-F5344CB8AC3E}">
        <p14:creationId xmlns:p14="http://schemas.microsoft.com/office/powerpoint/2010/main" xmlns="" val="761667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03FCE02C-6EC6-4E09-BC2C-9FDED4DE236E}" type="datetimeFigureOut">
              <a:rPr lang="en-US" dirty="0"/>
              <a:pPr/>
              <a:t>3/26/2023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B075A7A-4A9A-410F-B848-AB998ACC9419}" type="datetimeFigureOut">
              <a:rPr lang="en-US" dirty="0"/>
              <a:pPr/>
              <a:t>3/26/2023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AA5F3E88-2D66-4D17-B0FA-EA13CB20B2FF}" type="datetimeFigureOut">
              <a:rPr lang="en-US" dirty="0"/>
              <a:pPr/>
              <a:t>3/26/2023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Pictures">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050214" y="456330"/>
            <a:ext cx="2728043" cy="1888285"/>
          </a:xfrm>
        </p:spPr>
        <p:txBody>
          <a:bodyPr/>
          <a:lstStyle/>
          <a:p>
            <a:r>
              <a:rPr lang="en-US" smtClean="0"/>
              <a:t>Click to edit Master title style</a:t>
            </a:r>
            <a:endParaRPr lang="en-US" dirty="0"/>
          </a:p>
        </p:txBody>
      </p:sp>
      <p:sp>
        <p:nvSpPr>
          <p:cNvPr id="17" name="Freeform 16"/>
          <p:cNvSpPr>
            <a:spLocks/>
          </p:cNvSpPr>
          <p:nvPr userDrawn="1"/>
        </p:nvSpPr>
        <p:spPr bwMode="auto">
          <a:xfrm>
            <a:off x="763015" y="397363"/>
            <a:ext cx="8038086" cy="5520072"/>
          </a:xfrm>
          <a:custGeom>
            <a:avLst/>
            <a:gdLst>
              <a:gd name="T0" fmla="*/ 1021 w 1127"/>
              <a:gd name="T1" fmla="*/ 771 h 773"/>
              <a:gd name="T2" fmla="*/ 1020 w 1127"/>
              <a:gd name="T3" fmla="*/ 756 h 773"/>
              <a:gd name="T4" fmla="*/ 1109 w 1127"/>
              <a:gd name="T5" fmla="*/ 665 h 773"/>
              <a:gd name="T6" fmla="*/ 1127 w 1127"/>
              <a:gd name="T7" fmla="*/ 666 h 773"/>
              <a:gd name="T8" fmla="*/ 1117 w 1127"/>
              <a:gd name="T9" fmla="*/ 108 h 773"/>
              <a:gd name="T10" fmla="*/ 1101 w 1127"/>
              <a:gd name="T11" fmla="*/ 109 h 773"/>
              <a:gd name="T12" fmla="*/ 1006 w 1127"/>
              <a:gd name="T13" fmla="*/ 10 h 773"/>
              <a:gd name="T14" fmla="*/ 1006 w 1127"/>
              <a:gd name="T15" fmla="*/ 0 h 773"/>
              <a:gd name="T16" fmla="*/ 92 w 1127"/>
              <a:gd name="T17" fmla="*/ 3 h 773"/>
              <a:gd name="T18" fmla="*/ 95 w 1127"/>
              <a:gd name="T19" fmla="*/ 28 h 773"/>
              <a:gd name="T20" fmla="*/ 5 w 1127"/>
              <a:gd name="T21" fmla="*/ 119 h 773"/>
              <a:gd name="T22" fmla="*/ 0 w 1127"/>
              <a:gd name="T23" fmla="*/ 119 h 773"/>
              <a:gd name="T24" fmla="*/ 6 w 1127"/>
              <a:gd name="T25" fmla="*/ 675 h 773"/>
              <a:gd name="T26" fmla="*/ 24 w 1127"/>
              <a:gd name="T27" fmla="*/ 673 h 773"/>
              <a:gd name="T28" fmla="*/ 119 w 1127"/>
              <a:gd name="T29" fmla="*/ 765 h 773"/>
              <a:gd name="T30" fmla="*/ 119 w 1127"/>
              <a:gd name="T31" fmla="*/ 773 h 773"/>
              <a:gd name="T32" fmla="*/ 1021 w 1127"/>
              <a:gd name="T33" fmla="*/ 771 h 773"/>
              <a:gd name="connsiteX0" fmla="*/ 9133 w 10074"/>
              <a:gd name="connsiteY0" fmla="*/ 10050 h 10076"/>
              <a:gd name="connsiteX1" fmla="*/ 9125 w 10074"/>
              <a:gd name="connsiteY1" fmla="*/ 9856 h 10076"/>
              <a:gd name="connsiteX2" fmla="*/ 9914 w 10074"/>
              <a:gd name="connsiteY2" fmla="*/ 8679 h 10076"/>
              <a:gd name="connsiteX3" fmla="*/ 10074 w 10074"/>
              <a:gd name="connsiteY3" fmla="*/ 8692 h 10076"/>
              <a:gd name="connsiteX4" fmla="*/ 9985 w 10074"/>
              <a:gd name="connsiteY4" fmla="*/ 1473 h 10076"/>
              <a:gd name="connsiteX5" fmla="*/ 9843 w 10074"/>
              <a:gd name="connsiteY5" fmla="*/ 1486 h 10076"/>
              <a:gd name="connsiteX6" fmla="*/ 9000 w 10074"/>
              <a:gd name="connsiteY6" fmla="*/ 205 h 10076"/>
              <a:gd name="connsiteX7" fmla="*/ 9000 w 10074"/>
              <a:gd name="connsiteY7" fmla="*/ 76 h 10076"/>
              <a:gd name="connsiteX8" fmla="*/ 890 w 10074"/>
              <a:gd name="connsiteY8" fmla="*/ 115 h 10076"/>
              <a:gd name="connsiteX9" fmla="*/ 118 w 10074"/>
              <a:gd name="connsiteY9" fmla="*/ 1615 h 10076"/>
              <a:gd name="connsiteX10" fmla="*/ 74 w 10074"/>
              <a:gd name="connsiteY10" fmla="*/ 1615 h 10076"/>
              <a:gd name="connsiteX11" fmla="*/ 127 w 10074"/>
              <a:gd name="connsiteY11" fmla="*/ 8808 h 10076"/>
              <a:gd name="connsiteX12" fmla="*/ 287 w 10074"/>
              <a:gd name="connsiteY12" fmla="*/ 8782 h 10076"/>
              <a:gd name="connsiteX13" fmla="*/ 1130 w 10074"/>
              <a:gd name="connsiteY13" fmla="*/ 9973 h 10076"/>
              <a:gd name="connsiteX14" fmla="*/ 1130 w 10074"/>
              <a:gd name="connsiteY14" fmla="*/ 10076 h 10076"/>
              <a:gd name="connsiteX15" fmla="*/ 9133 w 10074"/>
              <a:gd name="connsiteY15"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290 w 10077"/>
              <a:gd name="connsiteY11" fmla="*/ 8782 h 10076"/>
              <a:gd name="connsiteX12" fmla="*/ 1133 w 10077"/>
              <a:gd name="connsiteY12" fmla="*/ 9973 h 10076"/>
              <a:gd name="connsiteX13" fmla="*/ 1133 w 10077"/>
              <a:gd name="connsiteY13" fmla="*/ 10076 h 10076"/>
              <a:gd name="connsiteX14" fmla="*/ 9136 w 10077"/>
              <a:gd name="connsiteY14"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9973 h 10076"/>
              <a:gd name="connsiteX12" fmla="*/ 1133 w 10077"/>
              <a:gd name="connsiteY12" fmla="*/ 10076 h 10076"/>
              <a:gd name="connsiteX13" fmla="*/ 9136 w 10077"/>
              <a:gd name="connsiteY13" fmla="*/ 10050 h 10076"/>
              <a:gd name="connsiteX0" fmla="*/ 9136 w 10077"/>
              <a:gd name="connsiteY0" fmla="*/ 10050 h 10076"/>
              <a:gd name="connsiteX1" fmla="*/ 9128 w 10077"/>
              <a:gd name="connsiteY1" fmla="*/ 9856 h 10076"/>
              <a:gd name="connsiteX2" fmla="*/ 9917 w 10077"/>
              <a:gd name="connsiteY2" fmla="*/ 8679 h 10076"/>
              <a:gd name="connsiteX3" fmla="*/ 10077 w 10077"/>
              <a:gd name="connsiteY3" fmla="*/ 8692 h 10076"/>
              <a:gd name="connsiteX4" fmla="*/ 9988 w 10077"/>
              <a:gd name="connsiteY4" fmla="*/ 1473 h 10076"/>
              <a:gd name="connsiteX5" fmla="*/ 9846 w 10077"/>
              <a:gd name="connsiteY5" fmla="*/ 1486 h 10076"/>
              <a:gd name="connsiteX6" fmla="*/ 9003 w 10077"/>
              <a:gd name="connsiteY6" fmla="*/ 205 h 10076"/>
              <a:gd name="connsiteX7" fmla="*/ 9003 w 10077"/>
              <a:gd name="connsiteY7" fmla="*/ 76 h 10076"/>
              <a:gd name="connsiteX8" fmla="*/ 893 w 10077"/>
              <a:gd name="connsiteY8" fmla="*/ 115 h 10076"/>
              <a:gd name="connsiteX9" fmla="*/ 121 w 10077"/>
              <a:gd name="connsiteY9" fmla="*/ 1615 h 10076"/>
              <a:gd name="connsiteX10" fmla="*/ 130 w 10077"/>
              <a:gd name="connsiteY10" fmla="*/ 8808 h 10076"/>
              <a:gd name="connsiteX11" fmla="*/ 1133 w 10077"/>
              <a:gd name="connsiteY11" fmla="*/ 10076 h 10076"/>
              <a:gd name="connsiteX12" fmla="*/ 9136 w 10077"/>
              <a:gd name="connsiteY12" fmla="*/ 10050 h 10076"/>
              <a:gd name="connsiteX0" fmla="*/ 9181 w 10122"/>
              <a:gd name="connsiteY0" fmla="*/ 10017 h 10043"/>
              <a:gd name="connsiteX1" fmla="*/ 9173 w 10122"/>
              <a:gd name="connsiteY1" fmla="*/ 9823 h 10043"/>
              <a:gd name="connsiteX2" fmla="*/ 9962 w 10122"/>
              <a:gd name="connsiteY2" fmla="*/ 8646 h 10043"/>
              <a:gd name="connsiteX3" fmla="*/ 10122 w 10122"/>
              <a:gd name="connsiteY3" fmla="*/ 8659 h 10043"/>
              <a:gd name="connsiteX4" fmla="*/ 10033 w 10122"/>
              <a:gd name="connsiteY4" fmla="*/ 1440 h 10043"/>
              <a:gd name="connsiteX5" fmla="*/ 9891 w 10122"/>
              <a:gd name="connsiteY5" fmla="*/ 1453 h 10043"/>
              <a:gd name="connsiteX6" fmla="*/ 9048 w 10122"/>
              <a:gd name="connsiteY6" fmla="*/ 172 h 10043"/>
              <a:gd name="connsiteX7" fmla="*/ 9048 w 10122"/>
              <a:gd name="connsiteY7" fmla="*/ 43 h 10043"/>
              <a:gd name="connsiteX8" fmla="*/ 938 w 10122"/>
              <a:gd name="connsiteY8" fmla="*/ 82 h 10043"/>
              <a:gd name="connsiteX9" fmla="*/ 87 w 10122"/>
              <a:gd name="connsiteY9" fmla="*/ 1121 h 10043"/>
              <a:gd name="connsiteX10" fmla="*/ 175 w 10122"/>
              <a:gd name="connsiteY10" fmla="*/ 8775 h 10043"/>
              <a:gd name="connsiteX11" fmla="*/ 1178 w 10122"/>
              <a:gd name="connsiteY11" fmla="*/ 10043 h 10043"/>
              <a:gd name="connsiteX12" fmla="*/ 9181 w 10122"/>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655 w 10596"/>
              <a:gd name="connsiteY0" fmla="*/ 10017 h 10043"/>
              <a:gd name="connsiteX1" fmla="*/ 9647 w 10596"/>
              <a:gd name="connsiteY1" fmla="*/ 9823 h 10043"/>
              <a:gd name="connsiteX2" fmla="*/ 10436 w 10596"/>
              <a:gd name="connsiteY2" fmla="*/ 8646 h 10043"/>
              <a:gd name="connsiteX3" fmla="*/ 10596 w 10596"/>
              <a:gd name="connsiteY3" fmla="*/ 8659 h 10043"/>
              <a:gd name="connsiteX4" fmla="*/ 10507 w 10596"/>
              <a:gd name="connsiteY4" fmla="*/ 1440 h 10043"/>
              <a:gd name="connsiteX5" fmla="*/ 10365 w 10596"/>
              <a:gd name="connsiteY5" fmla="*/ 1453 h 10043"/>
              <a:gd name="connsiteX6" fmla="*/ 9522 w 10596"/>
              <a:gd name="connsiteY6" fmla="*/ 172 h 10043"/>
              <a:gd name="connsiteX7" fmla="*/ 9522 w 10596"/>
              <a:gd name="connsiteY7" fmla="*/ 43 h 10043"/>
              <a:gd name="connsiteX8" fmla="*/ 1412 w 10596"/>
              <a:gd name="connsiteY8" fmla="*/ 82 h 10043"/>
              <a:gd name="connsiteX9" fmla="*/ 561 w 10596"/>
              <a:gd name="connsiteY9" fmla="*/ 1121 h 10043"/>
              <a:gd name="connsiteX10" fmla="*/ 649 w 10596"/>
              <a:gd name="connsiteY10" fmla="*/ 8775 h 10043"/>
              <a:gd name="connsiteX11" fmla="*/ 1652 w 10596"/>
              <a:gd name="connsiteY11" fmla="*/ 10043 h 10043"/>
              <a:gd name="connsiteX12" fmla="*/ 9655 w 10596"/>
              <a:gd name="connsiteY12" fmla="*/ 10017 h 10043"/>
              <a:gd name="connsiteX0" fmla="*/ 9131 w 10072"/>
              <a:gd name="connsiteY0" fmla="*/ 10017 h 10043"/>
              <a:gd name="connsiteX1" fmla="*/ 9123 w 10072"/>
              <a:gd name="connsiteY1" fmla="*/ 9823 h 10043"/>
              <a:gd name="connsiteX2" fmla="*/ 9912 w 10072"/>
              <a:gd name="connsiteY2" fmla="*/ 8646 h 10043"/>
              <a:gd name="connsiteX3" fmla="*/ 10072 w 10072"/>
              <a:gd name="connsiteY3" fmla="*/ 8659 h 10043"/>
              <a:gd name="connsiteX4" fmla="*/ 9983 w 10072"/>
              <a:gd name="connsiteY4" fmla="*/ 1440 h 10043"/>
              <a:gd name="connsiteX5" fmla="*/ 9841 w 10072"/>
              <a:gd name="connsiteY5" fmla="*/ 1453 h 10043"/>
              <a:gd name="connsiteX6" fmla="*/ 8998 w 10072"/>
              <a:gd name="connsiteY6" fmla="*/ 172 h 10043"/>
              <a:gd name="connsiteX7" fmla="*/ 8998 w 10072"/>
              <a:gd name="connsiteY7" fmla="*/ 43 h 10043"/>
              <a:gd name="connsiteX8" fmla="*/ 888 w 10072"/>
              <a:gd name="connsiteY8" fmla="*/ 82 h 10043"/>
              <a:gd name="connsiteX9" fmla="*/ 37 w 10072"/>
              <a:gd name="connsiteY9" fmla="*/ 1121 h 10043"/>
              <a:gd name="connsiteX10" fmla="*/ 125 w 10072"/>
              <a:gd name="connsiteY10" fmla="*/ 8775 h 10043"/>
              <a:gd name="connsiteX11" fmla="*/ 1128 w 10072"/>
              <a:gd name="connsiteY11" fmla="*/ 10043 h 10043"/>
              <a:gd name="connsiteX12" fmla="*/ 9131 w 10072"/>
              <a:gd name="connsiteY12" fmla="*/ 10017 h 10043"/>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888 w 10072"/>
              <a:gd name="connsiteY8" fmla="*/ 39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131 w 10072"/>
              <a:gd name="connsiteY0" fmla="*/ 9974 h 10000"/>
              <a:gd name="connsiteX1" fmla="*/ 9123 w 10072"/>
              <a:gd name="connsiteY1" fmla="*/ 9780 h 10000"/>
              <a:gd name="connsiteX2" fmla="*/ 9912 w 10072"/>
              <a:gd name="connsiteY2" fmla="*/ 8603 h 10000"/>
              <a:gd name="connsiteX3" fmla="*/ 10072 w 10072"/>
              <a:gd name="connsiteY3" fmla="*/ 8616 h 10000"/>
              <a:gd name="connsiteX4" fmla="*/ 9983 w 10072"/>
              <a:gd name="connsiteY4" fmla="*/ 1397 h 10000"/>
              <a:gd name="connsiteX5" fmla="*/ 9841 w 10072"/>
              <a:gd name="connsiteY5" fmla="*/ 1410 h 10000"/>
              <a:gd name="connsiteX6" fmla="*/ 8998 w 10072"/>
              <a:gd name="connsiteY6" fmla="*/ 129 h 10000"/>
              <a:gd name="connsiteX7" fmla="*/ 8998 w 10072"/>
              <a:gd name="connsiteY7" fmla="*/ 0 h 10000"/>
              <a:gd name="connsiteX8" fmla="*/ 381 w 10072"/>
              <a:gd name="connsiteY8" fmla="*/ 108 h 10000"/>
              <a:gd name="connsiteX9" fmla="*/ 37 w 10072"/>
              <a:gd name="connsiteY9" fmla="*/ 1078 h 10000"/>
              <a:gd name="connsiteX10" fmla="*/ 125 w 10072"/>
              <a:gd name="connsiteY10" fmla="*/ 8732 h 10000"/>
              <a:gd name="connsiteX11" fmla="*/ 1128 w 10072"/>
              <a:gd name="connsiteY11" fmla="*/ 10000 h 10000"/>
              <a:gd name="connsiteX12" fmla="*/ 9131 w 10072"/>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74 h 10000"/>
              <a:gd name="connsiteX1" fmla="*/ 9208 w 10157"/>
              <a:gd name="connsiteY1" fmla="*/ 9780 h 10000"/>
              <a:gd name="connsiteX2" fmla="*/ 9997 w 10157"/>
              <a:gd name="connsiteY2" fmla="*/ 8603 h 10000"/>
              <a:gd name="connsiteX3" fmla="*/ 10157 w 10157"/>
              <a:gd name="connsiteY3" fmla="*/ 8616 h 10000"/>
              <a:gd name="connsiteX4" fmla="*/ 10068 w 10157"/>
              <a:gd name="connsiteY4" fmla="*/ 1397 h 10000"/>
              <a:gd name="connsiteX5" fmla="*/ 9926 w 10157"/>
              <a:gd name="connsiteY5" fmla="*/ 1410 h 10000"/>
              <a:gd name="connsiteX6" fmla="*/ 9083 w 10157"/>
              <a:gd name="connsiteY6" fmla="*/ 129 h 10000"/>
              <a:gd name="connsiteX7" fmla="*/ 9083 w 10157"/>
              <a:gd name="connsiteY7" fmla="*/ 0 h 10000"/>
              <a:gd name="connsiteX8" fmla="*/ 466 w 10157"/>
              <a:gd name="connsiteY8" fmla="*/ 108 h 10000"/>
              <a:gd name="connsiteX9" fmla="*/ 11 w 10157"/>
              <a:gd name="connsiteY9" fmla="*/ 778 h 10000"/>
              <a:gd name="connsiteX10" fmla="*/ 210 w 10157"/>
              <a:gd name="connsiteY10" fmla="*/ 8732 h 10000"/>
              <a:gd name="connsiteX11" fmla="*/ 1213 w 10157"/>
              <a:gd name="connsiteY11" fmla="*/ 10000 h 10000"/>
              <a:gd name="connsiteX12" fmla="*/ 9216 w 10157"/>
              <a:gd name="connsiteY12" fmla="*/ 9974 h 10000"/>
              <a:gd name="connsiteX0" fmla="*/ 9216 w 10157"/>
              <a:gd name="connsiteY0" fmla="*/ 9987 h 10013"/>
              <a:gd name="connsiteX1" fmla="*/ 9208 w 10157"/>
              <a:gd name="connsiteY1" fmla="*/ 9793 h 10013"/>
              <a:gd name="connsiteX2" fmla="*/ 9997 w 10157"/>
              <a:gd name="connsiteY2" fmla="*/ 8616 h 10013"/>
              <a:gd name="connsiteX3" fmla="*/ 10157 w 10157"/>
              <a:gd name="connsiteY3" fmla="*/ 8629 h 10013"/>
              <a:gd name="connsiteX4" fmla="*/ 10068 w 10157"/>
              <a:gd name="connsiteY4" fmla="*/ 1410 h 10013"/>
              <a:gd name="connsiteX5" fmla="*/ 9926 w 10157"/>
              <a:gd name="connsiteY5" fmla="*/ 1423 h 10013"/>
              <a:gd name="connsiteX6" fmla="*/ 9083 w 10157"/>
              <a:gd name="connsiteY6" fmla="*/ 142 h 10013"/>
              <a:gd name="connsiteX7" fmla="*/ 9083 w 10157"/>
              <a:gd name="connsiteY7" fmla="*/ 13 h 10013"/>
              <a:gd name="connsiteX8" fmla="*/ 466 w 10157"/>
              <a:gd name="connsiteY8" fmla="*/ 29 h 10013"/>
              <a:gd name="connsiteX9" fmla="*/ 11 w 10157"/>
              <a:gd name="connsiteY9" fmla="*/ 791 h 10013"/>
              <a:gd name="connsiteX10" fmla="*/ 210 w 10157"/>
              <a:gd name="connsiteY10" fmla="*/ 8745 h 10013"/>
              <a:gd name="connsiteX11" fmla="*/ 1213 w 10157"/>
              <a:gd name="connsiteY11" fmla="*/ 10013 h 10013"/>
              <a:gd name="connsiteX12" fmla="*/ 9216 w 10157"/>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64 w 10105"/>
              <a:gd name="connsiteY0" fmla="*/ 9987 h 10013"/>
              <a:gd name="connsiteX1" fmla="*/ 9156 w 10105"/>
              <a:gd name="connsiteY1" fmla="*/ 9793 h 10013"/>
              <a:gd name="connsiteX2" fmla="*/ 9945 w 10105"/>
              <a:gd name="connsiteY2" fmla="*/ 8616 h 10013"/>
              <a:gd name="connsiteX3" fmla="*/ 10105 w 10105"/>
              <a:gd name="connsiteY3" fmla="*/ 8629 h 10013"/>
              <a:gd name="connsiteX4" fmla="*/ 10016 w 10105"/>
              <a:gd name="connsiteY4" fmla="*/ 1410 h 10013"/>
              <a:gd name="connsiteX5" fmla="*/ 9874 w 10105"/>
              <a:gd name="connsiteY5" fmla="*/ 1423 h 10013"/>
              <a:gd name="connsiteX6" fmla="*/ 9031 w 10105"/>
              <a:gd name="connsiteY6" fmla="*/ 142 h 10013"/>
              <a:gd name="connsiteX7" fmla="*/ 9031 w 10105"/>
              <a:gd name="connsiteY7" fmla="*/ 13 h 10013"/>
              <a:gd name="connsiteX8" fmla="*/ 414 w 10105"/>
              <a:gd name="connsiteY8" fmla="*/ 29 h 10013"/>
              <a:gd name="connsiteX9" fmla="*/ 22 w 10105"/>
              <a:gd name="connsiteY9" fmla="*/ 629 h 10013"/>
              <a:gd name="connsiteX10" fmla="*/ 158 w 10105"/>
              <a:gd name="connsiteY10" fmla="*/ 8745 h 10013"/>
              <a:gd name="connsiteX11" fmla="*/ 1161 w 10105"/>
              <a:gd name="connsiteY11" fmla="*/ 10013 h 10013"/>
              <a:gd name="connsiteX12" fmla="*/ 9164 w 10105"/>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42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669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170 w 10111"/>
              <a:gd name="connsiteY0" fmla="*/ 9987 h 10013"/>
              <a:gd name="connsiteX1" fmla="*/ 9162 w 10111"/>
              <a:gd name="connsiteY1" fmla="*/ 9793 h 10013"/>
              <a:gd name="connsiteX2" fmla="*/ 9951 w 10111"/>
              <a:gd name="connsiteY2" fmla="*/ 8616 h 10013"/>
              <a:gd name="connsiteX3" fmla="*/ 10111 w 10111"/>
              <a:gd name="connsiteY3" fmla="*/ 8629 h 10013"/>
              <a:gd name="connsiteX4" fmla="*/ 10022 w 10111"/>
              <a:gd name="connsiteY4" fmla="*/ 1410 h 10013"/>
              <a:gd name="connsiteX5" fmla="*/ 9880 w 10111"/>
              <a:gd name="connsiteY5" fmla="*/ 1423 h 10013"/>
              <a:gd name="connsiteX6" fmla="*/ 9037 w 10111"/>
              <a:gd name="connsiteY6" fmla="*/ 142 h 10013"/>
              <a:gd name="connsiteX7" fmla="*/ 9037 w 10111"/>
              <a:gd name="connsiteY7" fmla="*/ 13 h 10013"/>
              <a:gd name="connsiteX8" fmla="*/ 540 w 10111"/>
              <a:gd name="connsiteY8" fmla="*/ 29 h 10013"/>
              <a:gd name="connsiteX9" fmla="*/ 19 w 10111"/>
              <a:gd name="connsiteY9" fmla="*/ 803 h 10013"/>
              <a:gd name="connsiteX10" fmla="*/ 164 w 10111"/>
              <a:gd name="connsiteY10" fmla="*/ 8745 h 10013"/>
              <a:gd name="connsiteX11" fmla="*/ 1167 w 10111"/>
              <a:gd name="connsiteY11" fmla="*/ 10013 h 10013"/>
              <a:gd name="connsiteX12" fmla="*/ 9170 w 10111"/>
              <a:gd name="connsiteY12" fmla="*/ 9987 h 10013"/>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134"/>
              <a:gd name="connsiteX1" fmla="*/ 9235 w 10184"/>
              <a:gd name="connsiteY1" fmla="*/ 9793 h 10134"/>
              <a:gd name="connsiteX2" fmla="*/ 10024 w 10184"/>
              <a:gd name="connsiteY2" fmla="*/ 8616 h 10134"/>
              <a:gd name="connsiteX3" fmla="*/ 10184 w 10184"/>
              <a:gd name="connsiteY3" fmla="*/ 8629 h 10134"/>
              <a:gd name="connsiteX4" fmla="*/ 10095 w 10184"/>
              <a:gd name="connsiteY4" fmla="*/ 1410 h 10134"/>
              <a:gd name="connsiteX5" fmla="*/ 9953 w 10184"/>
              <a:gd name="connsiteY5" fmla="*/ 1423 h 10134"/>
              <a:gd name="connsiteX6" fmla="*/ 9110 w 10184"/>
              <a:gd name="connsiteY6" fmla="*/ 142 h 10134"/>
              <a:gd name="connsiteX7" fmla="*/ 9110 w 10184"/>
              <a:gd name="connsiteY7" fmla="*/ 13 h 10134"/>
              <a:gd name="connsiteX8" fmla="*/ 613 w 10184"/>
              <a:gd name="connsiteY8" fmla="*/ 29 h 10134"/>
              <a:gd name="connsiteX9" fmla="*/ 92 w 10184"/>
              <a:gd name="connsiteY9" fmla="*/ 803 h 10134"/>
              <a:gd name="connsiteX10" fmla="*/ 93 w 10184"/>
              <a:gd name="connsiteY10" fmla="*/ 9253 h 10134"/>
              <a:gd name="connsiteX11" fmla="*/ 1240 w 10184"/>
              <a:gd name="connsiteY11" fmla="*/ 10013 h 10134"/>
              <a:gd name="connsiteX12" fmla="*/ 9243 w 10184"/>
              <a:gd name="connsiteY12" fmla="*/ 9987 h 10134"/>
              <a:gd name="connsiteX0" fmla="*/ 9243 w 10184"/>
              <a:gd name="connsiteY0" fmla="*/ 9987 h 10013"/>
              <a:gd name="connsiteX1" fmla="*/ 9235 w 10184"/>
              <a:gd name="connsiteY1" fmla="*/ 9793 h 10013"/>
              <a:gd name="connsiteX2" fmla="*/ 10024 w 10184"/>
              <a:gd name="connsiteY2" fmla="*/ 8616 h 10013"/>
              <a:gd name="connsiteX3" fmla="*/ 10184 w 10184"/>
              <a:gd name="connsiteY3" fmla="*/ 8629 h 10013"/>
              <a:gd name="connsiteX4" fmla="*/ 10095 w 10184"/>
              <a:gd name="connsiteY4" fmla="*/ 1410 h 10013"/>
              <a:gd name="connsiteX5" fmla="*/ 9953 w 10184"/>
              <a:gd name="connsiteY5" fmla="*/ 1423 h 10013"/>
              <a:gd name="connsiteX6" fmla="*/ 9110 w 10184"/>
              <a:gd name="connsiteY6" fmla="*/ 142 h 10013"/>
              <a:gd name="connsiteX7" fmla="*/ 9110 w 10184"/>
              <a:gd name="connsiteY7" fmla="*/ 13 h 10013"/>
              <a:gd name="connsiteX8" fmla="*/ 613 w 10184"/>
              <a:gd name="connsiteY8" fmla="*/ 29 h 10013"/>
              <a:gd name="connsiteX9" fmla="*/ 92 w 10184"/>
              <a:gd name="connsiteY9" fmla="*/ 803 h 10013"/>
              <a:gd name="connsiteX10" fmla="*/ 93 w 10184"/>
              <a:gd name="connsiteY10" fmla="*/ 9253 h 10013"/>
              <a:gd name="connsiteX11" fmla="*/ 1240 w 10184"/>
              <a:gd name="connsiteY11" fmla="*/ 10013 h 10013"/>
              <a:gd name="connsiteX12" fmla="*/ 9243 w 10184"/>
              <a:gd name="connsiteY12" fmla="*/ 9987 h 10013"/>
              <a:gd name="connsiteX0" fmla="*/ 9355 w 10296"/>
              <a:gd name="connsiteY0" fmla="*/ 9987 h 10079"/>
              <a:gd name="connsiteX1" fmla="*/ 9347 w 10296"/>
              <a:gd name="connsiteY1" fmla="*/ 9793 h 10079"/>
              <a:gd name="connsiteX2" fmla="*/ 10136 w 10296"/>
              <a:gd name="connsiteY2" fmla="*/ 8616 h 10079"/>
              <a:gd name="connsiteX3" fmla="*/ 10296 w 10296"/>
              <a:gd name="connsiteY3" fmla="*/ 8629 h 10079"/>
              <a:gd name="connsiteX4" fmla="*/ 10207 w 10296"/>
              <a:gd name="connsiteY4" fmla="*/ 1410 h 10079"/>
              <a:gd name="connsiteX5" fmla="*/ 10065 w 10296"/>
              <a:gd name="connsiteY5" fmla="*/ 1423 h 10079"/>
              <a:gd name="connsiteX6" fmla="*/ 9222 w 10296"/>
              <a:gd name="connsiteY6" fmla="*/ 142 h 10079"/>
              <a:gd name="connsiteX7" fmla="*/ 9222 w 10296"/>
              <a:gd name="connsiteY7" fmla="*/ 13 h 10079"/>
              <a:gd name="connsiteX8" fmla="*/ 725 w 10296"/>
              <a:gd name="connsiteY8" fmla="*/ 29 h 10079"/>
              <a:gd name="connsiteX9" fmla="*/ 204 w 10296"/>
              <a:gd name="connsiteY9" fmla="*/ 803 h 10079"/>
              <a:gd name="connsiteX10" fmla="*/ 205 w 10296"/>
              <a:gd name="connsiteY10" fmla="*/ 9253 h 10079"/>
              <a:gd name="connsiteX11" fmla="*/ 760 w 10296"/>
              <a:gd name="connsiteY11" fmla="*/ 10079 h 10079"/>
              <a:gd name="connsiteX12" fmla="*/ 9355 w 10296"/>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361 w 10302"/>
              <a:gd name="connsiteY0" fmla="*/ 9987 h 10079"/>
              <a:gd name="connsiteX1" fmla="*/ 9353 w 10302"/>
              <a:gd name="connsiteY1" fmla="*/ 9793 h 10079"/>
              <a:gd name="connsiteX2" fmla="*/ 10142 w 10302"/>
              <a:gd name="connsiteY2" fmla="*/ 8616 h 10079"/>
              <a:gd name="connsiteX3" fmla="*/ 10302 w 10302"/>
              <a:gd name="connsiteY3" fmla="*/ 8629 h 10079"/>
              <a:gd name="connsiteX4" fmla="*/ 10213 w 10302"/>
              <a:gd name="connsiteY4" fmla="*/ 1410 h 10079"/>
              <a:gd name="connsiteX5" fmla="*/ 10071 w 10302"/>
              <a:gd name="connsiteY5" fmla="*/ 1423 h 10079"/>
              <a:gd name="connsiteX6" fmla="*/ 9228 w 10302"/>
              <a:gd name="connsiteY6" fmla="*/ 142 h 10079"/>
              <a:gd name="connsiteX7" fmla="*/ 9228 w 10302"/>
              <a:gd name="connsiteY7" fmla="*/ 13 h 10079"/>
              <a:gd name="connsiteX8" fmla="*/ 731 w 10302"/>
              <a:gd name="connsiteY8" fmla="*/ 29 h 10079"/>
              <a:gd name="connsiteX9" fmla="*/ 210 w 10302"/>
              <a:gd name="connsiteY9" fmla="*/ 803 h 10079"/>
              <a:gd name="connsiteX10" fmla="*/ 211 w 10302"/>
              <a:gd name="connsiteY10" fmla="*/ 9253 h 10079"/>
              <a:gd name="connsiteX11" fmla="*/ 766 w 10302"/>
              <a:gd name="connsiteY11" fmla="*/ 10079 h 10079"/>
              <a:gd name="connsiteX12" fmla="*/ 9361 w 10302"/>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4 w 10185"/>
              <a:gd name="connsiteY0" fmla="*/ 9987 h 10079"/>
              <a:gd name="connsiteX1" fmla="*/ 9236 w 10185"/>
              <a:gd name="connsiteY1" fmla="*/ 9793 h 10079"/>
              <a:gd name="connsiteX2" fmla="*/ 10025 w 10185"/>
              <a:gd name="connsiteY2" fmla="*/ 8616 h 10079"/>
              <a:gd name="connsiteX3" fmla="*/ 10185 w 10185"/>
              <a:gd name="connsiteY3" fmla="*/ 8629 h 10079"/>
              <a:gd name="connsiteX4" fmla="*/ 10096 w 10185"/>
              <a:gd name="connsiteY4" fmla="*/ 1410 h 10079"/>
              <a:gd name="connsiteX5" fmla="*/ 9954 w 10185"/>
              <a:gd name="connsiteY5" fmla="*/ 1423 h 10079"/>
              <a:gd name="connsiteX6" fmla="*/ 9111 w 10185"/>
              <a:gd name="connsiteY6" fmla="*/ 142 h 10079"/>
              <a:gd name="connsiteX7" fmla="*/ 9111 w 10185"/>
              <a:gd name="connsiteY7" fmla="*/ 13 h 10079"/>
              <a:gd name="connsiteX8" fmla="*/ 614 w 10185"/>
              <a:gd name="connsiteY8" fmla="*/ 29 h 10079"/>
              <a:gd name="connsiteX9" fmla="*/ 93 w 10185"/>
              <a:gd name="connsiteY9" fmla="*/ 803 h 10079"/>
              <a:gd name="connsiteX10" fmla="*/ 94 w 10185"/>
              <a:gd name="connsiteY10" fmla="*/ 9253 h 10079"/>
              <a:gd name="connsiteX11" fmla="*/ 649 w 10185"/>
              <a:gd name="connsiteY11" fmla="*/ 10079 h 10079"/>
              <a:gd name="connsiteX12" fmla="*/ 9244 w 10185"/>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1 w 10182"/>
              <a:gd name="connsiteY0" fmla="*/ 9987 h 10079"/>
              <a:gd name="connsiteX1" fmla="*/ 9233 w 10182"/>
              <a:gd name="connsiteY1" fmla="*/ 9793 h 10079"/>
              <a:gd name="connsiteX2" fmla="*/ 10022 w 10182"/>
              <a:gd name="connsiteY2" fmla="*/ 8616 h 10079"/>
              <a:gd name="connsiteX3" fmla="*/ 10182 w 10182"/>
              <a:gd name="connsiteY3" fmla="*/ 8629 h 10079"/>
              <a:gd name="connsiteX4" fmla="*/ 10093 w 10182"/>
              <a:gd name="connsiteY4" fmla="*/ 1410 h 10079"/>
              <a:gd name="connsiteX5" fmla="*/ 9951 w 10182"/>
              <a:gd name="connsiteY5" fmla="*/ 1423 h 10079"/>
              <a:gd name="connsiteX6" fmla="*/ 9108 w 10182"/>
              <a:gd name="connsiteY6" fmla="*/ 142 h 10079"/>
              <a:gd name="connsiteX7" fmla="*/ 9108 w 10182"/>
              <a:gd name="connsiteY7" fmla="*/ 13 h 10079"/>
              <a:gd name="connsiteX8" fmla="*/ 611 w 10182"/>
              <a:gd name="connsiteY8" fmla="*/ 29 h 10079"/>
              <a:gd name="connsiteX9" fmla="*/ 90 w 10182"/>
              <a:gd name="connsiteY9" fmla="*/ 803 h 10079"/>
              <a:gd name="connsiteX10" fmla="*/ 95 w 10182"/>
              <a:gd name="connsiteY10" fmla="*/ 9281 h 10079"/>
              <a:gd name="connsiteX11" fmla="*/ 646 w 10182"/>
              <a:gd name="connsiteY11" fmla="*/ 10079 h 10079"/>
              <a:gd name="connsiteX12" fmla="*/ 9241 w 10182"/>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243 w 10184"/>
              <a:gd name="connsiteY0" fmla="*/ 9987 h 10079"/>
              <a:gd name="connsiteX1" fmla="*/ 9235 w 10184"/>
              <a:gd name="connsiteY1" fmla="*/ 9793 h 10079"/>
              <a:gd name="connsiteX2" fmla="*/ 10024 w 10184"/>
              <a:gd name="connsiteY2" fmla="*/ 8616 h 10079"/>
              <a:gd name="connsiteX3" fmla="*/ 10184 w 10184"/>
              <a:gd name="connsiteY3" fmla="*/ 8629 h 10079"/>
              <a:gd name="connsiteX4" fmla="*/ 10095 w 10184"/>
              <a:gd name="connsiteY4" fmla="*/ 1410 h 10079"/>
              <a:gd name="connsiteX5" fmla="*/ 9953 w 10184"/>
              <a:gd name="connsiteY5" fmla="*/ 1423 h 10079"/>
              <a:gd name="connsiteX6" fmla="*/ 9110 w 10184"/>
              <a:gd name="connsiteY6" fmla="*/ 142 h 10079"/>
              <a:gd name="connsiteX7" fmla="*/ 9110 w 10184"/>
              <a:gd name="connsiteY7" fmla="*/ 13 h 10079"/>
              <a:gd name="connsiteX8" fmla="*/ 613 w 10184"/>
              <a:gd name="connsiteY8" fmla="*/ 29 h 10079"/>
              <a:gd name="connsiteX9" fmla="*/ 92 w 10184"/>
              <a:gd name="connsiteY9" fmla="*/ 803 h 10079"/>
              <a:gd name="connsiteX10" fmla="*/ 93 w 10184"/>
              <a:gd name="connsiteY10" fmla="*/ 9281 h 10079"/>
              <a:gd name="connsiteX11" fmla="*/ 648 w 10184"/>
              <a:gd name="connsiteY11" fmla="*/ 10079 h 10079"/>
              <a:gd name="connsiteX12" fmla="*/ 9243 w 10184"/>
              <a:gd name="connsiteY12" fmla="*/ 9987 h 10079"/>
              <a:gd name="connsiteX0" fmla="*/ 9151 w 10092"/>
              <a:gd name="connsiteY0" fmla="*/ 9987 h 10079"/>
              <a:gd name="connsiteX1" fmla="*/ 9143 w 10092"/>
              <a:gd name="connsiteY1" fmla="*/ 9793 h 10079"/>
              <a:gd name="connsiteX2" fmla="*/ 9932 w 10092"/>
              <a:gd name="connsiteY2" fmla="*/ 8616 h 10079"/>
              <a:gd name="connsiteX3" fmla="*/ 10092 w 10092"/>
              <a:gd name="connsiteY3" fmla="*/ 8629 h 10079"/>
              <a:gd name="connsiteX4" fmla="*/ 10003 w 10092"/>
              <a:gd name="connsiteY4" fmla="*/ 1410 h 10079"/>
              <a:gd name="connsiteX5" fmla="*/ 9861 w 10092"/>
              <a:gd name="connsiteY5" fmla="*/ 1423 h 10079"/>
              <a:gd name="connsiteX6" fmla="*/ 9018 w 10092"/>
              <a:gd name="connsiteY6" fmla="*/ 142 h 10079"/>
              <a:gd name="connsiteX7" fmla="*/ 9018 w 10092"/>
              <a:gd name="connsiteY7" fmla="*/ 13 h 10079"/>
              <a:gd name="connsiteX8" fmla="*/ 521 w 10092"/>
              <a:gd name="connsiteY8" fmla="*/ 29 h 10079"/>
              <a:gd name="connsiteX9" fmla="*/ 0 w 10092"/>
              <a:gd name="connsiteY9" fmla="*/ 803 h 10079"/>
              <a:gd name="connsiteX10" fmla="*/ 1 w 10092"/>
              <a:gd name="connsiteY10" fmla="*/ 9281 h 10079"/>
              <a:gd name="connsiteX11" fmla="*/ 556 w 10092"/>
              <a:gd name="connsiteY11" fmla="*/ 10079 h 10079"/>
              <a:gd name="connsiteX12" fmla="*/ 9151 w 10092"/>
              <a:gd name="connsiteY12" fmla="*/ 9987 h 10079"/>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10003 w 10092"/>
              <a:gd name="connsiteY4" fmla="*/ 1504 h 10173"/>
              <a:gd name="connsiteX5" fmla="*/ 9861 w 10092"/>
              <a:gd name="connsiteY5" fmla="*/ 1517 h 10173"/>
              <a:gd name="connsiteX6" fmla="*/ 9018 w 10092"/>
              <a:gd name="connsiteY6" fmla="*/ 107 h 10173"/>
              <a:gd name="connsiteX7" fmla="*/ 521 w 10092"/>
              <a:gd name="connsiteY7" fmla="*/ 123 h 10173"/>
              <a:gd name="connsiteX8" fmla="*/ 0 w 10092"/>
              <a:gd name="connsiteY8" fmla="*/ 897 h 10173"/>
              <a:gd name="connsiteX9" fmla="*/ 1 w 10092"/>
              <a:gd name="connsiteY9" fmla="*/ 9375 h 10173"/>
              <a:gd name="connsiteX10" fmla="*/ 556 w 10092"/>
              <a:gd name="connsiteY10" fmla="*/ 10173 h 10173"/>
              <a:gd name="connsiteX11" fmla="*/ 9151 w 10092"/>
              <a:gd name="connsiteY11" fmla="*/ 10081 h 10173"/>
              <a:gd name="connsiteX0" fmla="*/ 9151 w 10092"/>
              <a:gd name="connsiteY0" fmla="*/ 10081 h 10173"/>
              <a:gd name="connsiteX1" fmla="*/ 9143 w 10092"/>
              <a:gd name="connsiteY1" fmla="*/ 9887 h 10173"/>
              <a:gd name="connsiteX2" fmla="*/ 9932 w 10092"/>
              <a:gd name="connsiteY2" fmla="*/ 8710 h 10173"/>
              <a:gd name="connsiteX3" fmla="*/ 10092 w 10092"/>
              <a:gd name="connsiteY3" fmla="*/ 8723 h 10173"/>
              <a:gd name="connsiteX4" fmla="*/ 9861 w 10092"/>
              <a:gd name="connsiteY4" fmla="*/ 1517 h 10173"/>
              <a:gd name="connsiteX5" fmla="*/ 9018 w 10092"/>
              <a:gd name="connsiteY5" fmla="*/ 107 h 10173"/>
              <a:gd name="connsiteX6" fmla="*/ 521 w 10092"/>
              <a:gd name="connsiteY6" fmla="*/ 123 h 10173"/>
              <a:gd name="connsiteX7" fmla="*/ 0 w 10092"/>
              <a:gd name="connsiteY7" fmla="*/ 897 h 10173"/>
              <a:gd name="connsiteX8" fmla="*/ 1 w 10092"/>
              <a:gd name="connsiteY8" fmla="*/ 9375 h 10173"/>
              <a:gd name="connsiteX9" fmla="*/ 556 w 10092"/>
              <a:gd name="connsiteY9" fmla="*/ 10173 h 10173"/>
              <a:gd name="connsiteX10" fmla="*/ 9151 w 10092"/>
              <a:gd name="connsiteY10" fmla="*/ 10081 h 10173"/>
              <a:gd name="connsiteX0" fmla="*/ 9151 w 10273"/>
              <a:gd name="connsiteY0" fmla="*/ 10062 h 10154"/>
              <a:gd name="connsiteX1" fmla="*/ 9143 w 10273"/>
              <a:gd name="connsiteY1" fmla="*/ 9868 h 10154"/>
              <a:gd name="connsiteX2" fmla="*/ 9932 w 10273"/>
              <a:gd name="connsiteY2" fmla="*/ 8691 h 10154"/>
              <a:gd name="connsiteX3" fmla="*/ 10092 w 10273"/>
              <a:gd name="connsiteY3" fmla="*/ 8704 h 10154"/>
              <a:gd name="connsiteX4" fmla="*/ 9861 w 10273"/>
              <a:gd name="connsiteY4" fmla="*/ 1498 h 10154"/>
              <a:gd name="connsiteX5" fmla="*/ 9532 w 10273"/>
              <a:gd name="connsiteY5" fmla="*/ 116 h 10154"/>
              <a:gd name="connsiteX6" fmla="*/ 521 w 10273"/>
              <a:gd name="connsiteY6" fmla="*/ 104 h 10154"/>
              <a:gd name="connsiteX7" fmla="*/ 0 w 10273"/>
              <a:gd name="connsiteY7" fmla="*/ 878 h 10154"/>
              <a:gd name="connsiteX8" fmla="*/ 1 w 10273"/>
              <a:gd name="connsiteY8" fmla="*/ 9356 h 10154"/>
              <a:gd name="connsiteX9" fmla="*/ 556 w 10273"/>
              <a:gd name="connsiteY9" fmla="*/ 10154 h 10154"/>
              <a:gd name="connsiteX10" fmla="*/ 9151 w 10273"/>
              <a:gd name="connsiteY10" fmla="*/ 10062 h 10154"/>
              <a:gd name="connsiteX0" fmla="*/ 9151 w 10092"/>
              <a:gd name="connsiteY0" fmla="*/ 10062 h 10154"/>
              <a:gd name="connsiteX1" fmla="*/ 9143 w 10092"/>
              <a:gd name="connsiteY1" fmla="*/ 9868 h 10154"/>
              <a:gd name="connsiteX2" fmla="*/ 9932 w 10092"/>
              <a:gd name="connsiteY2" fmla="*/ 8691 h 10154"/>
              <a:gd name="connsiteX3" fmla="*/ 10092 w 10092"/>
              <a:gd name="connsiteY3" fmla="*/ 8704 h 10154"/>
              <a:gd name="connsiteX4" fmla="*/ 9861 w 10092"/>
              <a:gd name="connsiteY4" fmla="*/ 1498 h 10154"/>
              <a:gd name="connsiteX5" fmla="*/ 9532 w 10092"/>
              <a:gd name="connsiteY5" fmla="*/ 116 h 10154"/>
              <a:gd name="connsiteX6" fmla="*/ 521 w 10092"/>
              <a:gd name="connsiteY6" fmla="*/ 104 h 10154"/>
              <a:gd name="connsiteX7" fmla="*/ 0 w 10092"/>
              <a:gd name="connsiteY7" fmla="*/ 878 h 10154"/>
              <a:gd name="connsiteX8" fmla="*/ 1 w 10092"/>
              <a:gd name="connsiteY8" fmla="*/ 9356 h 10154"/>
              <a:gd name="connsiteX9" fmla="*/ 556 w 10092"/>
              <a:gd name="connsiteY9" fmla="*/ 10154 h 10154"/>
              <a:gd name="connsiteX10" fmla="*/ 9151 w 10092"/>
              <a:gd name="connsiteY10" fmla="*/ 10062 h 10154"/>
              <a:gd name="connsiteX0" fmla="*/ 9151 w 10127"/>
              <a:gd name="connsiteY0" fmla="*/ 10052 h 10144"/>
              <a:gd name="connsiteX1" fmla="*/ 9143 w 10127"/>
              <a:gd name="connsiteY1" fmla="*/ 9858 h 10144"/>
              <a:gd name="connsiteX2" fmla="*/ 9932 w 10127"/>
              <a:gd name="connsiteY2" fmla="*/ 8681 h 10144"/>
              <a:gd name="connsiteX3" fmla="*/ 10092 w 10127"/>
              <a:gd name="connsiteY3" fmla="*/ 8694 h 10144"/>
              <a:gd name="connsiteX4" fmla="*/ 9861 w 10127"/>
              <a:gd name="connsiteY4" fmla="*/ 1488 h 10144"/>
              <a:gd name="connsiteX5" fmla="*/ 10075 w 10127"/>
              <a:gd name="connsiteY5" fmla="*/ 120 h 10144"/>
              <a:gd name="connsiteX6" fmla="*/ 521 w 10127"/>
              <a:gd name="connsiteY6" fmla="*/ 94 h 10144"/>
              <a:gd name="connsiteX7" fmla="*/ 0 w 10127"/>
              <a:gd name="connsiteY7" fmla="*/ 868 h 10144"/>
              <a:gd name="connsiteX8" fmla="*/ 1 w 10127"/>
              <a:gd name="connsiteY8" fmla="*/ 9346 h 10144"/>
              <a:gd name="connsiteX9" fmla="*/ 556 w 10127"/>
              <a:gd name="connsiteY9" fmla="*/ 10144 h 10144"/>
              <a:gd name="connsiteX10" fmla="*/ 9151 w 10127"/>
              <a:gd name="connsiteY10" fmla="*/ 10052 h 10144"/>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861 w 10092"/>
              <a:gd name="connsiteY4" fmla="*/ 1502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092"/>
              <a:gd name="connsiteY0" fmla="*/ 10066 h 10158"/>
              <a:gd name="connsiteX1" fmla="*/ 9143 w 10092"/>
              <a:gd name="connsiteY1" fmla="*/ 9872 h 10158"/>
              <a:gd name="connsiteX2" fmla="*/ 9932 w 10092"/>
              <a:gd name="connsiteY2" fmla="*/ 8695 h 10158"/>
              <a:gd name="connsiteX3" fmla="*/ 10092 w 10092"/>
              <a:gd name="connsiteY3" fmla="*/ 8708 h 10158"/>
              <a:gd name="connsiteX4" fmla="*/ 9538 w 10092"/>
              <a:gd name="connsiteY4" fmla="*/ 918 h 10158"/>
              <a:gd name="connsiteX5" fmla="*/ 9522 w 10092"/>
              <a:gd name="connsiteY5" fmla="*/ 113 h 10158"/>
              <a:gd name="connsiteX6" fmla="*/ 521 w 10092"/>
              <a:gd name="connsiteY6" fmla="*/ 108 h 10158"/>
              <a:gd name="connsiteX7" fmla="*/ 0 w 10092"/>
              <a:gd name="connsiteY7" fmla="*/ 882 h 10158"/>
              <a:gd name="connsiteX8" fmla="*/ 1 w 10092"/>
              <a:gd name="connsiteY8" fmla="*/ 9360 h 10158"/>
              <a:gd name="connsiteX9" fmla="*/ 556 w 10092"/>
              <a:gd name="connsiteY9" fmla="*/ 10158 h 10158"/>
              <a:gd name="connsiteX10" fmla="*/ 9151 w 10092"/>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60"/>
              <a:gd name="connsiteY0" fmla="*/ 10066 h 10158"/>
              <a:gd name="connsiteX1" fmla="*/ 9143 w 10160"/>
              <a:gd name="connsiteY1" fmla="*/ 9872 h 10158"/>
              <a:gd name="connsiteX2" fmla="*/ 9932 w 10160"/>
              <a:gd name="connsiteY2" fmla="*/ 8695 h 10158"/>
              <a:gd name="connsiteX3" fmla="*/ 10092 w 10160"/>
              <a:gd name="connsiteY3" fmla="*/ 8708 h 10158"/>
              <a:gd name="connsiteX4" fmla="*/ 10081 w 10160"/>
              <a:gd name="connsiteY4" fmla="*/ 911 h 10158"/>
              <a:gd name="connsiteX5" fmla="*/ 9522 w 10160"/>
              <a:gd name="connsiteY5" fmla="*/ 113 h 10158"/>
              <a:gd name="connsiteX6" fmla="*/ 521 w 10160"/>
              <a:gd name="connsiteY6" fmla="*/ 108 h 10158"/>
              <a:gd name="connsiteX7" fmla="*/ 0 w 10160"/>
              <a:gd name="connsiteY7" fmla="*/ 882 h 10158"/>
              <a:gd name="connsiteX8" fmla="*/ 1 w 10160"/>
              <a:gd name="connsiteY8" fmla="*/ 9360 h 10158"/>
              <a:gd name="connsiteX9" fmla="*/ 556 w 10160"/>
              <a:gd name="connsiteY9" fmla="*/ 10158 h 10158"/>
              <a:gd name="connsiteX10" fmla="*/ 9151 w 10160"/>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9932 w 10171"/>
              <a:gd name="connsiteY2" fmla="*/ 8695 h 10158"/>
              <a:gd name="connsiteX3" fmla="*/ 10092 w 10171"/>
              <a:gd name="connsiteY3" fmla="*/ 8708 h 10158"/>
              <a:gd name="connsiteX4" fmla="*/ 10096 w 10171"/>
              <a:gd name="connsiteY4" fmla="*/ 939 h 10158"/>
              <a:gd name="connsiteX5" fmla="*/ 9522 w 10171"/>
              <a:gd name="connsiteY5" fmla="*/ 113 h 10158"/>
              <a:gd name="connsiteX6" fmla="*/ 521 w 10171"/>
              <a:gd name="connsiteY6" fmla="*/ 108 h 10158"/>
              <a:gd name="connsiteX7" fmla="*/ 0 w 10171"/>
              <a:gd name="connsiteY7" fmla="*/ 882 h 10158"/>
              <a:gd name="connsiteX8" fmla="*/ 1 w 10171"/>
              <a:gd name="connsiteY8" fmla="*/ 9360 h 10158"/>
              <a:gd name="connsiteX9" fmla="*/ 556 w 10171"/>
              <a:gd name="connsiteY9" fmla="*/ 10158 h 10158"/>
              <a:gd name="connsiteX10" fmla="*/ 9151 w 10171"/>
              <a:gd name="connsiteY10" fmla="*/ 10066 h 10158"/>
              <a:gd name="connsiteX0" fmla="*/ 9151 w 10171"/>
              <a:gd name="connsiteY0" fmla="*/ 10066 h 10158"/>
              <a:gd name="connsiteX1" fmla="*/ 9143 w 10171"/>
              <a:gd name="connsiteY1" fmla="*/ 9872 h 10158"/>
              <a:gd name="connsiteX2" fmla="*/ 10092 w 10171"/>
              <a:gd name="connsiteY2" fmla="*/ 8708 h 10158"/>
              <a:gd name="connsiteX3" fmla="*/ 10096 w 10171"/>
              <a:gd name="connsiteY3" fmla="*/ 939 h 10158"/>
              <a:gd name="connsiteX4" fmla="*/ 9522 w 10171"/>
              <a:gd name="connsiteY4" fmla="*/ 113 h 10158"/>
              <a:gd name="connsiteX5" fmla="*/ 521 w 10171"/>
              <a:gd name="connsiteY5" fmla="*/ 108 h 10158"/>
              <a:gd name="connsiteX6" fmla="*/ 0 w 10171"/>
              <a:gd name="connsiteY6" fmla="*/ 882 h 10158"/>
              <a:gd name="connsiteX7" fmla="*/ 1 w 10171"/>
              <a:gd name="connsiteY7" fmla="*/ 9360 h 10158"/>
              <a:gd name="connsiteX8" fmla="*/ 556 w 10171"/>
              <a:gd name="connsiteY8" fmla="*/ 10158 h 10158"/>
              <a:gd name="connsiteX9" fmla="*/ 9151 w 10171"/>
              <a:gd name="connsiteY9" fmla="*/ 10066 h 10158"/>
              <a:gd name="connsiteX0" fmla="*/ 9151 w 10171"/>
              <a:gd name="connsiteY0" fmla="*/ 10066 h 10158"/>
              <a:gd name="connsiteX1" fmla="*/ 10092 w 10171"/>
              <a:gd name="connsiteY1" fmla="*/ 8708 h 10158"/>
              <a:gd name="connsiteX2" fmla="*/ 10096 w 10171"/>
              <a:gd name="connsiteY2" fmla="*/ 939 h 10158"/>
              <a:gd name="connsiteX3" fmla="*/ 9522 w 10171"/>
              <a:gd name="connsiteY3" fmla="*/ 113 h 10158"/>
              <a:gd name="connsiteX4" fmla="*/ 521 w 10171"/>
              <a:gd name="connsiteY4" fmla="*/ 108 h 10158"/>
              <a:gd name="connsiteX5" fmla="*/ 0 w 10171"/>
              <a:gd name="connsiteY5" fmla="*/ 882 h 10158"/>
              <a:gd name="connsiteX6" fmla="*/ 1 w 10171"/>
              <a:gd name="connsiteY6" fmla="*/ 9360 h 10158"/>
              <a:gd name="connsiteX7" fmla="*/ 556 w 10171"/>
              <a:gd name="connsiteY7" fmla="*/ 10158 h 10158"/>
              <a:gd name="connsiteX8" fmla="*/ 9151 w 10171"/>
              <a:gd name="connsiteY8" fmla="*/ 10066 h 10158"/>
              <a:gd name="connsiteX0" fmla="*/ 9151 w 10169"/>
              <a:gd name="connsiteY0" fmla="*/ 10066 h 10186"/>
              <a:gd name="connsiteX1" fmla="*/ 10082 w 10169"/>
              <a:gd name="connsiteY1" fmla="*/ 9335 h 10186"/>
              <a:gd name="connsiteX2" fmla="*/ 10096 w 10169"/>
              <a:gd name="connsiteY2" fmla="*/ 939 h 10186"/>
              <a:gd name="connsiteX3" fmla="*/ 9522 w 10169"/>
              <a:gd name="connsiteY3" fmla="*/ 113 h 10186"/>
              <a:gd name="connsiteX4" fmla="*/ 521 w 10169"/>
              <a:gd name="connsiteY4" fmla="*/ 108 h 10186"/>
              <a:gd name="connsiteX5" fmla="*/ 0 w 10169"/>
              <a:gd name="connsiteY5" fmla="*/ 882 h 10186"/>
              <a:gd name="connsiteX6" fmla="*/ 1 w 10169"/>
              <a:gd name="connsiteY6" fmla="*/ 9360 h 10186"/>
              <a:gd name="connsiteX7" fmla="*/ 556 w 10169"/>
              <a:gd name="connsiteY7" fmla="*/ 10158 h 10186"/>
              <a:gd name="connsiteX8" fmla="*/ 9151 w 10169"/>
              <a:gd name="connsiteY8" fmla="*/ 10066 h 10186"/>
              <a:gd name="connsiteX0" fmla="*/ 9151 w 10169"/>
              <a:gd name="connsiteY0" fmla="*/ 10066 h 10158"/>
              <a:gd name="connsiteX1" fmla="*/ 10082 w 10169"/>
              <a:gd name="connsiteY1" fmla="*/ 9335 h 10158"/>
              <a:gd name="connsiteX2" fmla="*/ 10096 w 10169"/>
              <a:gd name="connsiteY2" fmla="*/ 939 h 10158"/>
              <a:gd name="connsiteX3" fmla="*/ 9522 w 10169"/>
              <a:gd name="connsiteY3" fmla="*/ 113 h 10158"/>
              <a:gd name="connsiteX4" fmla="*/ 521 w 10169"/>
              <a:gd name="connsiteY4" fmla="*/ 108 h 10158"/>
              <a:gd name="connsiteX5" fmla="*/ 0 w 10169"/>
              <a:gd name="connsiteY5" fmla="*/ 882 h 10158"/>
              <a:gd name="connsiteX6" fmla="*/ 1 w 10169"/>
              <a:gd name="connsiteY6" fmla="*/ 9360 h 10158"/>
              <a:gd name="connsiteX7" fmla="*/ 556 w 10169"/>
              <a:gd name="connsiteY7" fmla="*/ 10158 h 10158"/>
              <a:gd name="connsiteX8" fmla="*/ 9151 w 10169"/>
              <a:gd name="connsiteY8" fmla="*/ 10066 h 10158"/>
              <a:gd name="connsiteX0" fmla="*/ 9518 w 10241"/>
              <a:gd name="connsiteY0" fmla="*/ 10159 h 10159"/>
              <a:gd name="connsiteX1" fmla="*/ 10082 w 10241"/>
              <a:gd name="connsiteY1" fmla="*/ 9335 h 10159"/>
              <a:gd name="connsiteX2" fmla="*/ 10096 w 10241"/>
              <a:gd name="connsiteY2" fmla="*/ 939 h 10159"/>
              <a:gd name="connsiteX3" fmla="*/ 9522 w 10241"/>
              <a:gd name="connsiteY3" fmla="*/ 113 h 10159"/>
              <a:gd name="connsiteX4" fmla="*/ 521 w 10241"/>
              <a:gd name="connsiteY4" fmla="*/ 108 h 10159"/>
              <a:gd name="connsiteX5" fmla="*/ 0 w 10241"/>
              <a:gd name="connsiteY5" fmla="*/ 882 h 10159"/>
              <a:gd name="connsiteX6" fmla="*/ 1 w 10241"/>
              <a:gd name="connsiteY6" fmla="*/ 9360 h 10159"/>
              <a:gd name="connsiteX7" fmla="*/ 556 w 10241"/>
              <a:gd name="connsiteY7" fmla="*/ 10158 h 10159"/>
              <a:gd name="connsiteX8" fmla="*/ 9518 w 10241"/>
              <a:gd name="connsiteY8" fmla="*/ 10159 h 10159"/>
              <a:gd name="connsiteX0" fmla="*/ 9518 w 10169"/>
              <a:gd name="connsiteY0" fmla="*/ 10159 h 10159"/>
              <a:gd name="connsiteX1" fmla="*/ 10082 w 10169"/>
              <a:gd name="connsiteY1" fmla="*/ 9335 h 10159"/>
              <a:gd name="connsiteX2" fmla="*/ 10096 w 10169"/>
              <a:gd name="connsiteY2" fmla="*/ 939 h 10159"/>
              <a:gd name="connsiteX3" fmla="*/ 9522 w 10169"/>
              <a:gd name="connsiteY3" fmla="*/ 113 h 10159"/>
              <a:gd name="connsiteX4" fmla="*/ 521 w 10169"/>
              <a:gd name="connsiteY4" fmla="*/ 108 h 10159"/>
              <a:gd name="connsiteX5" fmla="*/ 0 w 10169"/>
              <a:gd name="connsiteY5" fmla="*/ 882 h 10159"/>
              <a:gd name="connsiteX6" fmla="*/ 1 w 10169"/>
              <a:gd name="connsiteY6" fmla="*/ 9360 h 10159"/>
              <a:gd name="connsiteX7" fmla="*/ 556 w 10169"/>
              <a:gd name="connsiteY7" fmla="*/ 10158 h 10159"/>
              <a:gd name="connsiteX8" fmla="*/ 9518 w 10169"/>
              <a:gd name="connsiteY8" fmla="*/ 10159 h 10159"/>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69"/>
              <a:gd name="connsiteY0" fmla="*/ 10166 h 10166"/>
              <a:gd name="connsiteX1" fmla="*/ 10082 w 10169"/>
              <a:gd name="connsiteY1" fmla="*/ 9335 h 10166"/>
              <a:gd name="connsiteX2" fmla="*/ 10096 w 10169"/>
              <a:gd name="connsiteY2" fmla="*/ 939 h 10166"/>
              <a:gd name="connsiteX3" fmla="*/ 9522 w 10169"/>
              <a:gd name="connsiteY3" fmla="*/ 113 h 10166"/>
              <a:gd name="connsiteX4" fmla="*/ 521 w 10169"/>
              <a:gd name="connsiteY4" fmla="*/ 108 h 10166"/>
              <a:gd name="connsiteX5" fmla="*/ 0 w 10169"/>
              <a:gd name="connsiteY5" fmla="*/ 882 h 10166"/>
              <a:gd name="connsiteX6" fmla="*/ 1 w 10169"/>
              <a:gd name="connsiteY6" fmla="*/ 9360 h 10166"/>
              <a:gd name="connsiteX7" fmla="*/ 556 w 10169"/>
              <a:gd name="connsiteY7" fmla="*/ 10158 h 10166"/>
              <a:gd name="connsiteX8" fmla="*/ 9528 w 10169"/>
              <a:gd name="connsiteY8" fmla="*/ 10166 h 10166"/>
              <a:gd name="connsiteX0" fmla="*/ 9528 w 10170"/>
              <a:gd name="connsiteY0" fmla="*/ 10166 h 10166"/>
              <a:gd name="connsiteX1" fmla="*/ 10082 w 10170"/>
              <a:gd name="connsiteY1" fmla="*/ 9335 h 10166"/>
              <a:gd name="connsiteX2" fmla="*/ 10096 w 10170"/>
              <a:gd name="connsiteY2" fmla="*/ 939 h 10166"/>
              <a:gd name="connsiteX3" fmla="*/ 9522 w 10170"/>
              <a:gd name="connsiteY3" fmla="*/ 113 h 10166"/>
              <a:gd name="connsiteX4" fmla="*/ 521 w 10170"/>
              <a:gd name="connsiteY4" fmla="*/ 108 h 10166"/>
              <a:gd name="connsiteX5" fmla="*/ 0 w 10170"/>
              <a:gd name="connsiteY5" fmla="*/ 882 h 10166"/>
              <a:gd name="connsiteX6" fmla="*/ 1 w 10170"/>
              <a:gd name="connsiteY6" fmla="*/ 9360 h 10166"/>
              <a:gd name="connsiteX7" fmla="*/ 556 w 10170"/>
              <a:gd name="connsiteY7" fmla="*/ 10158 h 10166"/>
              <a:gd name="connsiteX8" fmla="*/ 9528 w 10170"/>
              <a:gd name="connsiteY8" fmla="*/ 10166 h 10166"/>
              <a:gd name="connsiteX0" fmla="*/ 9528 w 10096"/>
              <a:gd name="connsiteY0" fmla="*/ 10166 h 10166"/>
              <a:gd name="connsiteX1" fmla="*/ 10082 w 10096"/>
              <a:gd name="connsiteY1" fmla="*/ 9335 h 10166"/>
              <a:gd name="connsiteX2" fmla="*/ 10096 w 10096"/>
              <a:gd name="connsiteY2" fmla="*/ 939 h 10166"/>
              <a:gd name="connsiteX3" fmla="*/ 9522 w 10096"/>
              <a:gd name="connsiteY3" fmla="*/ 113 h 10166"/>
              <a:gd name="connsiteX4" fmla="*/ 521 w 10096"/>
              <a:gd name="connsiteY4" fmla="*/ 108 h 10166"/>
              <a:gd name="connsiteX5" fmla="*/ 0 w 10096"/>
              <a:gd name="connsiteY5" fmla="*/ 882 h 10166"/>
              <a:gd name="connsiteX6" fmla="*/ 1 w 10096"/>
              <a:gd name="connsiteY6" fmla="*/ 9360 h 10166"/>
              <a:gd name="connsiteX7" fmla="*/ 556 w 10096"/>
              <a:gd name="connsiteY7" fmla="*/ 10158 h 10166"/>
              <a:gd name="connsiteX8" fmla="*/ 9528 w 10096"/>
              <a:gd name="connsiteY8" fmla="*/ 10166 h 10166"/>
              <a:gd name="connsiteX0" fmla="*/ 9528 w 10096"/>
              <a:gd name="connsiteY0" fmla="*/ 10058 h 10058"/>
              <a:gd name="connsiteX1" fmla="*/ 10082 w 10096"/>
              <a:gd name="connsiteY1" fmla="*/ 9227 h 10058"/>
              <a:gd name="connsiteX2" fmla="*/ 10096 w 10096"/>
              <a:gd name="connsiteY2" fmla="*/ 831 h 10058"/>
              <a:gd name="connsiteX3" fmla="*/ 9522 w 10096"/>
              <a:gd name="connsiteY3" fmla="*/ 5 h 10058"/>
              <a:gd name="connsiteX4" fmla="*/ 521 w 10096"/>
              <a:gd name="connsiteY4" fmla="*/ 0 h 10058"/>
              <a:gd name="connsiteX5" fmla="*/ 0 w 10096"/>
              <a:gd name="connsiteY5" fmla="*/ 774 h 10058"/>
              <a:gd name="connsiteX6" fmla="*/ 1 w 10096"/>
              <a:gd name="connsiteY6" fmla="*/ 9252 h 10058"/>
              <a:gd name="connsiteX7" fmla="*/ 556 w 10096"/>
              <a:gd name="connsiteY7" fmla="*/ 10050 h 10058"/>
              <a:gd name="connsiteX8" fmla="*/ 9528 w 10096"/>
              <a:gd name="connsiteY8" fmla="*/ 10058 h 10058"/>
              <a:gd name="connsiteX0" fmla="*/ 9829 w 10397"/>
              <a:gd name="connsiteY0" fmla="*/ 10058 h 10058"/>
              <a:gd name="connsiteX1" fmla="*/ 10383 w 10397"/>
              <a:gd name="connsiteY1" fmla="*/ 9227 h 10058"/>
              <a:gd name="connsiteX2" fmla="*/ 10397 w 10397"/>
              <a:gd name="connsiteY2" fmla="*/ 831 h 10058"/>
              <a:gd name="connsiteX3" fmla="*/ 9823 w 10397"/>
              <a:gd name="connsiteY3" fmla="*/ 5 h 10058"/>
              <a:gd name="connsiteX4" fmla="*/ 822 w 10397"/>
              <a:gd name="connsiteY4" fmla="*/ 0 h 10058"/>
              <a:gd name="connsiteX5" fmla="*/ 0 w 10397"/>
              <a:gd name="connsiteY5" fmla="*/ 774 h 10058"/>
              <a:gd name="connsiteX6" fmla="*/ 302 w 10397"/>
              <a:gd name="connsiteY6" fmla="*/ 9252 h 10058"/>
              <a:gd name="connsiteX7" fmla="*/ 857 w 10397"/>
              <a:gd name="connsiteY7" fmla="*/ 10050 h 10058"/>
              <a:gd name="connsiteX8" fmla="*/ 9829 w 10397"/>
              <a:gd name="connsiteY8" fmla="*/ 10058 h 10058"/>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02 w 10397"/>
              <a:gd name="connsiteY6" fmla="*/ 9447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253"/>
              <a:gd name="connsiteX1" fmla="*/ 10383 w 10397"/>
              <a:gd name="connsiteY1" fmla="*/ 9422 h 10253"/>
              <a:gd name="connsiteX2" fmla="*/ 10397 w 10397"/>
              <a:gd name="connsiteY2" fmla="*/ 1026 h 10253"/>
              <a:gd name="connsiteX3" fmla="*/ 9823 w 10397"/>
              <a:gd name="connsiteY3" fmla="*/ 200 h 10253"/>
              <a:gd name="connsiteX4" fmla="*/ 632 w 10397"/>
              <a:gd name="connsiteY4" fmla="*/ 0 h 10253"/>
              <a:gd name="connsiteX5" fmla="*/ 0 w 10397"/>
              <a:gd name="connsiteY5" fmla="*/ 969 h 10253"/>
              <a:gd name="connsiteX6" fmla="*/ 34 w 10397"/>
              <a:gd name="connsiteY6" fmla="*/ 9544 h 10253"/>
              <a:gd name="connsiteX7" fmla="*/ 857 w 10397"/>
              <a:gd name="connsiteY7" fmla="*/ 10245 h 10253"/>
              <a:gd name="connsiteX8" fmla="*/ 9829 w 10397"/>
              <a:gd name="connsiteY8" fmla="*/ 10253 h 10253"/>
              <a:gd name="connsiteX0" fmla="*/ 9829 w 10397"/>
              <a:gd name="connsiteY0" fmla="*/ 10253 h 10440"/>
              <a:gd name="connsiteX1" fmla="*/ 10383 w 10397"/>
              <a:gd name="connsiteY1" fmla="*/ 9422 h 10440"/>
              <a:gd name="connsiteX2" fmla="*/ 10397 w 10397"/>
              <a:gd name="connsiteY2" fmla="*/ 1026 h 10440"/>
              <a:gd name="connsiteX3" fmla="*/ 9823 w 10397"/>
              <a:gd name="connsiteY3" fmla="*/ 200 h 10440"/>
              <a:gd name="connsiteX4" fmla="*/ 632 w 10397"/>
              <a:gd name="connsiteY4" fmla="*/ 0 h 10440"/>
              <a:gd name="connsiteX5" fmla="*/ 0 w 10397"/>
              <a:gd name="connsiteY5" fmla="*/ 969 h 10440"/>
              <a:gd name="connsiteX6" fmla="*/ 34 w 10397"/>
              <a:gd name="connsiteY6" fmla="*/ 9544 h 10440"/>
              <a:gd name="connsiteX7" fmla="*/ 612 w 10397"/>
              <a:gd name="connsiteY7" fmla="*/ 10440 h 10440"/>
              <a:gd name="connsiteX8" fmla="*/ 9829 w 10397"/>
              <a:gd name="connsiteY8" fmla="*/ 10253 h 10440"/>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29 w 10397"/>
              <a:gd name="connsiteY0" fmla="*/ 10253 h 10424"/>
              <a:gd name="connsiteX1" fmla="*/ 10383 w 10397"/>
              <a:gd name="connsiteY1" fmla="*/ 9422 h 10424"/>
              <a:gd name="connsiteX2" fmla="*/ 10397 w 10397"/>
              <a:gd name="connsiteY2" fmla="*/ 1026 h 10424"/>
              <a:gd name="connsiteX3" fmla="*/ 9823 w 10397"/>
              <a:gd name="connsiteY3" fmla="*/ 200 h 10424"/>
              <a:gd name="connsiteX4" fmla="*/ 632 w 10397"/>
              <a:gd name="connsiteY4" fmla="*/ 0 h 10424"/>
              <a:gd name="connsiteX5" fmla="*/ 0 w 10397"/>
              <a:gd name="connsiteY5" fmla="*/ 969 h 10424"/>
              <a:gd name="connsiteX6" fmla="*/ 34 w 10397"/>
              <a:gd name="connsiteY6" fmla="*/ 9544 h 10424"/>
              <a:gd name="connsiteX7" fmla="*/ 679 w 10397"/>
              <a:gd name="connsiteY7" fmla="*/ 10424 h 10424"/>
              <a:gd name="connsiteX8" fmla="*/ 9829 w 10397"/>
              <a:gd name="connsiteY8" fmla="*/ 10253 h 10424"/>
              <a:gd name="connsiteX0" fmla="*/ 9818 w 10397"/>
              <a:gd name="connsiteY0" fmla="*/ 10432 h 10432"/>
              <a:gd name="connsiteX1" fmla="*/ 10383 w 10397"/>
              <a:gd name="connsiteY1" fmla="*/ 9422 h 10432"/>
              <a:gd name="connsiteX2" fmla="*/ 10397 w 10397"/>
              <a:gd name="connsiteY2" fmla="*/ 1026 h 10432"/>
              <a:gd name="connsiteX3" fmla="*/ 9823 w 10397"/>
              <a:gd name="connsiteY3" fmla="*/ 200 h 10432"/>
              <a:gd name="connsiteX4" fmla="*/ 632 w 10397"/>
              <a:gd name="connsiteY4" fmla="*/ 0 h 10432"/>
              <a:gd name="connsiteX5" fmla="*/ 0 w 10397"/>
              <a:gd name="connsiteY5" fmla="*/ 969 h 10432"/>
              <a:gd name="connsiteX6" fmla="*/ 34 w 10397"/>
              <a:gd name="connsiteY6" fmla="*/ 9544 h 10432"/>
              <a:gd name="connsiteX7" fmla="*/ 679 w 10397"/>
              <a:gd name="connsiteY7" fmla="*/ 10424 h 10432"/>
              <a:gd name="connsiteX8" fmla="*/ 9818 w 10397"/>
              <a:gd name="connsiteY8" fmla="*/ 10432 h 10432"/>
              <a:gd name="connsiteX0" fmla="*/ 9818 w 10397"/>
              <a:gd name="connsiteY0" fmla="*/ 10492 h 10492"/>
              <a:gd name="connsiteX1" fmla="*/ 10383 w 10397"/>
              <a:gd name="connsiteY1" fmla="*/ 9482 h 10492"/>
              <a:gd name="connsiteX2" fmla="*/ 10397 w 10397"/>
              <a:gd name="connsiteY2" fmla="*/ 1086 h 10492"/>
              <a:gd name="connsiteX3" fmla="*/ 98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1086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397"/>
              <a:gd name="connsiteY0" fmla="*/ 10492 h 10492"/>
              <a:gd name="connsiteX1" fmla="*/ 10383 w 10397"/>
              <a:gd name="connsiteY1" fmla="*/ 9482 h 10492"/>
              <a:gd name="connsiteX2" fmla="*/ 10397 w 10397"/>
              <a:gd name="connsiteY2" fmla="*/ 907 h 10492"/>
              <a:gd name="connsiteX3" fmla="*/ 9701 w 10397"/>
              <a:gd name="connsiteY3" fmla="*/ 0 h 10492"/>
              <a:gd name="connsiteX4" fmla="*/ 632 w 10397"/>
              <a:gd name="connsiteY4" fmla="*/ 60 h 10492"/>
              <a:gd name="connsiteX5" fmla="*/ 0 w 10397"/>
              <a:gd name="connsiteY5" fmla="*/ 1029 h 10492"/>
              <a:gd name="connsiteX6" fmla="*/ 34 w 10397"/>
              <a:gd name="connsiteY6" fmla="*/ 9604 h 10492"/>
              <a:gd name="connsiteX7" fmla="*/ 679 w 10397"/>
              <a:gd name="connsiteY7" fmla="*/ 10484 h 10492"/>
              <a:gd name="connsiteX8" fmla="*/ 9818 w 10397"/>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72"/>
              <a:gd name="connsiteY0" fmla="*/ 10492 h 10492"/>
              <a:gd name="connsiteX1" fmla="*/ 10472 w 10472"/>
              <a:gd name="connsiteY1" fmla="*/ 9563 h 10492"/>
              <a:gd name="connsiteX2" fmla="*/ 10397 w 10472"/>
              <a:gd name="connsiteY2" fmla="*/ 907 h 10492"/>
              <a:gd name="connsiteX3" fmla="*/ 9701 w 10472"/>
              <a:gd name="connsiteY3" fmla="*/ 0 h 10492"/>
              <a:gd name="connsiteX4" fmla="*/ 632 w 10472"/>
              <a:gd name="connsiteY4" fmla="*/ 60 h 10492"/>
              <a:gd name="connsiteX5" fmla="*/ 0 w 10472"/>
              <a:gd name="connsiteY5" fmla="*/ 1029 h 10492"/>
              <a:gd name="connsiteX6" fmla="*/ 34 w 10472"/>
              <a:gd name="connsiteY6" fmla="*/ 9604 h 10492"/>
              <a:gd name="connsiteX7" fmla="*/ 679 w 10472"/>
              <a:gd name="connsiteY7" fmla="*/ 10484 h 10492"/>
              <a:gd name="connsiteX8" fmla="*/ 9818 w 10472"/>
              <a:gd name="connsiteY8" fmla="*/ 10492 h 10492"/>
              <a:gd name="connsiteX0" fmla="*/ 9818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18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907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32 w 10439"/>
              <a:gd name="connsiteY4" fmla="*/ 60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87 w 10439"/>
              <a:gd name="connsiteY4" fmla="*/ 31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 name="connsiteX0" fmla="*/ 9851 w 10439"/>
              <a:gd name="connsiteY0" fmla="*/ 10492 h 10492"/>
              <a:gd name="connsiteX1" fmla="*/ 10439 w 10439"/>
              <a:gd name="connsiteY1" fmla="*/ 9531 h 10492"/>
              <a:gd name="connsiteX2" fmla="*/ 10397 w 10439"/>
              <a:gd name="connsiteY2" fmla="*/ 891 h 10492"/>
              <a:gd name="connsiteX3" fmla="*/ 9701 w 10439"/>
              <a:gd name="connsiteY3" fmla="*/ 0 h 10492"/>
              <a:gd name="connsiteX4" fmla="*/ 695 w 10439"/>
              <a:gd name="connsiteY4" fmla="*/ 2 h 10492"/>
              <a:gd name="connsiteX5" fmla="*/ 0 w 10439"/>
              <a:gd name="connsiteY5" fmla="*/ 1029 h 10492"/>
              <a:gd name="connsiteX6" fmla="*/ 34 w 10439"/>
              <a:gd name="connsiteY6" fmla="*/ 9604 h 10492"/>
              <a:gd name="connsiteX7" fmla="*/ 679 w 10439"/>
              <a:gd name="connsiteY7" fmla="*/ 10484 h 10492"/>
              <a:gd name="connsiteX8" fmla="*/ 9851 w 10439"/>
              <a:gd name="connsiteY8" fmla="*/ 10492 h 1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9" h="10492">
                <a:moveTo>
                  <a:pt x="9851" y="10492"/>
                </a:moveTo>
                <a:cubicBezTo>
                  <a:pt x="9772" y="9895"/>
                  <a:pt x="10126" y="9428"/>
                  <a:pt x="10439" y="9531"/>
                </a:cubicBezTo>
                <a:cubicBezTo>
                  <a:pt x="10444" y="6732"/>
                  <a:pt x="10392" y="3690"/>
                  <a:pt x="10397" y="891"/>
                </a:cubicBezTo>
                <a:cubicBezTo>
                  <a:pt x="10076" y="887"/>
                  <a:pt x="9702" y="453"/>
                  <a:pt x="9701" y="0"/>
                </a:cubicBezTo>
                <a:lnTo>
                  <a:pt x="695" y="2"/>
                </a:lnTo>
                <a:cubicBezTo>
                  <a:pt x="702" y="501"/>
                  <a:pt x="529" y="1058"/>
                  <a:pt x="0" y="1029"/>
                </a:cubicBezTo>
                <a:cubicBezTo>
                  <a:pt x="11" y="3887"/>
                  <a:pt x="23" y="6746"/>
                  <a:pt x="34" y="9604"/>
                </a:cubicBezTo>
                <a:cubicBezTo>
                  <a:pt x="339" y="9463"/>
                  <a:pt x="751" y="9896"/>
                  <a:pt x="679" y="10484"/>
                </a:cubicBezTo>
                <a:lnTo>
                  <a:pt x="9851" y="1049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819657" y="454908"/>
            <a:ext cx="7924800" cy="5404980"/>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877314" y="529106"/>
            <a:ext cx="7809486" cy="5256584"/>
          </a:xfrm>
          <a:custGeom>
            <a:avLst/>
            <a:gdLst/>
            <a:ahLst/>
            <a:cxnLst/>
            <a:rect l="l" t="t" r="r" b="b"/>
            <a:pathLst>
              <a:path w="11322355" h="6153799">
                <a:moveTo>
                  <a:pt x="763927" y="0"/>
                </a:moveTo>
                <a:lnTo>
                  <a:pt x="10479406" y="0"/>
                </a:lnTo>
                <a:cubicBezTo>
                  <a:pt x="10526144" y="265985"/>
                  <a:pt x="11033800" y="530729"/>
                  <a:pt x="11270829" y="549307"/>
                </a:cubicBezTo>
                <a:cubicBezTo>
                  <a:pt x="11279242" y="2224925"/>
                  <a:pt x="11313943" y="3891189"/>
                  <a:pt x="11322355" y="5566807"/>
                </a:cubicBezTo>
                <a:cubicBezTo>
                  <a:pt x="10954316" y="5548098"/>
                  <a:pt x="10606256" y="5874334"/>
                  <a:pt x="10656730" y="6153799"/>
                </a:cubicBezTo>
                <a:lnTo>
                  <a:pt x="778562" y="6129244"/>
                </a:lnTo>
                <a:cubicBezTo>
                  <a:pt x="761737" y="5887781"/>
                  <a:pt x="605058" y="5620595"/>
                  <a:pt x="17247" y="5584346"/>
                </a:cubicBezTo>
                <a:cubicBezTo>
                  <a:pt x="38277" y="4716720"/>
                  <a:pt x="-21660" y="1512817"/>
                  <a:pt x="8834" y="627651"/>
                </a:cubicBezTo>
                <a:cubicBezTo>
                  <a:pt x="504996" y="568288"/>
                  <a:pt x="716694" y="362929"/>
                  <a:pt x="763927" y="0"/>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0" name="Picture Placeholder 26"/>
          <p:cNvSpPr>
            <a:spLocks noGrp="1"/>
          </p:cNvSpPr>
          <p:nvPr>
            <p:ph type="pic" sz="quarter" idx="13"/>
          </p:nvPr>
        </p:nvSpPr>
        <p:spPr>
          <a:xfrm>
            <a:off x="977900" y="635000"/>
            <a:ext cx="7586963" cy="5052468"/>
          </a:xfrm>
          <a:custGeom>
            <a:avLst/>
            <a:gdLst/>
            <a:ahLst/>
            <a:cxnLst/>
            <a:rect l="l" t="t" r="r" b="b"/>
            <a:pathLst>
              <a:path w="7586963" h="5052468">
                <a:moveTo>
                  <a:pt x="512914" y="0"/>
                </a:moveTo>
                <a:lnTo>
                  <a:pt x="7036044" y="0"/>
                </a:lnTo>
                <a:cubicBezTo>
                  <a:pt x="7067425" y="218474"/>
                  <a:pt x="7408274" y="435930"/>
                  <a:pt x="7567419" y="451189"/>
                </a:cubicBezTo>
                <a:cubicBezTo>
                  <a:pt x="7570610" y="1228792"/>
                  <a:pt x="7579436" y="2003942"/>
                  <a:pt x="7586963" y="2779417"/>
                </a:cubicBezTo>
                <a:cubicBezTo>
                  <a:pt x="7158221" y="2877305"/>
                  <a:pt x="6797390" y="3063094"/>
                  <a:pt x="6588229" y="3324502"/>
                </a:cubicBezTo>
                <a:cubicBezTo>
                  <a:pt x="6301413" y="3685358"/>
                  <a:pt x="6042535" y="4467555"/>
                  <a:pt x="6453903" y="5052468"/>
                </a:cubicBezTo>
                <a:lnTo>
                  <a:pt x="522740" y="5034431"/>
                </a:lnTo>
                <a:cubicBezTo>
                  <a:pt x="511444" y="4836099"/>
                  <a:pt x="406247" y="4616638"/>
                  <a:pt x="11581" y="4586863"/>
                </a:cubicBezTo>
                <a:cubicBezTo>
                  <a:pt x="25701" y="3874214"/>
                  <a:pt x="-14542" y="1242596"/>
                  <a:pt x="5932" y="515539"/>
                </a:cubicBezTo>
                <a:cubicBezTo>
                  <a:pt x="339064" y="466780"/>
                  <a:pt x="481201" y="298102"/>
                  <a:pt x="512914" y="0"/>
                </a:cubicBezTo>
                <a:close/>
              </a:path>
            </a:pathLst>
          </a:custGeom>
          <a:ln w="9525">
            <a:solidFill>
              <a:schemeClr val="tx1">
                <a:lumMod val="20000"/>
                <a:lumOff val="80000"/>
              </a:schemeClr>
            </a:solidFill>
          </a:ln>
        </p:spPr>
        <p:txBody>
          <a:bodyPr tIns="365760"/>
          <a:lstStyle>
            <a:lvl1pPr marL="0" indent="0" algn="ctr">
              <a:buNone/>
              <a:defRPr/>
            </a:lvl1pPr>
          </a:lstStyle>
          <a:p>
            <a:r>
              <a:rPr lang="en-US" smtClean="0"/>
              <a:t>Click icon to add picture</a:t>
            </a:r>
            <a:endParaRPr lang="en-US"/>
          </a:p>
        </p:txBody>
      </p:sp>
      <p:sp>
        <p:nvSpPr>
          <p:cNvPr id="21" name="Freeform 5"/>
          <p:cNvSpPr>
            <a:spLocks/>
          </p:cNvSpPr>
          <p:nvPr userDrawn="1"/>
        </p:nvSpPr>
        <p:spPr bwMode="auto">
          <a:xfrm>
            <a:off x="7217603" y="3332027"/>
            <a:ext cx="4453697" cy="3081473"/>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7277305" y="3376386"/>
            <a:ext cx="4297846" cy="2948646"/>
          </a:xfrm>
          <a:custGeom>
            <a:avLst/>
            <a:gdLst>
              <a:gd name="T0" fmla="*/ 224 w 1468"/>
              <a:gd name="T1" fmla="*/ 204 h 829"/>
              <a:gd name="T2" fmla="*/ 689 w 1468"/>
              <a:gd name="T3" fmla="*/ 819 h 829"/>
              <a:gd name="T4" fmla="*/ 1046 w 1468"/>
              <a:gd name="T5" fmla="*/ 142 h 829"/>
              <a:gd name="T6" fmla="*/ 224 w 1468"/>
              <a:gd name="T7" fmla="*/ 204 h 829"/>
              <a:gd name="connsiteX0" fmla="*/ 601 w 7680"/>
              <a:gd name="connsiteY0" fmla="*/ 1897 h 9316"/>
              <a:gd name="connsiteX1" fmla="*/ 3768 w 7680"/>
              <a:gd name="connsiteY1" fmla="*/ 9315 h 9316"/>
              <a:gd name="connsiteX2" fmla="*/ 6232 w 7680"/>
              <a:gd name="connsiteY2" fmla="*/ 1036 h 9316"/>
              <a:gd name="connsiteX3" fmla="*/ 601 w 7680"/>
              <a:gd name="connsiteY3" fmla="*/ 1897 h 9316"/>
            </a:gdLst>
            <a:ahLst/>
            <a:cxnLst>
              <a:cxn ang="0">
                <a:pos x="connsiteX0" y="connsiteY0"/>
              </a:cxn>
              <a:cxn ang="0">
                <a:pos x="connsiteX1" y="connsiteY1"/>
              </a:cxn>
              <a:cxn ang="0">
                <a:pos x="connsiteX2" y="connsiteY2"/>
              </a:cxn>
              <a:cxn ang="0">
                <a:pos x="connsiteX3" y="connsiteY3"/>
              </a:cxn>
            </a:cxnLst>
            <a:rect l="l" t="t" r="r" b="b"/>
            <a:pathLst>
              <a:path w="7680" h="9316">
                <a:moveTo>
                  <a:pt x="601" y="1897"/>
                </a:moveTo>
                <a:cubicBezTo>
                  <a:pt x="-230" y="3730"/>
                  <a:pt x="-925" y="9159"/>
                  <a:pt x="3768" y="9315"/>
                </a:cubicBezTo>
                <a:cubicBezTo>
                  <a:pt x="7399" y="9436"/>
                  <a:pt x="9107" y="3569"/>
                  <a:pt x="6232" y="1036"/>
                </a:cubicBezTo>
                <a:cubicBezTo>
                  <a:pt x="4298" y="-677"/>
                  <a:pt x="1548" y="-178"/>
                  <a:pt x="601" y="189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userDrawn="1"/>
        </p:nvSpPr>
        <p:spPr bwMode="auto">
          <a:xfrm rot="10800000" flipH="1">
            <a:off x="7365999" y="3458396"/>
            <a:ext cx="4102102" cy="2811408"/>
          </a:xfrm>
          <a:custGeom>
            <a:avLst/>
            <a:gdLst>
              <a:gd name="T0" fmla="*/ 224 w 1468"/>
              <a:gd name="T1" fmla="*/ 204 h 829"/>
              <a:gd name="T2" fmla="*/ 689 w 1468"/>
              <a:gd name="T3" fmla="*/ 819 h 829"/>
              <a:gd name="T4" fmla="*/ 1046 w 1468"/>
              <a:gd name="T5" fmla="*/ 142 h 829"/>
              <a:gd name="T6" fmla="*/ 224 w 1468"/>
              <a:gd name="T7" fmla="*/ 204 h 829"/>
              <a:gd name="connsiteX0" fmla="*/ 443 w 7499"/>
              <a:gd name="connsiteY0" fmla="*/ 1827 h 9251"/>
              <a:gd name="connsiteX1" fmla="*/ 3610 w 7499"/>
              <a:gd name="connsiteY1" fmla="*/ 9245 h 9251"/>
              <a:gd name="connsiteX2" fmla="*/ 6042 w 7499"/>
              <a:gd name="connsiteY2" fmla="*/ 1079 h 9251"/>
              <a:gd name="connsiteX3" fmla="*/ 443 w 7499"/>
              <a:gd name="connsiteY3" fmla="*/ 1827 h 9251"/>
              <a:gd name="connsiteX0" fmla="*/ 376 w 9785"/>
              <a:gd name="connsiteY0" fmla="*/ 1974 h 9995"/>
              <a:gd name="connsiteX1" fmla="*/ 4599 w 9785"/>
              <a:gd name="connsiteY1" fmla="*/ 9993 h 9995"/>
              <a:gd name="connsiteX2" fmla="*/ 7842 w 9785"/>
              <a:gd name="connsiteY2" fmla="*/ 1165 h 9995"/>
              <a:gd name="connsiteX3" fmla="*/ 376 w 9785"/>
              <a:gd name="connsiteY3" fmla="*/ 1974 h 9995"/>
              <a:gd name="connsiteX0" fmla="*/ 384 w 9651"/>
              <a:gd name="connsiteY0" fmla="*/ 1975 h 9998"/>
              <a:gd name="connsiteX1" fmla="*/ 4700 w 9651"/>
              <a:gd name="connsiteY1" fmla="*/ 9998 h 9998"/>
              <a:gd name="connsiteX2" fmla="*/ 8014 w 9651"/>
              <a:gd name="connsiteY2" fmla="*/ 1166 h 9998"/>
              <a:gd name="connsiteX3" fmla="*/ 384 w 9651"/>
              <a:gd name="connsiteY3" fmla="*/ 1975 h 9998"/>
              <a:gd name="connsiteX0" fmla="*/ 398 w 10001"/>
              <a:gd name="connsiteY0" fmla="*/ 1742 h 9767"/>
              <a:gd name="connsiteX1" fmla="*/ 4870 w 10001"/>
              <a:gd name="connsiteY1" fmla="*/ 9767 h 9767"/>
              <a:gd name="connsiteX2" fmla="*/ 8304 w 10001"/>
              <a:gd name="connsiteY2" fmla="*/ 933 h 9767"/>
              <a:gd name="connsiteX3" fmla="*/ 398 w 10001"/>
              <a:gd name="connsiteY3" fmla="*/ 1742 h 9767"/>
              <a:gd name="connsiteX0" fmla="*/ 189 w 9791"/>
              <a:gd name="connsiteY0" fmla="*/ 1784 h 10000"/>
              <a:gd name="connsiteX1" fmla="*/ 4661 w 9791"/>
              <a:gd name="connsiteY1" fmla="*/ 10000 h 10000"/>
              <a:gd name="connsiteX2" fmla="*/ 8094 w 9791"/>
              <a:gd name="connsiteY2" fmla="*/ 955 h 10000"/>
              <a:gd name="connsiteX3" fmla="*/ 189 w 9791"/>
              <a:gd name="connsiteY3" fmla="*/ 1784 h 10000"/>
              <a:gd name="connsiteX0" fmla="*/ 193 w 8969"/>
              <a:gd name="connsiteY0" fmla="*/ 1784 h 10000"/>
              <a:gd name="connsiteX1" fmla="*/ 4760 w 8969"/>
              <a:gd name="connsiteY1" fmla="*/ 10000 h 10000"/>
              <a:gd name="connsiteX2" fmla="*/ 8267 w 8969"/>
              <a:gd name="connsiteY2" fmla="*/ 955 h 10000"/>
              <a:gd name="connsiteX3" fmla="*/ 193 w 8969"/>
              <a:gd name="connsiteY3" fmla="*/ 1784 h 10000"/>
              <a:gd name="connsiteX0" fmla="*/ 215 w 10000"/>
              <a:gd name="connsiteY0" fmla="*/ 1307 h 9523"/>
              <a:gd name="connsiteX1" fmla="*/ 5307 w 10000"/>
              <a:gd name="connsiteY1" fmla="*/ 9523 h 9523"/>
              <a:gd name="connsiteX2" fmla="*/ 9217 w 10000"/>
              <a:gd name="connsiteY2" fmla="*/ 478 h 9523"/>
              <a:gd name="connsiteX3" fmla="*/ 215 w 10000"/>
              <a:gd name="connsiteY3" fmla="*/ 1307 h 9523"/>
              <a:gd name="connsiteX0" fmla="*/ 215 w 10000"/>
              <a:gd name="connsiteY0" fmla="*/ 2182 h 10810"/>
              <a:gd name="connsiteX1" fmla="*/ 5307 w 10000"/>
              <a:gd name="connsiteY1" fmla="*/ 10810 h 10810"/>
              <a:gd name="connsiteX2" fmla="*/ 9217 w 10000"/>
              <a:gd name="connsiteY2" fmla="*/ 1312 h 10810"/>
              <a:gd name="connsiteX3" fmla="*/ 4284 w 10000"/>
              <a:gd name="connsiteY3" fmla="*/ 123 h 10810"/>
              <a:gd name="connsiteX4" fmla="*/ 215 w 10000"/>
              <a:gd name="connsiteY4" fmla="*/ 2182 h 10810"/>
              <a:gd name="connsiteX0" fmla="*/ 724 w 10509"/>
              <a:gd name="connsiteY0" fmla="*/ 2182 h 11042"/>
              <a:gd name="connsiteX1" fmla="*/ 426 w 10509"/>
              <a:gd name="connsiteY1" fmla="*/ 7876 h 11042"/>
              <a:gd name="connsiteX2" fmla="*/ 5816 w 10509"/>
              <a:gd name="connsiteY2" fmla="*/ 10810 h 11042"/>
              <a:gd name="connsiteX3" fmla="*/ 9726 w 10509"/>
              <a:gd name="connsiteY3" fmla="*/ 1312 h 11042"/>
              <a:gd name="connsiteX4" fmla="*/ 4793 w 10509"/>
              <a:gd name="connsiteY4" fmla="*/ 123 h 11042"/>
              <a:gd name="connsiteX5" fmla="*/ 724 w 10509"/>
              <a:gd name="connsiteY5" fmla="*/ 2182 h 11042"/>
              <a:gd name="connsiteX0" fmla="*/ 724 w 11600"/>
              <a:gd name="connsiteY0" fmla="*/ 2182 h 10823"/>
              <a:gd name="connsiteX1" fmla="*/ 426 w 11600"/>
              <a:gd name="connsiteY1" fmla="*/ 7876 h 10823"/>
              <a:gd name="connsiteX2" fmla="*/ 5816 w 11600"/>
              <a:gd name="connsiteY2" fmla="*/ 10810 h 10823"/>
              <a:gd name="connsiteX3" fmla="*/ 11442 w 11600"/>
              <a:gd name="connsiteY3" fmla="*/ 7487 h 10823"/>
              <a:gd name="connsiteX4" fmla="*/ 9726 w 11600"/>
              <a:gd name="connsiteY4" fmla="*/ 1312 h 10823"/>
              <a:gd name="connsiteX5" fmla="*/ 4793 w 11600"/>
              <a:gd name="connsiteY5" fmla="*/ 123 h 10823"/>
              <a:gd name="connsiteX6" fmla="*/ 724 w 11600"/>
              <a:gd name="connsiteY6" fmla="*/ 2182 h 10823"/>
              <a:gd name="connsiteX0" fmla="*/ 724 w 11741"/>
              <a:gd name="connsiteY0" fmla="*/ 2092 h 10733"/>
              <a:gd name="connsiteX1" fmla="*/ 426 w 11741"/>
              <a:gd name="connsiteY1" fmla="*/ 7786 h 10733"/>
              <a:gd name="connsiteX2" fmla="*/ 5816 w 11741"/>
              <a:gd name="connsiteY2" fmla="*/ 10720 h 10733"/>
              <a:gd name="connsiteX3" fmla="*/ 11442 w 11741"/>
              <a:gd name="connsiteY3" fmla="*/ 7397 h 10733"/>
              <a:gd name="connsiteX4" fmla="*/ 10747 w 11741"/>
              <a:gd name="connsiteY4" fmla="*/ 1833 h 10733"/>
              <a:gd name="connsiteX5" fmla="*/ 4793 w 11741"/>
              <a:gd name="connsiteY5" fmla="*/ 33 h 10733"/>
              <a:gd name="connsiteX6" fmla="*/ 724 w 11741"/>
              <a:gd name="connsiteY6" fmla="*/ 2092 h 10733"/>
              <a:gd name="connsiteX0" fmla="*/ 724 w 11634"/>
              <a:gd name="connsiteY0" fmla="*/ 2092 h 10733"/>
              <a:gd name="connsiteX1" fmla="*/ 426 w 11634"/>
              <a:gd name="connsiteY1" fmla="*/ 7786 h 10733"/>
              <a:gd name="connsiteX2" fmla="*/ 5816 w 11634"/>
              <a:gd name="connsiteY2" fmla="*/ 10720 h 10733"/>
              <a:gd name="connsiteX3" fmla="*/ 11442 w 11634"/>
              <a:gd name="connsiteY3" fmla="*/ 7397 h 10733"/>
              <a:gd name="connsiteX4" fmla="*/ 10747 w 11634"/>
              <a:gd name="connsiteY4" fmla="*/ 1833 h 10733"/>
              <a:gd name="connsiteX5" fmla="*/ 4793 w 11634"/>
              <a:gd name="connsiteY5" fmla="*/ 33 h 10733"/>
              <a:gd name="connsiteX6" fmla="*/ 724 w 11634"/>
              <a:gd name="connsiteY6" fmla="*/ 2092 h 10733"/>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758"/>
              <a:gd name="connsiteY0" fmla="*/ 2079 h 10720"/>
              <a:gd name="connsiteX1" fmla="*/ 426 w 11758"/>
              <a:gd name="connsiteY1" fmla="*/ 7773 h 10720"/>
              <a:gd name="connsiteX2" fmla="*/ 5816 w 11758"/>
              <a:gd name="connsiteY2" fmla="*/ 10707 h 10720"/>
              <a:gd name="connsiteX3" fmla="*/ 11442 w 11758"/>
              <a:gd name="connsiteY3" fmla="*/ 7384 h 10720"/>
              <a:gd name="connsiteX4" fmla="*/ 10747 w 11758"/>
              <a:gd name="connsiteY4" fmla="*/ 1820 h 10720"/>
              <a:gd name="connsiteX5" fmla="*/ 4793 w 11758"/>
              <a:gd name="connsiteY5" fmla="*/ 20 h 10720"/>
              <a:gd name="connsiteX6" fmla="*/ 724 w 11758"/>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20"/>
              <a:gd name="connsiteX1" fmla="*/ 426 w 11866"/>
              <a:gd name="connsiteY1" fmla="*/ 7773 h 10720"/>
              <a:gd name="connsiteX2" fmla="*/ 5816 w 11866"/>
              <a:gd name="connsiteY2" fmla="*/ 10707 h 10720"/>
              <a:gd name="connsiteX3" fmla="*/ 11442 w 11866"/>
              <a:gd name="connsiteY3" fmla="*/ 7384 h 10720"/>
              <a:gd name="connsiteX4" fmla="*/ 10747 w 11866"/>
              <a:gd name="connsiteY4" fmla="*/ 1820 h 10720"/>
              <a:gd name="connsiteX5" fmla="*/ 4793 w 11866"/>
              <a:gd name="connsiteY5" fmla="*/ 20 h 10720"/>
              <a:gd name="connsiteX6" fmla="*/ 724 w 11866"/>
              <a:gd name="connsiteY6" fmla="*/ 2079 h 10720"/>
              <a:gd name="connsiteX0" fmla="*/ 724 w 11866"/>
              <a:gd name="connsiteY0" fmla="*/ 2079 h 10707"/>
              <a:gd name="connsiteX1" fmla="*/ 426 w 11866"/>
              <a:gd name="connsiteY1" fmla="*/ 7773 h 10707"/>
              <a:gd name="connsiteX2" fmla="*/ 5816 w 11866"/>
              <a:gd name="connsiteY2" fmla="*/ 10707 h 10707"/>
              <a:gd name="connsiteX3" fmla="*/ 11442 w 11866"/>
              <a:gd name="connsiteY3" fmla="*/ 7384 h 10707"/>
              <a:gd name="connsiteX4" fmla="*/ 10747 w 11866"/>
              <a:gd name="connsiteY4" fmla="*/ 1820 h 10707"/>
              <a:gd name="connsiteX5" fmla="*/ 4793 w 11866"/>
              <a:gd name="connsiteY5" fmla="*/ 20 h 10707"/>
              <a:gd name="connsiteX6" fmla="*/ 724 w 11866"/>
              <a:gd name="connsiteY6" fmla="*/ 2079 h 10707"/>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39 w 11881"/>
              <a:gd name="connsiteY0" fmla="*/ 2079 h 10710"/>
              <a:gd name="connsiteX1" fmla="*/ 484 w 11881"/>
              <a:gd name="connsiteY1" fmla="*/ 7884 h 10710"/>
              <a:gd name="connsiteX2" fmla="*/ 5831 w 11881"/>
              <a:gd name="connsiteY2" fmla="*/ 10707 h 10710"/>
              <a:gd name="connsiteX3" fmla="*/ 11457 w 11881"/>
              <a:gd name="connsiteY3" fmla="*/ 7384 h 10710"/>
              <a:gd name="connsiteX4" fmla="*/ 10762 w 11881"/>
              <a:gd name="connsiteY4" fmla="*/ 1820 h 10710"/>
              <a:gd name="connsiteX5" fmla="*/ 4808 w 11881"/>
              <a:gd name="connsiteY5" fmla="*/ 20 h 10710"/>
              <a:gd name="connsiteX6" fmla="*/ 739 w 11881"/>
              <a:gd name="connsiteY6" fmla="*/ 2079 h 10710"/>
              <a:gd name="connsiteX0" fmla="*/ 756 w 11818"/>
              <a:gd name="connsiteY0" fmla="*/ 2159 h 10790"/>
              <a:gd name="connsiteX1" fmla="*/ 501 w 11818"/>
              <a:gd name="connsiteY1" fmla="*/ 7964 h 10790"/>
              <a:gd name="connsiteX2" fmla="*/ 5848 w 11818"/>
              <a:gd name="connsiteY2" fmla="*/ 10787 h 10790"/>
              <a:gd name="connsiteX3" fmla="*/ 11474 w 11818"/>
              <a:gd name="connsiteY3" fmla="*/ 7464 h 10790"/>
              <a:gd name="connsiteX4" fmla="*/ 10779 w 11818"/>
              <a:gd name="connsiteY4" fmla="*/ 1900 h 10790"/>
              <a:gd name="connsiteX5" fmla="*/ 5173 w 11818"/>
              <a:gd name="connsiteY5" fmla="*/ 17 h 10790"/>
              <a:gd name="connsiteX6" fmla="*/ 756 w 11818"/>
              <a:gd name="connsiteY6" fmla="*/ 2159 h 10790"/>
              <a:gd name="connsiteX0" fmla="*/ 769 w 11831"/>
              <a:gd name="connsiteY0" fmla="*/ 2159 h 10790"/>
              <a:gd name="connsiteX1" fmla="*/ 514 w 11831"/>
              <a:gd name="connsiteY1" fmla="*/ 7964 h 10790"/>
              <a:gd name="connsiteX2" fmla="*/ 5861 w 11831"/>
              <a:gd name="connsiteY2" fmla="*/ 10787 h 10790"/>
              <a:gd name="connsiteX3" fmla="*/ 11487 w 11831"/>
              <a:gd name="connsiteY3" fmla="*/ 7464 h 10790"/>
              <a:gd name="connsiteX4" fmla="*/ 10792 w 11831"/>
              <a:gd name="connsiteY4" fmla="*/ 1900 h 10790"/>
              <a:gd name="connsiteX5" fmla="*/ 5186 w 11831"/>
              <a:gd name="connsiteY5" fmla="*/ 17 h 10790"/>
              <a:gd name="connsiteX6" fmla="*/ 769 w 11831"/>
              <a:gd name="connsiteY6" fmla="*/ 2159 h 10790"/>
              <a:gd name="connsiteX0" fmla="*/ 801 w 11863"/>
              <a:gd name="connsiteY0" fmla="*/ 2159 h 10797"/>
              <a:gd name="connsiteX1" fmla="*/ 481 w 11863"/>
              <a:gd name="connsiteY1" fmla="*/ 8270 h 10797"/>
              <a:gd name="connsiteX2" fmla="*/ 5893 w 11863"/>
              <a:gd name="connsiteY2" fmla="*/ 10787 h 10797"/>
              <a:gd name="connsiteX3" fmla="*/ 11519 w 11863"/>
              <a:gd name="connsiteY3" fmla="*/ 7464 h 10797"/>
              <a:gd name="connsiteX4" fmla="*/ 10824 w 11863"/>
              <a:gd name="connsiteY4" fmla="*/ 1900 h 10797"/>
              <a:gd name="connsiteX5" fmla="*/ 5218 w 11863"/>
              <a:gd name="connsiteY5" fmla="*/ 17 h 10797"/>
              <a:gd name="connsiteX6" fmla="*/ 801 w 11863"/>
              <a:gd name="connsiteY6" fmla="*/ 2159 h 10797"/>
              <a:gd name="connsiteX0" fmla="*/ 905 w 11967"/>
              <a:gd name="connsiteY0" fmla="*/ 2159 h 10797"/>
              <a:gd name="connsiteX1" fmla="*/ 585 w 11967"/>
              <a:gd name="connsiteY1" fmla="*/ 8270 h 10797"/>
              <a:gd name="connsiteX2" fmla="*/ 5997 w 11967"/>
              <a:gd name="connsiteY2" fmla="*/ 10787 h 10797"/>
              <a:gd name="connsiteX3" fmla="*/ 11623 w 11967"/>
              <a:gd name="connsiteY3" fmla="*/ 7464 h 10797"/>
              <a:gd name="connsiteX4" fmla="*/ 10928 w 11967"/>
              <a:gd name="connsiteY4" fmla="*/ 1900 h 10797"/>
              <a:gd name="connsiteX5" fmla="*/ 5322 w 11967"/>
              <a:gd name="connsiteY5" fmla="*/ 17 h 10797"/>
              <a:gd name="connsiteX6" fmla="*/ 905 w 11967"/>
              <a:gd name="connsiteY6" fmla="*/ 2159 h 10797"/>
              <a:gd name="connsiteX0" fmla="*/ 824 w 11939"/>
              <a:gd name="connsiteY0" fmla="*/ 2159 h 11017"/>
              <a:gd name="connsiteX1" fmla="*/ 504 w 11939"/>
              <a:gd name="connsiteY1" fmla="*/ 8270 h 11017"/>
              <a:gd name="connsiteX2" fmla="*/ 6220 w 11939"/>
              <a:gd name="connsiteY2" fmla="*/ 11009 h 11017"/>
              <a:gd name="connsiteX3" fmla="*/ 11542 w 11939"/>
              <a:gd name="connsiteY3" fmla="*/ 7464 h 11017"/>
              <a:gd name="connsiteX4" fmla="*/ 10847 w 11939"/>
              <a:gd name="connsiteY4" fmla="*/ 1900 h 11017"/>
              <a:gd name="connsiteX5" fmla="*/ 5241 w 11939"/>
              <a:gd name="connsiteY5" fmla="*/ 17 h 11017"/>
              <a:gd name="connsiteX6" fmla="*/ 824 w 11939"/>
              <a:gd name="connsiteY6" fmla="*/ 2159 h 11017"/>
              <a:gd name="connsiteX0" fmla="*/ 824 w 11939"/>
              <a:gd name="connsiteY0" fmla="*/ 2159 h 11014"/>
              <a:gd name="connsiteX1" fmla="*/ 504 w 11939"/>
              <a:gd name="connsiteY1" fmla="*/ 8270 h 11014"/>
              <a:gd name="connsiteX2" fmla="*/ 6220 w 11939"/>
              <a:gd name="connsiteY2" fmla="*/ 11009 h 11014"/>
              <a:gd name="connsiteX3" fmla="*/ 11542 w 11939"/>
              <a:gd name="connsiteY3" fmla="*/ 7464 h 11014"/>
              <a:gd name="connsiteX4" fmla="*/ 10847 w 11939"/>
              <a:gd name="connsiteY4" fmla="*/ 1900 h 11014"/>
              <a:gd name="connsiteX5" fmla="*/ 5241 w 11939"/>
              <a:gd name="connsiteY5" fmla="*/ 17 h 11014"/>
              <a:gd name="connsiteX6" fmla="*/ 824 w 11939"/>
              <a:gd name="connsiteY6" fmla="*/ 2159 h 11014"/>
              <a:gd name="connsiteX0" fmla="*/ 824 w 12073"/>
              <a:gd name="connsiteY0" fmla="*/ 2159 h 11013"/>
              <a:gd name="connsiteX1" fmla="*/ 504 w 12073"/>
              <a:gd name="connsiteY1" fmla="*/ 8270 h 11013"/>
              <a:gd name="connsiteX2" fmla="*/ 6220 w 12073"/>
              <a:gd name="connsiteY2" fmla="*/ 11009 h 11013"/>
              <a:gd name="connsiteX3" fmla="*/ 11716 w 12073"/>
              <a:gd name="connsiteY3" fmla="*/ 7714 h 11013"/>
              <a:gd name="connsiteX4" fmla="*/ 10847 w 12073"/>
              <a:gd name="connsiteY4" fmla="*/ 1900 h 11013"/>
              <a:gd name="connsiteX5" fmla="*/ 5241 w 12073"/>
              <a:gd name="connsiteY5" fmla="*/ 17 h 11013"/>
              <a:gd name="connsiteX6" fmla="*/ 824 w 12073"/>
              <a:gd name="connsiteY6" fmla="*/ 2159 h 11013"/>
              <a:gd name="connsiteX0" fmla="*/ 824 w 12094"/>
              <a:gd name="connsiteY0" fmla="*/ 2159 h 11013"/>
              <a:gd name="connsiteX1" fmla="*/ 504 w 12094"/>
              <a:gd name="connsiteY1" fmla="*/ 8270 h 11013"/>
              <a:gd name="connsiteX2" fmla="*/ 6220 w 12094"/>
              <a:gd name="connsiteY2" fmla="*/ 11009 h 11013"/>
              <a:gd name="connsiteX3" fmla="*/ 11716 w 12094"/>
              <a:gd name="connsiteY3" fmla="*/ 7714 h 11013"/>
              <a:gd name="connsiteX4" fmla="*/ 10847 w 12094"/>
              <a:gd name="connsiteY4" fmla="*/ 1900 h 11013"/>
              <a:gd name="connsiteX5" fmla="*/ 5241 w 12094"/>
              <a:gd name="connsiteY5" fmla="*/ 17 h 11013"/>
              <a:gd name="connsiteX6" fmla="*/ 824 w 12094"/>
              <a:gd name="connsiteY6" fmla="*/ 2159 h 11013"/>
              <a:gd name="connsiteX0" fmla="*/ 824 w 12072"/>
              <a:gd name="connsiteY0" fmla="*/ 2159 h 10846"/>
              <a:gd name="connsiteX1" fmla="*/ 504 w 12072"/>
              <a:gd name="connsiteY1" fmla="*/ 8270 h 10846"/>
              <a:gd name="connsiteX2" fmla="*/ 6242 w 12072"/>
              <a:gd name="connsiteY2" fmla="*/ 10842 h 10846"/>
              <a:gd name="connsiteX3" fmla="*/ 11716 w 12072"/>
              <a:gd name="connsiteY3" fmla="*/ 7714 h 10846"/>
              <a:gd name="connsiteX4" fmla="*/ 10847 w 12072"/>
              <a:gd name="connsiteY4" fmla="*/ 1900 h 10846"/>
              <a:gd name="connsiteX5" fmla="*/ 5241 w 12072"/>
              <a:gd name="connsiteY5" fmla="*/ 17 h 10846"/>
              <a:gd name="connsiteX6" fmla="*/ 824 w 12072"/>
              <a:gd name="connsiteY6" fmla="*/ 2159 h 10846"/>
              <a:gd name="connsiteX0" fmla="*/ 824 w 12072"/>
              <a:gd name="connsiteY0" fmla="*/ 2159 h 10842"/>
              <a:gd name="connsiteX1" fmla="*/ 504 w 12072"/>
              <a:gd name="connsiteY1" fmla="*/ 8270 h 10842"/>
              <a:gd name="connsiteX2" fmla="*/ 6242 w 12072"/>
              <a:gd name="connsiteY2" fmla="*/ 10842 h 10842"/>
              <a:gd name="connsiteX3" fmla="*/ 11716 w 12072"/>
              <a:gd name="connsiteY3" fmla="*/ 7714 h 10842"/>
              <a:gd name="connsiteX4" fmla="*/ 10847 w 12072"/>
              <a:gd name="connsiteY4" fmla="*/ 1900 h 10842"/>
              <a:gd name="connsiteX5" fmla="*/ 5241 w 12072"/>
              <a:gd name="connsiteY5" fmla="*/ 17 h 10842"/>
              <a:gd name="connsiteX6" fmla="*/ 824 w 12072"/>
              <a:gd name="connsiteY6" fmla="*/ 2159 h 10842"/>
              <a:gd name="connsiteX0" fmla="*/ 824 w 12072"/>
              <a:gd name="connsiteY0" fmla="*/ 2159 h 10844"/>
              <a:gd name="connsiteX1" fmla="*/ 504 w 12072"/>
              <a:gd name="connsiteY1" fmla="*/ 8270 h 10844"/>
              <a:gd name="connsiteX2" fmla="*/ 6242 w 12072"/>
              <a:gd name="connsiteY2" fmla="*/ 10842 h 10844"/>
              <a:gd name="connsiteX3" fmla="*/ 11716 w 12072"/>
              <a:gd name="connsiteY3" fmla="*/ 7714 h 10844"/>
              <a:gd name="connsiteX4" fmla="*/ 10847 w 12072"/>
              <a:gd name="connsiteY4" fmla="*/ 1900 h 10844"/>
              <a:gd name="connsiteX5" fmla="*/ 5241 w 12072"/>
              <a:gd name="connsiteY5" fmla="*/ 17 h 10844"/>
              <a:gd name="connsiteX6" fmla="*/ 824 w 12072"/>
              <a:gd name="connsiteY6" fmla="*/ 2159 h 10844"/>
              <a:gd name="connsiteX0" fmla="*/ 824 w 12190"/>
              <a:gd name="connsiteY0" fmla="*/ 2159 h 10844"/>
              <a:gd name="connsiteX1" fmla="*/ 504 w 12190"/>
              <a:gd name="connsiteY1" fmla="*/ 8270 h 10844"/>
              <a:gd name="connsiteX2" fmla="*/ 6242 w 12190"/>
              <a:gd name="connsiteY2" fmla="*/ 10842 h 10844"/>
              <a:gd name="connsiteX3" fmla="*/ 11716 w 12190"/>
              <a:gd name="connsiteY3" fmla="*/ 7714 h 10844"/>
              <a:gd name="connsiteX4" fmla="*/ 11173 w 12190"/>
              <a:gd name="connsiteY4" fmla="*/ 1928 h 10844"/>
              <a:gd name="connsiteX5" fmla="*/ 5241 w 12190"/>
              <a:gd name="connsiteY5" fmla="*/ 17 h 10844"/>
              <a:gd name="connsiteX6" fmla="*/ 824 w 12190"/>
              <a:gd name="connsiteY6" fmla="*/ 2159 h 10844"/>
              <a:gd name="connsiteX0" fmla="*/ 824 w 12319"/>
              <a:gd name="connsiteY0" fmla="*/ 2159 h 10844"/>
              <a:gd name="connsiteX1" fmla="*/ 504 w 12319"/>
              <a:gd name="connsiteY1" fmla="*/ 8270 h 10844"/>
              <a:gd name="connsiteX2" fmla="*/ 6242 w 12319"/>
              <a:gd name="connsiteY2" fmla="*/ 10842 h 10844"/>
              <a:gd name="connsiteX3" fmla="*/ 11716 w 12319"/>
              <a:gd name="connsiteY3" fmla="*/ 7714 h 10844"/>
              <a:gd name="connsiteX4" fmla="*/ 11173 w 12319"/>
              <a:gd name="connsiteY4" fmla="*/ 1928 h 10844"/>
              <a:gd name="connsiteX5" fmla="*/ 5241 w 12319"/>
              <a:gd name="connsiteY5" fmla="*/ 17 h 10844"/>
              <a:gd name="connsiteX6" fmla="*/ 824 w 12319"/>
              <a:gd name="connsiteY6" fmla="*/ 2159 h 10844"/>
              <a:gd name="connsiteX0" fmla="*/ 824 w 12329"/>
              <a:gd name="connsiteY0" fmla="*/ 2175 h 10860"/>
              <a:gd name="connsiteX1" fmla="*/ 504 w 12329"/>
              <a:gd name="connsiteY1" fmla="*/ 8286 h 10860"/>
              <a:gd name="connsiteX2" fmla="*/ 6242 w 12329"/>
              <a:gd name="connsiteY2" fmla="*/ 10858 h 10860"/>
              <a:gd name="connsiteX3" fmla="*/ 11716 w 12329"/>
              <a:gd name="connsiteY3" fmla="*/ 7730 h 10860"/>
              <a:gd name="connsiteX4" fmla="*/ 11173 w 12329"/>
              <a:gd name="connsiteY4" fmla="*/ 1944 h 10860"/>
              <a:gd name="connsiteX5" fmla="*/ 5241 w 12329"/>
              <a:gd name="connsiteY5" fmla="*/ 33 h 10860"/>
              <a:gd name="connsiteX6" fmla="*/ 824 w 12329"/>
              <a:gd name="connsiteY6" fmla="*/ 2175 h 10860"/>
              <a:gd name="connsiteX0" fmla="*/ 825 w 12190"/>
              <a:gd name="connsiteY0" fmla="*/ 2378 h 11063"/>
              <a:gd name="connsiteX1" fmla="*/ 505 w 12190"/>
              <a:gd name="connsiteY1" fmla="*/ 8489 h 11063"/>
              <a:gd name="connsiteX2" fmla="*/ 6243 w 12190"/>
              <a:gd name="connsiteY2" fmla="*/ 11061 h 11063"/>
              <a:gd name="connsiteX3" fmla="*/ 11717 w 12190"/>
              <a:gd name="connsiteY3" fmla="*/ 7933 h 11063"/>
              <a:gd name="connsiteX4" fmla="*/ 11174 w 12190"/>
              <a:gd name="connsiteY4" fmla="*/ 2147 h 11063"/>
              <a:gd name="connsiteX5" fmla="*/ 5264 w 12190"/>
              <a:gd name="connsiteY5" fmla="*/ 14 h 11063"/>
              <a:gd name="connsiteX6" fmla="*/ 825 w 12190"/>
              <a:gd name="connsiteY6" fmla="*/ 2378 h 11063"/>
              <a:gd name="connsiteX0" fmla="*/ 825 w 12356"/>
              <a:gd name="connsiteY0" fmla="*/ 2378 h 11063"/>
              <a:gd name="connsiteX1" fmla="*/ 505 w 12356"/>
              <a:gd name="connsiteY1" fmla="*/ 8489 h 11063"/>
              <a:gd name="connsiteX2" fmla="*/ 6243 w 12356"/>
              <a:gd name="connsiteY2" fmla="*/ 11061 h 11063"/>
              <a:gd name="connsiteX3" fmla="*/ 11717 w 12356"/>
              <a:gd name="connsiteY3" fmla="*/ 7933 h 11063"/>
              <a:gd name="connsiteX4" fmla="*/ 11174 w 12356"/>
              <a:gd name="connsiteY4" fmla="*/ 2147 h 11063"/>
              <a:gd name="connsiteX5" fmla="*/ 5264 w 12356"/>
              <a:gd name="connsiteY5" fmla="*/ 14 h 11063"/>
              <a:gd name="connsiteX6" fmla="*/ 825 w 12356"/>
              <a:gd name="connsiteY6" fmla="*/ 2378 h 11063"/>
              <a:gd name="connsiteX0" fmla="*/ 825 w 12354"/>
              <a:gd name="connsiteY0" fmla="*/ 2388 h 11073"/>
              <a:gd name="connsiteX1" fmla="*/ 505 w 12354"/>
              <a:gd name="connsiteY1" fmla="*/ 8499 h 11073"/>
              <a:gd name="connsiteX2" fmla="*/ 6243 w 12354"/>
              <a:gd name="connsiteY2" fmla="*/ 11071 h 11073"/>
              <a:gd name="connsiteX3" fmla="*/ 11717 w 12354"/>
              <a:gd name="connsiteY3" fmla="*/ 7943 h 11073"/>
              <a:gd name="connsiteX4" fmla="*/ 11174 w 12354"/>
              <a:gd name="connsiteY4" fmla="*/ 2157 h 11073"/>
              <a:gd name="connsiteX5" fmla="*/ 5264 w 12354"/>
              <a:gd name="connsiteY5" fmla="*/ 24 h 11073"/>
              <a:gd name="connsiteX6" fmla="*/ 825 w 12354"/>
              <a:gd name="connsiteY6" fmla="*/ 2388 h 11073"/>
              <a:gd name="connsiteX0" fmla="*/ 825 w 12284"/>
              <a:gd name="connsiteY0" fmla="*/ 2379 h 11066"/>
              <a:gd name="connsiteX1" fmla="*/ 505 w 12284"/>
              <a:gd name="connsiteY1" fmla="*/ 8490 h 11066"/>
              <a:gd name="connsiteX2" fmla="*/ 6243 w 12284"/>
              <a:gd name="connsiteY2" fmla="*/ 11062 h 11066"/>
              <a:gd name="connsiteX3" fmla="*/ 11847 w 12284"/>
              <a:gd name="connsiteY3" fmla="*/ 7962 h 11066"/>
              <a:gd name="connsiteX4" fmla="*/ 11174 w 12284"/>
              <a:gd name="connsiteY4" fmla="*/ 2148 h 11066"/>
              <a:gd name="connsiteX5" fmla="*/ 5264 w 12284"/>
              <a:gd name="connsiteY5" fmla="*/ 15 h 11066"/>
              <a:gd name="connsiteX6" fmla="*/ 825 w 12284"/>
              <a:gd name="connsiteY6" fmla="*/ 2379 h 11066"/>
              <a:gd name="connsiteX0" fmla="*/ 825 w 12395"/>
              <a:gd name="connsiteY0" fmla="*/ 2378 h 11065"/>
              <a:gd name="connsiteX1" fmla="*/ 505 w 12395"/>
              <a:gd name="connsiteY1" fmla="*/ 8489 h 11065"/>
              <a:gd name="connsiteX2" fmla="*/ 6243 w 12395"/>
              <a:gd name="connsiteY2" fmla="*/ 11061 h 11065"/>
              <a:gd name="connsiteX3" fmla="*/ 11847 w 12395"/>
              <a:gd name="connsiteY3" fmla="*/ 7961 h 11065"/>
              <a:gd name="connsiteX4" fmla="*/ 11174 w 12395"/>
              <a:gd name="connsiteY4" fmla="*/ 2147 h 11065"/>
              <a:gd name="connsiteX5" fmla="*/ 5264 w 12395"/>
              <a:gd name="connsiteY5" fmla="*/ 14 h 11065"/>
              <a:gd name="connsiteX6" fmla="*/ 825 w 12395"/>
              <a:gd name="connsiteY6" fmla="*/ 2378 h 11065"/>
              <a:gd name="connsiteX0" fmla="*/ 825 w 12368"/>
              <a:gd name="connsiteY0" fmla="*/ 2387 h 11074"/>
              <a:gd name="connsiteX1" fmla="*/ 505 w 12368"/>
              <a:gd name="connsiteY1" fmla="*/ 8498 h 11074"/>
              <a:gd name="connsiteX2" fmla="*/ 6243 w 12368"/>
              <a:gd name="connsiteY2" fmla="*/ 11070 h 11074"/>
              <a:gd name="connsiteX3" fmla="*/ 11847 w 12368"/>
              <a:gd name="connsiteY3" fmla="*/ 7970 h 11074"/>
              <a:gd name="connsiteX4" fmla="*/ 11174 w 12368"/>
              <a:gd name="connsiteY4" fmla="*/ 2156 h 11074"/>
              <a:gd name="connsiteX5" fmla="*/ 5264 w 12368"/>
              <a:gd name="connsiteY5" fmla="*/ 23 h 11074"/>
              <a:gd name="connsiteX6" fmla="*/ 825 w 12368"/>
              <a:gd name="connsiteY6" fmla="*/ 2387 h 11074"/>
              <a:gd name="connsiteX0" fmla="*/ 825 w 12368"/>
              <a:gd name="connsiteY0" fmla="*/ 2387 h 11071"/>
              <a:gd name="connsiteX1" fmla="*/ 505 w 12368"/>
              <a:gd name="connsiteY1" fmla="*/ 8498 h 11071"/>
              <a:gd name="connsiteX2" fmla="*/ 6243 w 12368"/>
              <a:gd name="connsiteY2" fmla="*/ 11070 h 11071"/>
              <a:gd name="connsiteX3" fmla="*/ 11847 w 12368"/>
              <a:gd name="connsiteY3" fmla="*/ 7970 h 11071"/>
              <a:gd name="connsiteX4" fmla="*/ 11174 w 12368"/>
              <a:gd name="connsiteY4" fmla="*/ 2156 h 11071"/>
              <a:gd name="connsiteX5" fmla="*/ 5264 w 12368"/>
              <a:gd name="connsiteY5" fmla="*/ 23 h 11071"/>
              <a:gd name="connsiteX6" fmla="*/ 825 w 12368"/>
              <a:gd name="connsiteY6" fmla="*/ 2387 h 11071"/>
              <a:gd name="connsiteX0" fmla="*/ 802 w 12345"/>
              <a:gd name="connsiteY0" fmla="*/ 2387 h 11071"/>
              <a:gd name="connsiteX1" fmla="*/ 482 w 12345"/>
              <a:gd name="connsiteY1" fmla="*/ 8498 h 11071"/>
              <a:gd name="connsiteX2" fmla="*/ 6220 w 12345"/>
              <a:gd name="connsiteY2" fmla="*/ 11070 h 11071"/>
              <a:gd name="connsiteX3" fmla="*/ 11824 w 12345"/>
              <a:gd name="connsiteY3" fmla="*/ 7970 h 11071"/>
              <a:gd name="connsiteX4" fmla="*/ 11151 w 12345"/>
              <a:gd name="connsiteY4" fmla="*/ 2156 h 11071"/>
              <a:gd name="connsiteX5" fmla="*/ 5241 w 12345"/>
              <a:gd name="connsiteY5" fmla="*/ 23 h 11071"/>
              <a:gd name="connsiteX6" fmla="*/ 802 w 12345"/>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917 w 12460"/>
              <a:gd name="connsiteY0" fmla="*/ 2387 h 11071"/>
              <a:gd name="connsiteX1" fmla="*/ 597 w 12460"/>
              <a:gd name="connsiteY1" fmla="*/ 8498 h 11071"/>
              <a:gd name="connsiteX2" fmla="*/ 6335 w 12460"/>
              <a:gd name="connsiteY2" fmla="*/ 11070 h 11071"/>
              <a:gd name="connsiteX3" fmla="*/ 11939 w 12460"/>
              <a:gd name="connsiteY3" fmla="*/ 7970 h 11071"/>
              <a:gd name="connsiteX4" fmla="*/ 11266 w 12460"/>
              <a:gd name="connsiteY4" fmla="*/ 2156 h 11071"/>
              <a:gd name="connsiteX5" fmla="*/ 5356 w 12460"/>
              <a:gd name="connsiteY5" fmla="*/ 23 h 11071"/>
              <a:gd name="connsiteX6" fmla="*/ 917 w 12460"/>
              <a:gd name="connsiteY6" fmla="*/ 2387 h 11071"/>
              <a:gd name="connsiteX0" fmla="*/ 803 w 12262"/>
              <a:gd name="connsiteY0" fmla="*/ 2297 h 10981"/>
              <a:gd name="connsiteX1" fmla="*/ 483 w 12262"/>
              <a:gd name="connsiteY1" fmla="*/ 8408 h 10981"/>
              <a:gd name="connsiteX2" fmla="*/ 6221 w 12262"/>
              <a:gd name="connsiteY2" fmla="*/ 10980 h 10981"/>
              <a:gd name="connsiteX3" fmla="*/ 11825 w 12262"/>
              <a:gd name="connsiteY3" fmla="*/ 7880 h 10981"/>
              <a:gd name="connsiteX4" fmla="*/ 11152 w 12262"/>
              <a:gd name="connsiteY4" fmla="*/ 2066 h 10981"/>
              <a:gd name="connsiteX5" fmla="*/ 5264 w 12262"/>
              <a:gd name="connsiteY5" fmla="*/ 16 h 10981"/>
              <a:gd name="connsiteX6" fmla="*/ 803 w 12262"/>
              <a:gd name="connsiteY6" fmla="*/ 2297 h 10981"/>
              <a:gd name="connsiteX0" fmla="*/ 803 w 12262"/>
              <a:gd name="connsiteY0" fmla="*/ 2282 h 10966"/>
              <a:gd name="connsiteX1" fmla="*/ 483 w 12262"/>
              <a:gd name="connsiteY1" fmla="*/ 8393 h 10966"/>
              <a:gd name="connsiteX2" fmla="*/ 6221 w 12262"/>
              <a:gd name="connsiteY2" fmla="*/ 10965 h 10966"/>
              <a:gd name="connsiteX3" fmla="*/ 11825 w 12262"/>
              <a:gd name="connsiteY3" fmla="*/ 7865 h 10966"/>
              <a:gd name="connsiteX4" fmla="*/ 11152 w 12262"/>
              <a:gd name="connsiteY4" fmla="*/ 2051 h 10966"/>
              <a:gd name="connsiteX5" fmla="*/ 5264 w 12262"/>
              <a:gd name="connsiteY5" fmla="*/ 1 h 10966"/>
              <a:gd name="connsiteX6" fmla="*/ 803 w 12262"/>
              <a:gd name="connsiteY6" fmla="*/ 2282 h 10966"/>
              <a:gd name="connsiteX0" fmla="*/ 825 w 12264"/>
              <a:gd name="connsiteY0" fmla="*/ 2420 h 11104"/>
              <a:gd name="connsiteX1" fmla="*/ 505 w 12264"/>
              <a:gd name="connsiteY1" fmla="*/ 8531 h 11104"/>
              <a:gd name="connsiteX2" fmla="*/ 6243 w 12264"/>
              <a:gd name="connsiteY2" fmla="*/ 11103 h 11104"/>
              <a:gd name="connsiteX3" fmla="*/ 11847 w 12264"/>
              <a:gd name="connsiteY3" fmla="*/ 8003 h 11104"/>
              <a:gd name="connsiteX4" fmla="*/ 11174 w 12264"/>
              <a:gd name="connsiteY4" fmla="*/ 2189 h 11104"/>
              <a:gd name="connsiteX5" fmla="*/ 5764 w 12264"/>
              <a:gd name="connsiteY5" fmla="*/ 0 h 11104"/>
              <a:gd name="connsiteX6" fmla="*/ 825 w 12264"/>
              <a:gd name="connsiteY6" fmla="*/ 2420 h 11104"/>
              <a:gd name="connsiteX0" fmla="*/ 825 w 12351"/>
              <a:gd name="connsiteY0" fmla="*/ 2420 h 11104"/>
              <a:gd name="connsiteX1" fmla="*/ 505 w 12351"/>
              <a:gd name="connsiteY1" fmla="*/ 8531 h 11104"/>
              <a:gd name="connsiteX2" fmla="*/ 6243 w 12351"/>
              <a:gd name="connsiteY2" fmla="*/ 11103 h 11104"/>
              <a:gd name="connsiteX3" fmla="*/ 11847 w 12351"/>
              <a:gd name="connsiteY3" fmla="*/ 8003 h 11104"/>
              <a:gd name="connsiteX4" fmla="*/ 11174 w 12351"/>
              <a:gd name="connsiteY4" fmla="*/ 2189 h 11104"/>
              <a:gd name="connsiteX5" fmla="*/ 5764 w 12351"/>
              <a:gd name="connsiteY5" fmla="*/ 0 h 11104"/>
              <a:gd name="connsiteX6" fmla="*/ 825 w 12351"/>
              <a:gd name="connsiteY6" fmla="*/ 2420 h 11104"/>
              <a:gd name="connsiteX0" fmla="*/ 825 w 12372"/>
              <a:gd name="connsiteY0" fmla="*/ 2420 h 11104"/>
              <a:gd name="connsiteX1" fmla="*/ 505 w 12372"/>
              <a:gd name="connsiteY1" fmla="*/ 8531 h 11104"/>
              <a:gd name="connsiteX2" fmla="*/ 6243 w 12372"/>
              <a:gd name="connsiteY2" fmla="*/ 11103 h 11104"/>
              <a:gd name="connsiteX3" fmla="*/ 11847 w 12372"/>
              <a:gd name="connsiteY3" fmla="*/ 8003 h 11104"/>
              <a:gd name="connsiteX4" fmla="*/ 11174 w 12372"/>
              <a:gd name="connsiteY4" fmla="*/ 2189 h 11104"/>
              <a:gd name="connsiteX5" fmla="*/ 5764 w 12372"/>
              <a:gd name="connsiteY5" fmla="*/ 0 h 11104"/>
              <a:gd name="connsiteX6" fmla="*/ 825 w 12372"/>
              <a:gd name="connsiteY6" fmla="*/ 2420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50 w 12397"/>
              <a:gd name="connsiteY0" fmla="*/ 2281 h 11104"/>
              <a:gd name="connsiteX1" fmla="*/ 530 w 12397"/>
              <a:gd name="connsiteY1" fmla="*/ 8531 h 11104"/>
              <a:gd name="connsiteX2" fmla="*/ 6268 w 12397"/>
              <a:gd name="connsiteY2" fmla="*/ 11103 h 11104"/>
              <a:gd name="connsiteX3" fmla="*/ 11872 w 12397"/>
              <a:gd name="connsiteY3" fmla="*/ 8003 h 11104"/>
              <a:gd name="connsiteX4" fmla="*/ 11199 w 12397"/>
              <a:gd name="connsiteY4" fmla="*/ 2189 h 11104"/>
              <a:gd name="connsiteX5" fmla="*/ 5789 w 12397"/>
              <a:gd name="connsiteY5" fmla="*/ 0 h 11104"/>
              <a:gd name="connsiteX6" fmla="*/ 850 w 12397"/>
              <a:gd name="connsiteY6" fmla="*/ 2281 h 11104"/>
              <a:gd name="connsiteX0" fmla="*/ 826 w 12373"/>
              <a:gd name="connsiteY0" fmla="*/ 2281 h 11104"/>
              <a:gd name="connsiteX1" fmla="*/ 506 w 12373"/>
              <a:gd name="connsiteY1" fmla="*/ 8531 h 11104"/>
              <a:gd name="connsiteX2" fmla="*/ 6244 w 12373"/>
              <a:gd name="connsiteY2" fmla="*/ 11103 h 11104"/>
              <a:gd name="connsiteX3" fmla="*/ 11848 w 12373"/>
              <a:gd name="connsiteY3" fmla="*/ 8003 h 11104"/>
              <a:gd name="connsiteX4" fmla="*/ 11175 w 12373"/>
              <a:gd name="connsiteY4" fmla="*/ 2189 h 11104"/>
              <a:gd name="connsiteX5" fmla="*/ 5765 w 12373"/>
              <a:gd name="connsiteY5" fmla="*/ 0 h 11104"/>
              <a:gd name="connsiteX6" fmla="*/ 826 w 12373"/>
              <a:gd name="connsiteY6" fmla="*/ 2281 h 11104"/>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7"/>
              <a:gd name="connsiteY0" fmla="*/ 2281 h 11160"/>
              <a:gd name="connsiteX1" fmla="*/ 533 w 12397"/>
              <a:gd name="connsiteY1" fmla="*/ 8531 h 11160"/>
              <a:gd name="connsiteX2" fmla="*/ 6314 w 12397"/>
              <a:gd name="connsiteY2" fmla="*/ 11159 h 11160"/>
              <a:gd name="connsiteX3" fmla="*/ 11875 w 12397"/>
              <a:gd name="connsiteY3" fmla="*/ 8003 h 11160"/>
              <a:gd name="connsiteX4" fmla="*/ 11202 w 12397"/>
              <a:gd name="connsiteY4" fmla="*/ 2189 h 11160"/>
              <a:gd name="connsiteX5" fmla="*/ 5792 w 12397"/>
              <a:gd name="connsiteY5" fmla="*/ 0 h 11160"/>
              <a:gd name="connsiteX6" fmla="*/ 853 w 12397"/>
              <a:gd name="connsiteY6" fmla="*/ 2281 h 11160"/>
              <a:gd name="connsiteX0" fmla="*/ 853 w 12393"/>
              <a:gd name="connsiteY0" fmla="*/ 2281 h 11160"/>
              <a:gd name="connsiteX1" fmla="*/ 533 w 12393"/>
              <a:gd name="connsiteY1" fmla="*/ 8531 h 11160"/>
              <a:gd name="connsiteX2" fmla="*/ 6314 w 12393"/>
              <a:gd name="connsiteY2" fmla="*/ 11159 h 11160"/>
              <a:gd name="connsiteX3" fmla="*/ 11875 w 12393"/>
              <a:gd name="connsiteY3" fmla="*/ 8003 h 11160"/>
              <a:gd name="connsiteX4" fmla="*/ 11202 w 12393"/>
              <a:gd name="connsiteY4" fmla="*/ 2189 h 11160"/>
              <a:gd name="connsiteX5" fmla="*/ 5792 w 12393"/>
              <a:gd name="connsiteY5" fmla="*/ 0 h 11160"/>
              <a:gd name="connsiteX6" fmla="*/ 853 w 12393"/>
              <a:gd name="connsiteY6" fmla="*/ 2281 h 11160"/>
              <a:gd name="connsiteX0" fmla="*/ 853 w 12387"/>
              <a:gd name="connsiteY0" fmla="*/ 2281 h 11160"/>
              <a:gd name="connsiteX1" fmla="*/ 533 w 12387"/>
              <a:gd name="connsiteY1" fmla="*/ 8531 h 11160"/>
              <a:gd name="connsiteX2" fmla="*/ 6314 w 12387"/>
              <a:gd name="connsiteY2" fmla="*/ 11159 h 11160"/>
              <a:gd name="connsiteX3" fmla="*/ 11875 w 12387"/>
              <a:gd name="connsiteY3" fmla="*/ 8003 h 11160"/>
              <a:gd name="connsiteX4" fmla="*/ 11202 w 12387"/>
              <a:gd name="connsiteY4" fmla="*/ 2189 h 11160"/>
              <a:gd name="connsiteX5" fmla="*/ 5792 w 12387"/>
              <a:gd name="connsiteY5" fmla="*/ 0 h 11160"/>
              <a:gd name="connsiteX6" fmla="*/ 853 w 12387"/>
              <a:gd name="connsiteY6" fmla="*/ 2281 h 11160"/>
              <a:gd name="connsiteX0" fmla="*/ 853 w 12508"/>
              <a:gd name="connsiteY0" fmla="*/ 2281 h 11160"/>
              <a:gd name="connsiteX1" fmla="*/ 533 w 12508"/>
              <a:gd name="connsiteY1" fmla="*/ 8531 h 11160"/>
              <a:gd name="connsiteX2" fmla="*/ 6314 w 12508"/>
              <a:gd name="connsiteY2" fmla="*/ 11159 h 11160"/>
              <a:gd name="connsiteX3" fmla="*/ 11875 w 12508"/>
              <a:gd name="connsiteY3" fmla="*/ 8003 h 11160"/>
              <a:gd name="connsiteX4" fmla="*/ 11202 w 12508"/>
              <a:gd name="connsiteY4" fmla="*/ 2189 h 11160"/>
              <a:gd name="connsiteX5" fmla="*/ 5792 w 12508"/>
              <a:gd name="connsiteY5" fmla="*/ 0 h 11160"/>
              <a:gd name="connsiteX6" fmla="*/ 853 w 12508"/>
              <a:gd name="connsiteY6" fmla="*/ 2281 h 11160"/>
              <a:gd name="connsiteX0" fmla="*/ 853 w 12511"/>
              <a:gd name="connsiteY0" fmla="*/ 2283 h 11162"/>
              <a:gd name="connsiteX1" fmla="*/ 533 w 12511"/>
              <a:gd name="connsiteY1" fmla="*/ 8533 h 11162"/>
              <a:gd name="connsiteX2" fmla="*/ 6314 w 12511"/>
              <a:gd name="connsiteY2" fmla="*/ 11161 h 11162"/>
              <a:gd name="connsiteX3" fmla="*/ 11875 w 12511"/>
              <a:gd name="connsiteY3" fmla="*/ 8005 h 11162"/>
              <a:gd name="connsiteX4" fmla="*/ 11441 w 12511"/>
              <a:gd name="connsiteY4" fmla="*/ 2636 h 11162"/>
              <a:gd name="connsiteX5" fmla="*/ 5792 w 12511"/>
              <a:gd name="connsiteY5" fmla="*/ 2 h 11162"/>
              <a:gd name="connsiteX6" fmla="*/ 853 w 12511"/>
              <a:gd name="connsiteY6" fmla="*/ 2283 h 11162"/>
              <a:gd name="connsiteX0" fmla="*/ 853 w 12383"/>
              <a:gd name="connsiteY0" fmla="*/ 2118 h 10997"/>
              <a:gd name="connsiteX1" fmla="*/ 533 w 12383"/>
              <a:gd name="connsiteY1" fmla="*/ 8368 h 10997"/>
              <a:gd name="connsiteX2" fmla="*/ 6314 w 12383"/>
              <a:gd name="connsiteY2" fmla="*/ 10996 h 10997"/>
              <a:gd name="connsiteX3" fmla="*/ 11875 w 12383"/>
              <a:gd name="connsiteY3" fmla="*/ 7840 h 10997"/>
              <a:gd name="connsiteX4" fmla="*/ 11441 w 12383"/>
              <a:gd name="connsiteY4" fmla="*/ 2471 h 10997"/>
              <a:gd name="connsiteX5" fmla="*/ 5792 w 12383"/>
              <a:gd name="connsiteY5" fmla="*/ 4 h 10997"/>
              <a:gd name="connsiteX6" fmla="*/ 853 w 12383"/>
              <a:gd name="connsiteY6" fmla="*/ 2118 h 10997"/>
              <a:gd name="connsiteX0" fmla="*/ 1040 w 12570"/>
              <a:gd name="connsiteY0" fmla="*/ 2118 h 11002"/>
              <a:gd name="connsiteX1" fmla="*/ 459 w 12570"/>
              <a:gd name="connsiteY1" fmla="*/ 8451 h 11002"/>
              <a:gd name="connsiteX2" fmla="*/ 6501 w 12570"/>
              <a:gd name="connsiteY2" fmla="*/ 10996 h 11002"/>
              <a:gd name="connsiteX3" fmla="*/ 12062 w 12570"/>
              <a:gd name="connsiteY3" fmla="*/ 7840 h 11002"/>
              <a:gd name="connsiteX4" fmla="*/ 11628 w 12570"/>
              <a:gd name="connsiteY4" fmla="*/ 2471 h 11002"/>
              <a:gd name="connsiteX5" fmla="*/ 5979 w 12570"/>
              <a:gd name="connsiteY5" fmla="*/ 4 h 11002"/>
              <a:gd name="connsiteX6" fmla="*/ 1040 w 12570"/>
              <a:gd name="connsiteY6" fmla="*/ 2118 h 11002"/>
              <a:gd name="connsiteX0" fmla="*/ 1117 w 12647"/>
              <a:gd name="connsiteY0" fmla="*/ 2118 h 11002"/>
              <a:gd name="connsiteX1" fmla="*/ 536 w 12647"/>
              <a:gd name="connsiteY1" fmla="*/ 8451 h 11002"/>
              <a:gd name="connsiteX2" fmla="*/ 6578 w 12647"/>
              <a:gd name="connsiteY2" fmla="*/ 10996 h 11002"/>
              <a:gd name="connsiteX3" fmla="*/ 12139 w 12647"/>
              <a:gd name="connsiteY3" fmla="*/ 7840 h 11002"/>
              <a:gd name="connsiteX4" fmla="*/ 11705 w 12647"/>
              <a:gd name="connsiteY4" fmla="*/ 2471 h 11002"/>
              <a:gd name="connsiteX5" fmla="*/ 6056 w 12647"/>
              <a:gd name="connsiteY5" fmla="*/ 4 h 11002"/>
              <a:gd name="connsiteX6" fmla="*/ 1117 w 12647"/>
              <a:gd name="connsiteY6" fmla="*/ 2118 h 11002"/>
              <a:gd name="connsiteX0" fmla="*/ 1105 w 12635"/>
              <a:gd name="connsiteY0" fmla="*/ 2118 h 11005"/>
              <a:gd name="connsiteX1" fmla="*/ 524 w 12635"/>
              <a:gd name="connsiteY1" fmla="*/ 8451 h 11005"/>
              <a:gd name="connsiteX2" fmla="*/ 6566 w 12635"/>
              <a:gd name="connsiteY2" fmla="*/ 10996 h 11005"/>
              <a:gd name="connsiteX3" fmla="*/ 12127 w 12635"/>
              <a:gd name="connsiteY3" fmla="*/ 7840 h 11005"/>
              <a:gd name="connsiteX4" fmla="*/ 11693 w 12635"/>
              <a:gd name="connsiteY4" fmla="*/ 2471 h 11005"/>
              <a:gd name="connsiteX5" fmla="*/ 6044 w 12635"/>
              <a:gd name="connsiteY5" fmla="*/ 4 h 11005"/>
              <a:gd name="connsiteX6" fmla="*/ 1105 w 12635"/>
              <a:gd name="connsiteY6" fmla="*/ 2118 h 11005"/>
              <a:gd name="connsiteX0" fmla="*/ 1049 w 12571"/>
              <a:gd name="connsiteY0" fmla="*/ 2118 h 11168"/>
              <a:gd name="connsiteX1" fmla="*/ 468 w 12571"/>
              <a:gd name="connsiteY1" fmla="*/ 8451 h 11168"/>
              <a:gd name="connsiteX2" fmla="*/ 6619 w 12571"/>
              <a:gd name="connsiteY2" fmla="*/ 11163 h 11168"/>
              <a:gd name="connsiteX3" fmla="*/ 12071 w 12571"/>
              <a:gd name="connsiteY3" fmla="*/ 7840 h 11168"/>
              <a:gd name="connsiteX4" fmla="*/ 11637 w 12571"/>
              <a:gd name="connsiteY4" fmla="*/ 2471 h 11168"/>
              <a:gd name="connsiteX5" fmla="*/ 5988 w 12571"/>
              <a:gd name="connsiteY5" fmla="*/ 4 h 11168"/>
              <a:gd name="connsiteX6" fmla="*/ 1049 w 12571"/>
              <a:gd name="connsiteY6" fmla="*/ 2118 h 11168"/>
              <a:gd name="connsiteX0" fmla="*/ 1022 w 12544"/>
              <a:gd name="connsiteY0" fmla="*/ 2118 h 11170"/>
              <a:gd name="connsiteX1" fmla="*/ 441 w 12544"/>
              <a:gd name="connsiteY1" fmla="*/ 8451 h 11170"/>
              <a:gd name="connsiteX2" fmla="*/ 6592 w 12544"/>
              <a:gd name="connsiteY2" fmla="*/ 11163 h 11170"/>
              <a:gd name="connsiteX3" fmla="*/ 12044 w 12544"/>
              <a:gd name="connsiteY3" fmla="*/ 7840 h 11170"/>
              <a:gd name="connsiteX4" fmla="*/ 11610 w 12544"/>
              <a:gd name="connsiteY4" fmla="*/ 2471 h 11170"/>
              <a:gd name="connsiteX5" fmla="*/ 5961 w 12544"/>
              <a:gd name="connsiteY5" fmla="*/ 4 h 11170"/>
              <a:gd name="connsiteX6" fmla="*/ 1022 w 12544"/>
              <a:gd name="connsiteY6" fmla="*/ 2118 h 11170"/>
              <a:gd name="connsiteX0" fmla="*/ 1022 w 12516"/>
              <a:gd name="connsiteY0" fmla="*/ 2118 h 11170"/>
              <a:gd name="connsiteX1" fmla="*/ 441 w 12516"/>
              <a:gd name="connsiteY1" fmla="*/ 8451 h 11170"/>
              <a:gd name="connsiteX2" fmla="*/ 6592 w 12516"/>
              <a:gd name="connsiteY2" fmla="*/ 11163 h 11170"/>
              <a:gd name="connsiteX3" fmla="*/ 12044 w 12516"/>
              <a:gd name="connsiteY3" fmla="*/ 7840 h 11170"/>
              <a:gd name="connsiteX4" fmla="*/ 11610 w 12516"/>
              <a:gd name="connsiteY4" fmla="*/ 2471 h 11170"/>
              <a:gd name="connsiteX5" fmla="*/ 5961 w 12516"/>
              <a:gd name="connsiteY5" fmla="*/ 4 h 11170"/>
              <a:gd name="connsiteX6" fmla="*/ 1022 w 12516"/>
              <a:gd name="connsiteY6" fmla="*/ 2118 h 11170"/>
              <a:gd name="connsiteX0" fmla="*/ 1022 w 12502"/>
              <a:gd name="connsiteY0" fmla="*/ 2118 h 11170"/>
              <a:gd name="connsiteX1" fmla="*/ 441 w 12502"/>
              <a:gd name="connsiteY1" fmla="*/ 8451 h 11170"/>
              <a:gd name="connsiteX2" fmla="*/ 6592 w 12502"/>
              <a:gd name="connsiteY2" fmla="*/ 11163 h 11170"/>
              <a:gd name="connsiteX3" fmla="*/ 12044 w 12502"/>
              <a:gd name="connsiteY3" fmla="*/ 7840 h 11170"/>
              <a:gd name="connsiteX4" fmla="*/ 11610 w 12502"/>
              <a:gd name="connsiteY4" fmla="*/ 2471 h 11170"/>
              <a:gd name="connsiteX5" fmla="*/ 5961 w 12502"/>
              <a:gd name="connsiteY5" fmla="*/ 4 h 11170"/>
              <a:gd name="connsiteX6" fmla="*/ 1022 w 12502"/>
              <a:gd name="connsiteY6" fmla="*/ 2118 h 11170"/>
              <a:gd name="connsiteX0" fmla="*/ 955 w 12587"/>
              <a:gd name="connsiteY0" fmla="*/ 2090 h 11168"/>
              <a:gd name="connsiteX1" fmla="*/ 526 w 12587"/>
              <a:gd name="connsiteY1" fmla="*/ 8451 h 11168"/>
              <a:gd name="connsiteX2" fmla="*/ 6677 w 12587"/>
              <a:gd name="connsiteY2" fmla="*/ 11163 h 11168"/>
              <a:gd name="connsiteX3" fmla="*/ 12129 w 12587"/>
              <a:gd name="connsiteY3" fmla="*/ 7840 h 11168"/>
              <a:gd name="connsiteX4" fmla="*/ 11695 w 12587"/>
              <a:gd name="connsiteY4" fmla="*/ 2471 h 11168"/>
              <a:gd name="connsiteX5" fmla="*/ 6046 w 12587"/>
              <a:gd name="connsiteY5" fmla="*/ 4 h 11168"/>
              <a:gd name="connsiteX6" fmla="*/ 955 w 12587"/>
              <a:gd name="connsiteY6" fmla="*/ 2090 h 11168"/>
              <a:gd name="connsiteX0" fmla="*/ 1032 w 12664"/>
              <a:gd name="connsiteY0" fmla="*/ 2090 h 11168"/>
              <a:gd name="connsiteX1" fmla="*/ 603 w 12664"/>
              <a:gd name="connsiteY1" fmla="*/ 8451 h 11168"/>
              <a:gd name="connsiteX2" fmla="*/ 6754 w 12664"/>
              <a:gd name="connsiteY2" fmla="*/ 11163 h 11168"/>
              <a:gd name="connsiteX3" fmla="*/ 12206 w 12664"/>
              <a:gd name="connsiteY3" fmla="*/ 7840 h 11168"/>
              <a:gd name="connsiteX4" fmla="*/ 11772 w 12664"/>
              <a:gd name="connsiteY4" fmla="*/ 2471 h 11168"/>
              <a:gd name="connsiteX5" fmla="*/ 6123 w 12664"/>
              <a:gd name="connsiteY5" fmla="*/ 4 h 11168"/>
              <a:gd name="connsiteX6" fmla="*/ 1032 w 12664"/>
              <a:gd name="connsiteY6" fmla="*/ 2090 h 11168"/>
              <a:gd name="connsiteX0" fmla="*/ 956 w 12588"/>
              <a:gd name="connsiteY0" fmla="*/ 2090 h 11172"/>
              <a:gd name="connsiteX1" fmla="*/ 527 w 12588"/>
              <a:gd name="connsiteY1" fmla="*/ 8618 h 11172"/>
              <a:gd name="connsiteX2" fmla="*/ 6678 w 12588"/>
              <a:gd name="connsiteY2" fmla="*/ 11163 h 11172"/>
              <a:gd name="connsiteX3" fmla="*/ 12130 w 12588"/>
              <a:gd name="connsiteY3" fmla="*/ 7840 h 11172"/>
              <a:gd name="connsiteX4" fmla="*/ 11696 w 12588"/>
              <a:gd name="connsiteY4" fmla="*/ 2471 h 11172"/>
              <a:gd name="connsiteX5" fmla="*/ 6047 w 12588"/>
              <a:gd name="connsiteY5" fmla="*/ 4 h 11172"/>
              <a:gd name="connsiteX6" fmla="*/ 956 w 12588"/>
              <a:gd name="connsiteY6" fmla="*/ 2090 h 11172"/>
              <a:gd name="connsiteX0" fmla="*/ 1069 w 12701"/>
              <a:gd name="connsiteY0" fmla="*/ 2090 h 11172"/>
              <a:gd name="connsiteX1" fmla="*/ 640 w 12701"/>
              <a:gd name="connsiteY1" fmla="*/ 8618 h 11172"/>
              <a:gd name="connsiteX2" fmla="*/ 6791 w 12701"/>
              <a:gd name="connsiteY2" fmla="*/ 11163 h 11172"/>
              <a:gd name="connsiteX3" fmla="*/ 12243 w 12701"/>
              <a:gd name="connsiteY3" fmla="*/ 7840 h 11172"/>
              <a:gd name="connsiteX4" fmla="*/ 11809 w 12701"/>
              <a:gd name="connsiteY4" fmla="*/ 2471 h 11172"/>
              <a:gd name="connsiteX5" fmla="*/ 6160 w 12701"/>
              <a:gd name="connsiteY5" fmla="*/ 4 h 11172"/>
              <a:gd name="connsiteX6" fmla="*/ 1069 w 12701"/>
              <a:gd name="connsiteY6" fmla="*/ 2090 h 11172"/>
              <a:gd name="connsiteX0" fmla="*/ 1069 w 12701"/>
              <a:gd name="connsiteY0" fmla="*/ 2090 h 11177"/>
              <a:gd name="connsiteX1" fmla="*/ 640 w 12701"/>
              <a:gd name="connsiteY1" fmla="*/ 8618 h 11177"/>
              <a:gd name="connsiteX2" fmla="*/ 6791 w 12701"/>
              <a:gd name="connsiteY2" fmla="*/ 11163 h 11177"/>
              <a:gd name="connsiteX3" fmla="*/ 12243 w 12701"/>
              <a:gd name="connsiteY3" fmla="*/ 7840 h 11177"/>
              <a:gd name="connsiteX4" fmla="*/ 11809 w 12701"/>
              <a:gd name="connsiteY4" fmla="*/ 2471 h 11177"/>
              <a:gd name="connsiteX5" fmla="*/ 6160 w 12701"/>
              <a:gd name="connsiteY5" fmla="*/ 4 h 11177"/>
              <a:gd name="connsiteX6" fmla="*/ 1069 w 12701"/>
              <a:gd name="connsiteY6" fmla="*/ 2090 h 11177"/>
              <a:gd name="connsiteX0" fmla="*/ 1069 w 12701"/>
              <a:gd name="connsiteY0" fmla="*/ 2200 h 11287"/>
              <a:gd name="connsiteX1" fmla="*/ 640 w 12701"/>
              <a:gd name="connsiteY1" fmla="*/ 8728 h 11287"/>
              <a:gd name="connsiteX2" fmla="*/ 6791 w 12701"/>
              <a:gd name="connsiteY2" fmla="*/ 11273 h 11287"/>
              <a:gd name="connsiteX3" fmla="*/ 12243 w 12701"/>
              <a:gd name="connsiteY3" fmla="*/ 7950 h 11287"/>
              <a:gd name="connsiteX4" fmla="*/ 11809 w 12701"/>
              <a:gd name="connsiteY4" fmla="*/ 2581 h 11287"/>
              <a:gd name="connsiteX5" fmla="*/ 6160 w 12701"/>
              <a:gd name="connsiteY5" fmla="*/ 3 h 11287"/>
              <a:gd name="connsiteX6" fmla="*/ 1069 w 12701"/>
              <a:gd name="connsiteY6" fmla="*/ 2200 h 11287"/>
              <a:gd name="connsiteX0" fmla="*/ 1069 w 12701"/>
              <a:gd name="connsiteY0" fmla="*/ 2208 h 11295"/>
              <a:gd name="connsiteX1" fmla="*/ 640 w 12701"/>
              <a:gd name="connsiteY1" fmla="*/ 8736 h 11295"/>
              <a:gd name="connsiteX2" fmla="*/ 6791 w 12701"/>
              <a:gd name="connsiteY2" fmla="*/ 11281 h 11295"/>
              <a:gd name="connsiteX3" fmla="*/ 12243 w 12701"/>
              <a:gd name="connsiteY3" fmla="*/ 7958 h 11295"/>
              <a:gd name="connsiteX4" fmla="*/ 11809 w 12701"/>
              <a:gd name="connsiteY4" fmla="*/ 2589 h 11295"/>
              <a:gd name="connsiteX5" fmla="*/ 6160 w 12701"/>
              <a:gd name="connsiteY5" fmla="*/ 11 h 11295"/>
              <a:gd name="connsiteX6" fmla="*/ 1069 w 12701"/>
              <a:gd name="connsiteY6" fmla="*/ 2208 h 11295"/>
              <a:gd name="connsiteX0" fmla="*/ 1069 w 12701"/>
              <a:gd name="connsiteY0" fmla="*/ 2204 h 11291"/>
              <a:gd name="connsiteX1" fmla="*/ 640 w 12701"/>
              <a:gd name="connsiteY1" fmla="*/ 8732 h 11291"/>
              <a:gd name="connsiteX2" fmla="*/ 6791 w 12701"/>
              <a:gd name="connsiteY2" fmla="*/ 11277 h 11291"/>
              <a:gd name="connsiteX3" fmla="*/ 12243 w 12701"/>
              <a:gd name="connsiteY3" fmla="*/ 7954 h 11291"/>
              <a:gd name="connsiteX4" fmla="*/ 11809 w 12701"/>
              <a:gd name="connsiteY4" fmla="*/ 2585 h 11291"/>
              <a:gd name="connsiteX5" fmla="*/ 6160 w 12701"/>
              <a:gd name="connsiteY5" fmla="*/ 7 h 11291"/>
              <a:gd name="connsiteX6" fmla="*/ 1069 w 12701"/>
              <a:gd name="connsiteY6" fmla="*/ 2204 h 11291"/>
              <a:gd name="connsiteX0" fmla="*/ 1069 w 12845"/>
              <a:gd name="connsiteY0" fmla="*/ 2204 h 11291"/>
              <a:gd name="connsiteX1" fmla="*/ 640 w 12845"/>
              <a:gd name="connsiteY1" fmla="*/ 8732 h 11291"/>
              <a:gd name="connsiteX2" fmla="*/ 6791 w 12845"/>
              <a:gd name="connsiteY2" fmla="*/ 11277 h 11291"/>
              <a:gd name="connsiteX3" fmla="*/ 12243 w 12845"/>
              <a:gd name="connsiteY3" fmla="*/ 7954 h 11291"/>
              <a:gd name="connsiteX4" fmla="*/ 12026 w 12845"/>
              <a:gd name="connsiteY4" fmla="*/ 2752 h 11291"/>
              <a:gd name="connsiteX5" fmla="*/ 6160 w 12845"/>
              <a:gd name="connsiteY5" fmla="*/ 7 h 11291"/>
              <a:gd name="connsiteX6" fmla="*/ 1069 w 12845"/>
              <a:gd name="connsiteY6" fmla="*/ 2204 h 11291"/>
              <a:gd name="connsiteX0" fmla="*/ 1069 w 12843"/>
              <a:gd name="connsiteY0" fmla="*/ 2204 h 11291"/>
              <a:gd name="connsiteX1" fmla="*/ 640 w 12843"/>
              <a:gd name="connsiteY1" fmla="*/ 8732 h 11291"/>
              <a:gd name="connsiteX2" fmla="*/ 6791 w 12843"/>
              <a:gd name="connsiteY2" fmla="*/ 11277 h 11291"/>
              <a:gd name="connsiteX3" fmla="*/ 12243 w 12843"/>
              <a:gd name="connsiteY3" fmla="*/ 7954 h 11291"/>
              <a:gd name="connsiteX4" fmla="*/ 12026 w 12843"/>
              <a:gd name="connsiteY4" fmla="*/ 2752 h 11291"/>
              <a:gd name="connsiteX5" fmla="*/ 6160 w 12843"/>
              <a:gd name="connsiteY5" fmla="*/ 7 h 11291"/>
              <a:gd name="connsiteX6" fmla="*/ 1069 w 12843"/>
              <a:gd name="connsiteY6" fmla="*/ 2204 h 11291"/>
              <a:gd name="connsiteX0" fmla="*/ 1069 w 12913"/>
              <a:gd name="connsiteY0" fmla="*/ 2204 h 11291"/>
              <a:gd name="connsiteX1" fmla="*/ 640 w 12913"/>
              <a:gd name="connsiteY1" fmla="*/ 8732 h 11291"/>
              <a:gd name="connsiteX2" fmla="*/ 6791 w 12913"/>
              <a:gd name="connsiteY2" fmla="*/ 11277 h 11291"/>
              <a:gd name="connsiteX3" fmla="*/ 12243 w 12913"/>
              <a:gd name="connsiteY3" fmla="*/ 7954 h 11291"/>
              <a:gd name="connsiteX4" fmla="*/ 12026 w 12913"/>
              <a:gd name="connsiteY4" fmla="*/ 2752 h 11291"/>
              <a:gd name="connsiteX5" fmla="*/ 6160 w 12913"/>
              <a:gd name="connsiteY5" fmla="*/ 7 h 11291"/>
              <a:gd name="connsiteX6" fmla="*/ 1069 w 12913"/>
              <a:gd name="connsiteY6" fmla="*/ 2204 h 11291"/>
              <a:gd name="connsiteX0" fmla="*/ 1069 w 12928"/>
              <a:gd name="connsiteY0" fmla="*/ 2204 h 11293"/>
              <a:gd name="connsiteX1" fmla="*/ 640 w 12928"/>
              <a:gd name="connsiteY1" fmla="*/ 8732 h 11293"/>
              <a:gd name="connsiteX2" fmla="*/ 6791 w 12928"/>
              <a:gd name="connsiteY2" fmla="*/ 11277 h 11293"/>
              <a:gd name="connsiteX3" fmla="*/ 12373 w 12928"/>
              <a:gd name="connsiteY3" fmla="*/ 7898 h 11293"/>
              <a:gd name="connsiteX4" fmla="*/ 12026 w 12928"/>
              <a:gd name="connsiteY4" fmla="*/ 2752 h 11293"/>
              <a:gd name="connsiteX5" fmla="*/ 6160 w 12928"/>
              <a:gd name="connsiteY5" fmla="*/ 7 h 11293"/>
              <a:gd name="connsiteX6" fmla="*/ 1069 w 12928"/>
              <a:gd name="connsiteY6" fmla="*/ 2204 h 11293"/>
              <a:gd name="connsiteX0" fmla="*/ 1069 w 13029"/>
              <a:gd name="connsiteY0" fmla="*/ 2204 h 11293"/>
              <a:gd name="connsiteX1" fmla="*/ 640 w 13029"/>
              <a:gd name="connsiteY1" fmla="*/ 8732 h 11293"/>
              <a:gd name="connsiteX2" fmla="*/ 6791 w 13029"/>
              <a:gd name="connsiteY2" fmla="*/ 11277 h 11293"/>
              <a:gd name="connsiteX3" fmla="*/ 12373 w 13029"/>
              <a:gd name="connsiteY3" fmla="*/ 7898 h 11293"/>
              <a:gd name="connsiteX4" fmla="*/ 12026 w 13029"/>
              <a:gd name="connsiteY4" fmla="*/ 2752 h 11293"/>
              <a:gd name="connsiteX5" fmla="*/ 6160 w 13029"/>
              <a:gd name="connsiteY5" fmla="*/ 7 h 11293"/>
              <a:gd name="connsiteX6" fmla="*/ 1069 w 13029"/>
              <a:gd name="connsiteY6" fmla="*/ 2204 h 11293"/>
              <a:gd name="connsiteX0" fmla="*/ 1069 w 13009"/>
              <a:gd name="connsiteY0" fmla="*/ 2204 h 11293"/>
              <a:gd name="connsiteX1" fmla="*/ 640 w 13009"/>
              <a:gd name="connsiteY1" fmla="*/ 8732 h 11293"/>
              <a:gd name="connsiteX2" fmla="*/ 6791 w 13009"/>
              <a:gd name="connsiteY2" fmla="*/ 11277 h 11293"/>
              <a:gd name="connsiteX3" fmla="*/ 12373 w 13009"/>
              <a:gd name="connsiteY3" fmla="*/ 7898 h 11293"/>
              <a:gd name="connsiteX4" fmla="*/ 12026 w 13009"/>
              <a:gd name="connsiteY4" fmla="*/ 2752 h 11293"/>
              <a:gd name="connsiteX5" fmla="*/ 6160 w 13009"/>
              <a:gd name="connsiteY5" fmla="*/ 7 h 11293"/>
              <a:gd name="connsiteX6" fmla="*/ 1069 w 13009"/>
              <a:gd name="connsiteY6" fmla="*/ 2204 h 11293"/>
              <a:gd name="connsiteX0" fmla="*/ 1069 w 12999"/>
              <a:gd name="connsiteY0" fmla="*/ 2204 h 11293"/>
              <a:gd name="connsiteX1" fmla="*/ 640 w 12999"/>
              <a:gd name="connsiteY1" fmla="*/ 8732 h 11293"/>
              <a:gd name="connsiteX2" fmla="*/ 6791 w 12999"/>
              <a:gd name="connsiteY2" fmla="*/ 11277 h 11293"/>
              <a:gd name="connsiteX3" fmla="*/ 12373 w 12999"/>
              <a:gd name="connsiteY3" fmla="*/ 7898 h 11293"/>
              <a:gd name="connsiteX4" fmla="*/ 12026 w 12999"/>
              <a:gd name="connsiteY4" fmla="*/ 2752 h 11293"/>
              <a:gd name="connsiteX5" fmla="*/ 6160 w 12999"/>
              <a:gd name="connsiteY5" fmla="*/ 7 h 11293"/>
              <a:gd name="connsiteX6" fmla="*/ 1069 w 12999"/>
              <a:gd name="connsiteY6" fmla="*/ 2204 h 11293"/>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999"/>
              <a:gd name="connsiteY0" fmla="*/ 2204 h 11292"/>
              <a:gd name="connsiteX1" fmla="*/ 640 w 12999"/>
              <a:gd name="connsiteY1" fmla="*/ 8732 h 11292"/>
              <a:gd name="connsiteX2" fmla="*/ 6791 w 12999"/>
              <a:gd name="connsiteY2" fmla="*/ 11277 h 11292"/>
              <a:gd name="connsiteX3" fmla="*/ 12373 w 12999"/>
              <a:gd name="connsiteY3" fmla="*/ 7898 h 11292"/>
              <a:gd name="connsiteX4" fmla="*/ 12026 w 12999"/>
              <a:gd name="connsiteY4" fmla="*/ 2752 h 11292"/>
              <a:gd name="connsiteX5" fmla="*/ 6160 w 12999"/>
              <a:gd name="connsiteY5" fmla="*/ 7 h 11292"/>
              <a:gd name="connsiteX6" fmla="*/ 1069 w 12999"/>
              <a:gd name="connsiteY6" fmla="*/ 2204 h 11292"/>
              <a:gd name="connsiteX0" fmla="*/ 1069 w 12832"/>
              <a:gd name="connsiteY0" fmla="*/ 2204 h 11277"/>
              <a:gd name="connsiteX1" fmla="*/ 640 w 12832"/>
              <a:gd name="connsiteY1" fmla="*/ 8732 h 11277"/>
              <a:gd name="connsiteX2" fmla="*/ 6791 w 12832"/>
              <a:gd name="connsiteY2" fmla="*/ 11277 h 11277"/>
              <a:gd name="connsiteX3" fmla="*/ 12092 w 12832"/>
              <a:gd name="connsiteY3" fmla="*/ 8855 h 11277"/>
              <a:gd name="connsiteX4" fmla="*/ 12026 w 12832"/>
              <a:gd name="connsiteY4" fmla="*/ 2752 h 11277"/>
              <a:gd name="connsiteX5" fmla="*/ 6160 w 12832"/>
              <a:gd name="connsiteY5" fmla="*/ 7 h 11277"/>
              <a:gd name="connsiteX6" fmla="*/ 1069 w 12832"/>
              <a:gd name="connsiteY6" fmla="*/ 2204 h 11277"/>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36"/>
              <a:gd name="connsiteX1" fmla="*/ 501 w 12632"/>
              <a:gd name="connsiteY1" fmla="*/ 8732 h 11636"/>
              <a:gd name="connsiteX2" fmla="*/ 6301 w 12632"/>
              <a:gd name="connsiteY2" fmla="*/ 11636 h 11636"/>
              <a:gd name="connsiteX3" fmla="*/ 11953 w 12632"/>
              <a:gd name="connsiteY3" fmla="*/ 8855 h 11636"/>
              <a:gd name="connsiteX4" fmla="*/ 11887 w 12632"/>
              <a:gd name="connsiteY4" fmla="*/ 2752 h 11636"/>
              <a:gd name="connsiteX5" fmla="*/ 6021 w 12632"/>
              <a:gd name="connsiteY5" fmla="*/ 7 h 11636"/>
              <a:gd name="connsiteX6" fmla="*/ 930 w 12632"/>
              <a:gd name="connsiteY6" fmla="*/ 2204 h 11636"/>
              <a:gd name="connsiteX0" fmla="*/ 930 w 12632"/>
              <a:gd name="connsiteY0" fmla="*/ 2204 h 11641"/>
              <a:gd name="connsiteX1" fmla="*/ 501 w 12632"/>
              <a:gd name="connsiteY1" fmla="*/ 8732 h 11641"/>
              <a:gd name="connsiteX2" fmla="*/ 6301 w 12632"/>
              <a:gd name="connsiteY2" fmla="*/ 11636 h 11641"/>
              <a:gd name="connsiteX3" fmla="*/ 11953 w 12632"/>
              <a:gd name="connsiteY3" fmla="*/ 8855 h 11641"/>
              <a:gd name="connsiteX4" fmla="*/ 11887 w 12632"/>
              <a:gd name="connsiteY4" fmla="*/ 2752 h 11641"/>
              <a:gd name="connsiteX5" fmla="*/ 6021 w 12632"/>
              <a:gd name="connsiteY5" fmla="*/ 7 h 11641"/>
              <a:gd name="connsiteX6" fmla="*/ 930 w 12632"/>
              <a:gd name="connsiteY6" fmla="*/ 2204 h 11641"/>
              <a:gd name="connsiteX0" fmla="*/ 935 w 12632"/>
              <a:gd name="connsiteY0" fmla="*/ 2204 h 11880"/>
              <a:gd name="connsiteX1" fmla="*/ 506 w 12632"/>
              <a:gd name="connsiteY1" fmla="*/ 8732 h 11880"/>
              <a:gd name="connsiteX2" fmla="*/ 6376 w 12632"/>
              <a:gd name="connsiteY2" fmla="*/ 11875 h 11880"/>
              <a:gd name="connsiteX3" fmla="*/ 11958 w 12632"/>
              <a:gd name="connsiteY3" fmla="*/ 8855 h 11880"/>
              <a:gd name="connsiteX4" fmla="*/ 11892 w 12632"/>
              <a:gd name="connsiteY4" fmla="*/ 2752 h 11880"/>
              <a:gd name="connsiteX5" fmla="*/ 6026 w 12632"/>
              <a:gd name="connsiteY5" fmla="*/ 7 h 11880"/>
              <a:gd name="connsiteX6" fmla="*/ 935 w 12632"/>
              <a:gd name="connsiteY6" fmla="*/ 2204 h 11880"/>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671"/>
              <a:gd name="connsiteY0" fmla="*/ 2211 h 11887"/>
              <a:gd name="connsiteX1" fmla="*/ 506 w 12671"/>
              <a:gd name="connsiteY1" fmla="*/ 8739 h 11887"/>
              <a:gd name="connsiteX2" fmla="*/ 6376 w 12671"/>
              <a:gd name="connsiteY2" fmla="*/ 11882 h 11887"/>
              <a:gd name="connsiteX3" fmla="*/ 11958 w 12671"/>
              <a:gd name="connsiteY3" fmla="*/ 8862 h 11887"/>
              <a:gd name="connsiteX4" fmla="*/ 11962 w 12671"/>
              <a:gd name="connsiteY4" fmla="*/ 3038 h 11887"/>
              <a:gd name="connsiteX5" fmla="*/ 6026 w 12671"/>
              <a:gd name="connsiteY5" fmla="*/ 14 h 11887"/>
              <a:gd name="connsiteX6" fmla="*/ 935 w 12671"/>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935 w 12712"/>
              <a:gd name="connsiteY0" fmla="*/ 2211 h 11887"/>
              <a:gd name="connsiteX1" fmla="*/ 506 w 12712"/>
              <a:gd name="connsiteY1" fmla="*/ 8739 h 11887"/>
              <a:gd name="connsiteX2" fmla="*/ 6376 w 12712"/>
              <a:gd name="connsiteY2" fmla="*/ 11882 h 11887"/>
              <a:gd name="connsiteX3" fmla="*/ 11958 w 12712"/>
              <a:gd name="connsiteY3" fmla="*/ 8862 h 11887"/>
              <a:gd name="connsiteX4" fmla="*/ 11962 w 12712"/>
              <a:gd name="connsiteY4" fmla="*/ 3038 h 11887"/>
              <a:gd name="connsiteX5" fmla="*/ 6026 w 12712"/>
              <a:gd name="connsiteY5" fmla="*/ 14 h 11887"/>
              <a:gd name="connsiteX6" fmla="*/ 935 w 12712"/>
              <a:gd name="connsiteY6" fmla="*/ 2211 h 11887"/>
              <a:gd name="connsiteX0" fmla="*/ 1037 w 12814"/>
              <a:gd name="connsiteY0" fmla="*/ 2211 h 11882"/>
              <a:gd name="connsiteX1" fmla="*/ 467 w 12814"/>
              <a:gd name="connsiteY1" fmla="*/ 9058 h 11882"/>
              <a:gd name="connsiteX2" fmla="*/ 6478 w 12814"/>
              <a:gd name="connsiteY2" fmla="*/ 11882 h 11882"/>
              <a:gd name="connsiteX3" fmla="*/ 12060 w 12814"/>
              <a:gd name="connsiteY3" fmla="*/ 8862 h 11882"/>
              <a:gd name="connsiteX4" fmla="*/ 12064 w 12814"/>
              <a:gd name="connsiteY4" fmla="*/ 3038 h 11882"/>
              <a:gd name="connsiteX5" fmla="*/ 6128 w 12814"/>
              <a:gd name="connsiteY5" fmla="*/ 14 h 11882"/>
              <a:gd name="connsiteX6" fmla="*/ 1037 w 12814"/>
              <a:gd name="connsiteY6" fmla="*/ 2211 h 11882"/>
              <a:gd name="connsiteX0" fmla="*/ 972 w 12854"/>
              <a:gd name="connsiteY0" fmla="*/ 2328 h 11879"/>
              <a:gd name="connsiteX1" fmla="*/ 507 w 12854"/>
              <a:gd name="connsiteY1" fmla="*/ 9055 h 11879"/>
              <a:gd name="connsiteX2" fmla="*/ 6518 w 12854"/>
              <a:gd name="connsiteY2" fmla="*/ 11879 h 11879"/>
              <a:gd name="connsiteX3" fmla="*/ 12100 w 12854"/>
              <a:gd name="connsiteY3" fmla="*/ 8859 h 11879"/>
              <a:gd name="connsiteX4" fmla="*/ 12104 w 12854"/>
              <a:gd name="connsiteY4" fmla="*/ 3035 h 11879"/>
              <a:gd name="connsiteX5" fmla="*/ 6168 w 12854"/>
              <a:gd name="connsiteY5" fmla="*/ 11 h 11879"/>
              <a:gd name="connsiteX6" fmla="*/ 972 w 12854"/>
              <a:gd name="connsiteY6" fmla="*/ 2328 h 11879"/>
              <a:gd name="connsiteX0" fmla="*/ 997 w 12879"/>
              <a:gd name="connsiteY0" fmla="*/ 2324 h 11875"/>
              <a:gd name="connsiteX1" fmla="*/ 348 w 12879"/>
              <a:gd name="connsiteY1" fmla="*/ 5961 h 11875"/>
              <a:gd name="connsiteX2" fmla="*/ 532 w 12879"/>
              <a:gd name="connsiteY2" fmla="*/ 9051 h 11875"/>
              <a:gd name="connsiteX3" fmla="*/ 6543 w 12879"/>
              <a:gd name="connsiteY3" fmla="*/ 11875 h 11875"/>
              <a:gd name="connsiteX4" fmla="*/ 12125 w 12879"/>
              <a:gd name="connsiteY4" fmla="*/ 8855 h 11875"/>
              <a:gd name="connsiteX5" fmla="*/ 12129 w 12879"/>
              <a:gd name="connsiteY5" fmla="*/ 3031 h 11875"/>
              <a:gd name="connsiteX6" fmla="*/ 6193 w 12879"/>
              <a:gd name="connsiteY6" fmla="*/ 7 h 11875"/>
              <a:gd name="connsiteX7" fmla="*/ 997 w 12879"/>
              <a:gd name="connsiteY7" fmla="*/ 2324 h 11875"/>
              <a:gd name="connsiteX0" fmla="*/ 751 w 12633"/>
              <a:gd name="connsiteY0" fmla="*/ 2324 h 11875"/>
              <a:gd name="connsiteX1" fmla="*/ 102 w 12633"/>
              <a:gd name="connsiteY1" fmla="*/ 5961 h 11875"/>
              <a:gd name="connsiteX2" fmla="*/ 286 w 12633"/>
              <a:gd name="connsiteY2" fmla="*/ 9051 h 11875"/>
              <a:gd name="connsiteX3" fmla="*/ 6297 w 12633"/>
              <a:gd name="connsiteY3" fmla="*/ 11875 h 11875"/>
              <a:gd name="connsiteX4" fmla="*/ 11879 w 12633"/>
              <a:gd name="connsiteY4" fmla="*/ 8855 h 11875"/>
              <a:gd name="connsiteX5" fmla="*/ 11883 w 12633"/>
              <a:gd name="connsiteY5" fmla="*/ 3031 h 11875"/>
              <a:gd name="connsiteX6" fmla="*/ 5947 w 12633"/>
              <a:gd name="connsiteY6" fmla="*/ 7 h 11875"/>
              <a:gd name="connsiteX7" fmla="*/ 751 w 12633"/>
              <a:gd name="connsiteY7" fmla="*/ 2324 h 11875"/>
              <a:gd name="connsiteX0" fmla="*/ 669 w 12551"/>
              <a:gd name="connsiteY0" fmla="*/ 2324 h 11881"/>
              <a:gd name="connsiteX1" fmla="*/ 20 w 12551"/>
              <a:gd name="connsiteY1" fmla="*/ 5961 h 11881"/>
              <a:gd name="connsiteX2" fmla="*/ 735 w 12551"/>
              <a:gd name="connsiteY2" fmla="*/ 9618 h 11881"/>
              <a:gd name="connsiteX3" fmla="*/ 6215 w 12551"/>
              <a:gd name="connsiteY3" fmla="*/ 11875 h 11881"/>
              <a:gd name="connsiteX4" fmla="*/ 11797 w 12551"/>
              <a:gd name="connsiteY4" fmla="*/ 8855 h 11881"/>
              <a:gd name="connsiteX5" fmla="*/ 11801 w 12551"/>
              <a:gd name="connsiteY5" fmla="*/ 3031 h 11881"/>
              <a:gd name="connsiteX6" fmla="*/ 5865 w 12551"/>
              <a:gd name="connsiteY6" fmla="*/ 7 h 11881"/>
              <a:gd name="connsiteX7" fmla="*/ 669 w 12551"/>
              <a:gd name="connsiteY7" fmla="*/ 2324 h 11881"/>
              <a:gd name="connsiteX0" fmla="*/ 734 w 12608"/>
              <a:gd name="connsiteY0" fmla="*/ 2324 h 11636"/>
              <a:gd name="connsiteX1" fmla="*/ 85 w 12608"/>
              <a:gd name="connsiteY1" fmla="*/ 5961 h 11636"/>
              <a:gd name="connsiteX2" fmla="*/ 800 w 12608"/>
              <a:gd name="connsiteY2" fmla="*/ 9618 h 11636"/>
              <a:gd name="connsiteX3" fmla="*/ 6405 w 12608"/>
              <a:gd name="connsiteY3" fmla="*/ 11627 h 11636"/>
              <a:gd name="connsiteX4" fmla="*/ 11862 w 12608"/>
              <a:gd name="connsiteY4" fmla="*/ 8855 h 11636"/>
              <a:gd name="connsiteX5" fmla="*/ 11866 w 12608"/>
              <a:gd name="connsiteY5" fmla="*/ 3031 h 11636"/>
              <a:gd name="connsiteX6" fmla="*/ 5930 w 12608"/>
              <a:gd name="connsiteY6" fmla="*/ 7 h 11636"/>
              <a:gd name="connsiteX7" fmla="*/ 734 w 12608"/>
              <a:gd name="connsiteY7" fmla="*/ 2324 h 11636"/>
              <a:gd name="connsiteX0" fmla="*/ 734 w 12608"/>
              <a:gd name="connsiteY0" fmla="*/ 2324 h 11628"/>
              <a:gd name="connsiteX1" fmla="*/ 85 w 12608"/>
              <a:gd name="connsiteY1" fmla="*/ 5961 h 11628"/>
              <a:gd name="connsiteX2" fmla="*/ 800 w 12608"/>
              <a:gd name="connsiteY2" fmla="*/ 9618 h 11628"/>
              <a:gd name="connsiteX3" fmla="*/ 6405 w 12608"/>
              <a:gd name="connsiteY3" fmla="*/ 11627 h 11628"/>
              <a:gd name="connsiteX4" fmla="*/ 11862 w 12608"/>
              <a:gd name="connsiteY4" fmla="*/ 8855 h 11628"/>
              <a:gd name="connsiteX5" fmla="*/ 11866 w 12608"/>
              <a:gd name="connsiteY5" fmla="*/ 3031 h 11628"/>
              <a:gd name="connsiteX6" fmla="*/ 5930 w 12608"/>
              <a:gd name="connsiteY6" fmla="*/ 7 h 11628"/>
              <a:gd name="connsiteX7" fmla="*/ 734 w 12608"/>
              <a:gd name="connsiteY7" fmla="*/ 2324 h 11628"/>
              <a:gd name="connsiteX0" fmla="*/ 734 w 12608"/>
              <a:gd name="connsiteY0" fmla="*/ 2324 h 11634"/>
              <a:gd name="connsiteX1" fmla="*/ 85 w 12608"/>
              <a:gd name="connsiteY1" fmla="*/ 5961 h 11634"/>
              <a:gd name="connsiteX2" fmla="*/ 800 w 12608"/>
              <a:gd name="connsiteY2" fmla="*/ 9618 h 11634"/>
              <a:gd name="connsiteX3" fmla="*/ 6405 w 12608"/>
              <a:gd name="connsiteY3" fmla="*/ 11627 h 11634"/>
              <a:gd name="connsiteX4" fmla="*/ 11862 w 12608"/>
              <a:gd name="connsiteY4" fmla="*/ 8855 h 11634"/>
              <a:gd name="connsiteX5" fmla="*/ 11866 w 12608"/>
              <a:gd name="connsiteY5" fmla="*/ 3031 h 11634"/>
              <a:gd name="connsiteX6" fmla="*/ 5930 w 12608"/>
              <a:gd name="connsiteY6" fmla="*/ 7 h 11634"/>
              <a:gd name="connsiteX7" fmla="*/ 734 w 12608"/>
              <a:gd name="connsiteY7" fmla="*/ 2324 h 11634"/>
              <a:gd name="connsiteX0" fmla="*/ 740 w 12607"/>
              <a:gd name="connsiteY0" fmla="*/ 2324 h 11669"/>
              <a:gd name="connsiteX1" fmla="*/ 91 w 12607"/>
              <a:gd name="connsiteY1" fmla="*/ 5961 h 11669"/>
              <a:gd name="connsiteX2" fmla="*/ 806 w 12607"/>
              <a:gd name="connsiteY2" fmla="*/ 9618 h 11669"/>
              <a:gd name="connsiteX3" fmla="*/ 6536 w 12607"/>
              <a:gd name="connsiteY3" fmla="*/ 11662 h 11669"/>
              <a:gd name="connsiteX4" fmla="*/ 11868 w 12607"/>
              <a:gd name="connsiteY4" fmla="*/ 8855 h 11669"/>
              <a:gd name="connsiteX5" fmla="*/ 11872 w 12607"/>
              <a:gd name="connsiteY5" fmla="*/ 3031 h 11669"/>
              <a:gd name="connsiteX6" fmla="*/ 5936 w 12607"/>
              <a:gd name="connsiteY6" fmla="*/ 7 h 11669"/>
              <a:gd name="connsiteX7" fmla="*/ 740 w 12607"/>
              <a:gd name="connsiteY7" fmla="*/ 2324 h 11669"/>
              <a:gd name="connsiteX0" fmla="*/ 740 w 12458"/>
              <a:gd name="connsiteY0" fmla="*/ 2324 h 11665"/>
              <a:gd name="connsiteX1" fmla="*/ 91 w 12458"/>
              <a:gd name="connsiteY1" fmla="*/ 5961 h 11665"/>
              <a:gd name="connsiteX2" fmla="*/ 806 w 12458"/>
              <a:gd name="connsiteY2" fmla="*/ 9618 h 11665"/>
              <a:gd name="connsiteX3" fmla="*/ 6536 w 12458"/>
              <a:gd name="connsiteY3" fmla="*/ 11662 h 11665"/>
              <a:gd name="connsiteX4" fmla="*/ 11493 w 12458"/>
              <a:gd name="connsiteY4" fmla="*/ 9174 h 11665"/>
              <a:gd name="connsiteX5" fmla="*/ 11872 w 12458"/>
              <a:gd name="connsiteY5" fmla="*/ 3031 h 11665"/>
              <a:gd name="connsiteX6" fmla="*/ 5936 w 12458"/>
              <a:gd name="connsiteY6" fmla="*/ 7 h 11665"/>
              <a:gd name="connsiteX7" fmla="*/ 740 w 12458"/>
              <a:gd name="connsiteY7" fmla="*/ 2324 h 11665"/>
              <a:gd name="connsiteX0" fmla="*/ 740 w 12551"/>
              <a:gd name="connsiteY0" fmla="*/ 2324 h 11665"/>
              <a:gd name="connsiteX1" fmla="*/ 91 w 12551"/>
              <a:gd name="connsiteY1" fmla="*/ 5961 h 11665"/>
              <a:gd name="connsiteX2" fmla="*/ 806 w 12551"/>
              <a:gd name="connsiteY2" fmla="*/ 9618 h 11665"/>
              <a:gd name="connsiteX3" fmla="*/ 6536 w 12551"/>
              <a:gd name="connsiteY3" fmla="*/ 11662 h 11665"/>
              <a:gd name="connsiteX4" fmla="*/ 11493 w 12551"/>
              <a:gd name="connsiteY4" fmla="*/ 9174 h 11665"/>
              <a:gd name="connsiteX5" fmla="*/ 11872 w 12551"/>
              <a:gd name="connsiteY5" fmla="*/ 3031 h 11665"/>
              <a:gd name="connsiteX6" fmla="*/ 5936 w 12551"/>
              <a:gd name="connsiteY6" fmla="*/ 7 h 11665"/>
              <a:gd name="connsiteX7" fmla="*/ 740 w 12551"/>
              <a:gd name="connsiteY7" fmla="*/ 2324 h 11665"/>
              <a:gd name="connsiteX0" fmla="*/ 740 w 12530"/>
              <a:gd name="connsiteY0" fmla="*/ 2324 h 11665"/>
              <a:gd name="connsiteX1" fmla="*/ 91 w 12530"/>
              <a:gd name="connsiteY1" fmla="*/ 5961 h 11665"/>
              <a:gd name="connsiteX2" fmla="*/ 806 w 12530"/>
              <a:gd name="connsiteY2" fmla="*/ 9618 h 11665"/>
              <a:gd name="connsiteX3" fmla="*/ 6536 w 12530"/>
              <a:gd name="connsiteY3" fmla="*/ 11662 h 11665"/>
              <a:gd name="connsiteX4" fmla="*/ 11493 w 12530"/>
              <a:gd name="connsiteY4" fmla="*/ 9174 h 11665"/>
              <a:gd name="connsiteX5" fmla="*/ 11872 w 12530"/>
              <a:gd name="connsiteY5" fmla="*/ 3031 h 11665"/>
              <a:gd name="connsiteX6" fmla="*/ 5936 w 12530"/>
              <a:gd name="connsiteY6" fmla="*/ 7 h 11665"/>
              <a:gd name="connsiteX7" fmla="*/ 740 w 12530"/>
              <a:gd name="connsiteY7" fmla="*/ 2324 h 11665"/>
              <a:gd name="connsiteX0" fmla="*/ 740 w 12502"/>
              <a:gd name="connsiteY0" fmla="*/ 2333 h 11674"/>
              <a:gd name="connsiteX1" fmla="*/ 91 w 12502"/>
              <a:gd name="connsiteY1" fmla="*/ 5970 h 11674"/>
              <a:gd name="connsiteX2" fmla="*/ 806 w 12502"/>
              <a:gd name="connsiteY2" fmla="*/ 9627 h 11674"/>
              <a:gd name="connsiteX3" fmla="*/ 6536 w 12502"/>
              <a:gd name="connsiteY3" fmla="*/ 11671 h 11674"/>
              <a:gd name="connsiteX4" fmla="*/ 11493 w 12502"/>
              <a:gd name="connsiteY4" fmla="*/ 9183 h 11674"/>
              <a:gd name="connsiteX5" fmla="*/ 11934 w 12502"/>
              <a:gd name="connsiteY5" fmla="*/ 3465 h 11674"/>
              <a:gd name="connsiteX6" fmla="*/ 5936 w 12502"/>
              <a:gd name="connsiteY6" fmla="*/ 16 h 11674"/>
              <a:gd name="connsiteX7" fmla="*/ 740 w 12502"/>
              <a:gd name="connsiteY7" fmla="*/ 2333 h 11674"/>
              <a:gd name="connsiteX0" fmla="*/ 740 w 12502"/>
              <a:gd name="connsiteY0" fmla="*/ 2229 h 11570"/>
              <a:gd name="connsiteX1" fmla="*/ 91 w 12502"/>
              <a:gd name="connsiteY1" fmla="*/ 5866 h 11570"/>
              <a:gd name="connsiteX2" fmla="*/ 806 w 12502"/>
              <a:gd name="connsiteY2" fmla="*/ 9523 h 11570"/>
              <a:gd name="connsiteX3" fmla="*/ 6536 w 12502"/>
              <a:gd name="connsiteY3" fmla="*/ 11567 h 11570"/>
              <a:gd name="connsiteX4" fmla="*/ 11493 w 12502"/>
              <a:gd name="connsiteY4" fmla="*/ 9079 h 11570"/>
              <a:gd name="connsiteX5" fmla="*/ 11934 w 12502"/>
              <a:gd name="connsiteY5" fmla="*/ 3361 h 11570"/>
              <a:gd name="connsiteX6" fmla="*/ 6155 w 12502"/>
              <a:gd name="connsiteY6" fmla="*/ 18 h 11570"/>
              <a:gd name="connsiteX7" fmla="*/ 740 w 12502"/>
              <a:gd name="connsiteY7" fmla="*/ 2229 h 11570"/>
              <a:gd name="connsiteX0" fmla="*/ 740 w 12502"/>
              <a:gd name="connsiteY0" fmla="*/ 2232 h 11573"/>
              <a:gd name="connsiteX1" fmla="*/ 91 w 12502"/>
              <a:gd name="connsiteY1" fmla="*/ 5869 h 11573"/>
              <a:gd name="connsiteX2" fmla="*/ 806 w 12502"/>
              <a:gd name="connsiteY2" fmla="*/ 9526 h 11573"/>
              <a:gd name="connsiteX3" fmla="*/ 6536 w 12502"/>
              <a:gd name="connsiteY3" fmla="*/ 11570 h 11573"/>
              <a:gd name="connsiteX4" fmla="*/ 11493 w 12502"/>
              <a:gd name="connsiteY4" fmla="*/ 9082 h 11573"/>
              <a:gd name="connsiteX5" fmla="*/ 11934 w 12502"/>
              <a:gd name="connsiteY5" fmla="*/ 3364 h 11573"/>
              <a:gd name="connsiteX6" fmla="*/ 6155 w 12502"/>
              <a:gd name="connsiteY6" fmla="*/ 21 h 11573"/>
              <a:gd name="connsiteX7" fmla="*/ 740 w 12502"/>
              <a:gd name="connsiteY7" fmla="*/ 2232 h 11573"/>
              <a:gd name="connsiteX0" fmla="*/ 740 w 12502"/>
              <a:gd name="connsiteY0" fmla="*/ 2232 h 11574"/>
              <a:gd name="connsiteX1" fmla="*/ 91 w 12502"/>
              <a:gd name="connsiteY1" fmla="*/ 5869 h 11574"/>
              <a:gd name="connsiteX2" fmla="*/ 806 w 12502"/>
              <a:gd name="connsiteY2" fmla="*/ 9597 h 11574"/>
              <a:gd name="connsiteX3" fmla="*/ 6536 w 12502"/>
              <a:gd name="connsiteY3" fmla="*/ 11570 h 11574"/>
              <a:gd name="connsiteX4" fmla="*/ 11493 w 12502"/>
              <a:gd name="connsiteY4" fmla="*/ 9082 h 11574"/>
              <a:gd name="connsiteX5" fmla="*/ 11934 w 12502"/>
              <a:gd name="connsiteY5" fmla="*/ 3364 h 11574"/>
              <a:gd name="connsiteX6" fmla="*/ 6155 w 12502"/>
              <a:gd name="connsiteY6" fmla="*/ 21 h 11574"/>
              <a:gd name="connsiteX7" fmla="*/ 740 w 12502"/>
              <a:gd name="connsiteY7" fmla="*/ 2232 h 11574"/>
              <a:gd name="connsiteX0" fmla="*/ 748 w 12510"/>
              <a:gd name="connsiteY0" fmla="*/ 2232 h 11577"/>
              <a:gd name="connsiteX1" fmla="*/ 99 w 12510"/>
              <a:gd name="connsiteY1" fmla="*/ 5869 h 11577"/>
              <a:gd name="connsiteX2" fmla="*/ 814 w 12510"/>
              <a:gd name="connsiteY2" fmla="*/ 9597 h 11577"/>
              <a:gd name="connsiteX3" fmla="*/ 6544 w 12510"/>
              <a:gd name="connsiteY3" fmla="*/ 11570 h 11577"/>
              <a:gd name="connsiteX4" fmla="*/ 11501 w 12510"/>
              <a:gd name="connsiteY4" fmla="*/ 9082 h 11577"/>
              <a:gd name="connsiteX5" fmla="*/ 11942 w 12510"/>
              <a:gd name="connsiteY5" fmla="*/ 3364 h 11577"/>
              <a:gd name="connsiteX6" fmla="*/ 6163 w 12510"/>
              <a:gd name="connsiteY6" fmla="*/ 21 h 11577"/>
              <a:gd name="connsiteX7" fmla="*/ 748 w 12510"/>
              <a:gd name="connsiteY7" fmla="*/ 2232 h 11577"/>
              <a:gd name="connsiteX0" fmla="*/ 964 w 12726"/>
              <a:gd name="connsiteY0" fmla="*/ 2228 h 11570"/>
              <a:gd name="connsiteX1" fmla="*/ 34 w 12726"/>
              <a:gd name="connsiteY1" fmla="*/ 5833 h 11570"/>
              <a:gd name="connsiteX2" fmla="*/ 1030 w 12726"/>
              <a:gd name="connsiteY2" fmla="*/ 9593 h 11570"/>
              <a:gd name="connsiteX3" fmla="*/ 6760 w 12726"/>
              <a:gd name="connsiteY3" fmla="*/ 11566 h 11570"/>
              <a:gd name="connsiteX4" fmla="*/ 11717 w 12726"/>
              <a:gd name="connsiteY4" fmla="*/ 9078 h 11570"/>
              <a:gd name="connsiteX5" fmla="*/ 12158 w 12726"/>
              <a:gd name="connsiteY5" fmla="*/ 3360 h 11570"/>
              <a:gd name="connsiteX6" fmla="*/ 6379 w 12726"/>
              <a:gd name="connsiteY6" fmla="*/ 17 h 11570"/>
              <a:gd name="connsiteX7" fmla="*/ 964 w 12726"/>
              <a:gd name="connsiteY7" fmla="*/ 2228 h 11570"/>
              <a:gd name="connsiteX0" fmla="*/ 979 w 12741"/>
              <a:gd name="connsiteY0" fmla="*/ 2228 h 11609"/>
              <a:gd name="connsiteX1" fmla="*/ 49 w 12741"/>
              <a:gd name="connsiteY1" fmla="*/ 5833 h 11609"/>
              <a:gd name="connsiteX2" fmla="*/ 1635 w 12741"/>
              <a:gd name="connsiteY2" fmla="*/ 10295 h 11609"/>
              <a:gd name="connsiteX3" fmla="*/ 6775 w 12741"/>
              <a:gd name="connsiteY3" fmla="*/ 11566 h 11609"/>
              <a:gd name="connsiteX4" fmla="*/ 11732 w 12741"/>
              <a:gd name="connsiteY4" fmla="*/ 9078 h 11609"/>
              <a:gd name="connsiteX5" fmla="*/ 12173 w 12741"/>
              <a:gd name="connsiteY5" fmla="*/ 3360 h 11609"/>
              <a:gd name="connsiteX6" fmla="*/ 6394 w 12741"/>
              <a:gd name="connsiteY6" fmla="*/ 17 h 11609"/>
              <a:gd name="connsiteX7" fmla="*/ 979 w 12741"/>
              <a:gd name="connsiteY7" fmla="*/ 2228 h 11609"/>
              <a:gd name="connsiteX0" fmla="*/ 1095 w 12716"/>
              <a:gd name="connsiteY0" fmla="*/ 1601 h 11652"/>
              <a:gd name="connsiteX1" fmla="*/ 24 w 12716"/>
              <a:gd name="connsiteY1" fmla="*/ 5876 h 11652"/>
              <a:gd name="connsiteX2" fmla="*/ 1610 w 12716"/>
              <a:gd name="connsiteY2" fmla="*/ 10338 h 11652"/>
              <a:gd name="connsiteX3" fmla="*/ 6750 w 12716"/>
              <a:gd name="connsiteY3" fmla="*/ 11609 h 11652"/>
              <a:gd name="connsiteX4" fmla="*/ 11707 w 12716"/>
              <a:gd name="connsiteY4" fmla="*/ 9121 h 11652"/>
              <a:gd name="connsiteX5" fmla="*/ 12148 w 12716"/>
              <a:gd name="connsiteY5" fmla="*/ 3403 h 11652"/>
              <a:gd name="connsiteX6" fmla="*/ 6369 w 12716"/>
              <a:gd name="connsiteY6" fmla="*/ 60 h 11652"/>
              <a:gd name="connsiteX7" fmla="*/ 1095 w 12716"/>
              <a:gd name="connsiteY7" fmla="*/ 1601 h 11652"/>
              <a:gd name="connsiteX0" fmla="*/ 434 w 12055"/>
              <a:gd name="connsiteY0" fmla="*/ 1601 h 11740"/>
              <a:gd name="connsiteX1" fmla="*/ 949 w 12055"/>
              <a:gd name="connsiteY1" fmla="*/ 10338 h 11740"/>
              <a:gd name="connsiteX2" fmla="*/ 6089 w 12055"/>
              <a:gd name="connsiteY2" fmla="*/ 11609 h 11740"/>
              <a:gd name="connsiteX3" fmla="*/ 11046 w 12055"/>
              <a:gd name="connsiteY3" fmla="*/ 9121 h 11740"/>
              <a:gd name="connsiteX4" fmla="*/ 11487 w 12055"/>
              <a:gd name="connsiteY4" fmla="*/ 3403 h 11740"/>
              <a:gd name="connsiteX5" fmla="*/ 5708 w 12055"/>
              <a:gd name="connsiteY5" fmla="*/ 60 h 11740"/>
              <a:gd name="connsiteX6" fmla="*/ 434 w 12055"/>
              <a:gd name="connsiteY6" fmla="*/ 1601 h 11740"/>
              <a:gd name="connsiteX0" fmla="*/ 646 w 12267"/>
              <a:gd name="connsiteY0" fmla="*/ 1653 h 11675"/>
              <a:gd name="connsiteX1" fmla="*/ 711 w 12267"/>
              <a:gd name="connsiteY1" fmla="*/ 9752 h 11675"/>
              <a:gd name="connsiteX2" fmla="*/ 6301 w 12267"/>
              <a:gd name="connsiteY2" fmla="*/ 11661 h 11675"/>
              <a:gd name="connsiteX3" fmla="*/ 11258 w 12267"/>
              <a:gd name="connsiteY3" fmla="*/ 9173 h 11675"/>
              <a:gd name="connsiteX4" fmla="*/ 11699 w 12267"/>
              <a:gd name="connsiteY4" fmla="*/ 3455 h 11675"/>
              <a:gd name="connsiteX5" fmla="*/ 5920 w 12267"/>
              <a:gd name="connsiteY5" fmla="*/ 112 h 11675"/>
              <a:gd name="connsiteX6" fmla="*/ 646 w 12267"/>
              <a:gd name="connsiteY6" fmla="*/ 1653 h 11675"/>
              <a:gd name="connsiteX0" fmla="*/ 995 w 12616"/>
              <a:gd name="connsiteY0" fmla="*/ 1653 h 11714"/>
              <a:gd name="connsiteX1" fmla="*/ 1060 w 12616"/>
              <a:gd name="connsiteY1" fmla="*/ 9752 h 11714"/>
              <a:gd name="connsiteX2" fmla="*/ 6650 w 12616"/>
              <a:gd name="connsiteY2" fmla="*/ 11661 h 11714"/>
              <a:gd name="connsiteX3" fmla="*/ 11607 w 12616"/>
              <a:gd name="connsiteY3" fmla="*/ 9173 h 11714"/>
              <a:gd name="connsiteX4" fmla="*/ 12048 w 12616"/>
              <a:gd name="connsiteY4" fmla="*/ 3455 h 11714"/>
              <a:gd name="connsiteX5" fmla="*/ 6269 w 12616"/>
              <a:gd name="connsiteY5" fmla="*/ 112 h 11714"/>
              <a:gd name="connsiteX6" fmla="*/ 995 w 12616"/>
              <a:gd name="connsiteY6" fmla="*/ 1653 h 11714"/>
              <a:gd name="connsiteX0" fmla="*/ 601 w 12334"/>
              <a:gd name="connsiteY0" fmla="*/ 1865 h 11631"/>
              <a:gd name="connsiteX1" fmla="*/ 778 w 12334"/>
              <a:gd name="connsiteY1" fmla="*/ 9709 h 11631"/>
              <a:gd name="connsiteX2" fmla="*/ 6368 w 12334"/>
              <a:gd name="connsiteY2" fmla="*/ 11618 h 11631"/>
              <a:gd name="connsiteX3" fmla="*/ 11325 w 12334"/>
              <a:gd name="connsiteY3" fmla="*/ 9130 h 11631"/>
              <a:gd name="connsiteX4" fmla="*/ 11766 w 12334"/>
              <a:gd name="connsiteY4" fmla="*/ 3412 h 11631"/>
              <a:gd name="connsiteX5" fmla="*/ 5987 w 12334"/>
              <a:gd name="connsiteY5" fmla="*/ 69 h 11631"/>
              <a:gd name="connsiteX6" fmla="*/ 601 w 12334"/>
              <a:gd name="connsiteY6" fmla="*/ 1865 h 11631"/>
              <a:gd name="connsiteX0" fmla="*/ 579 w 12368"/>
              <a:gd name="connsiteY0" fmla="*/ 2062 h 11604"/>
              <a:gd name="connsiteX1" fmla="*/ 812 w 12368"/>
              <a:gd name="connsiteY1" fmla="*/ 9683 h 11604"/>
              <a:gd name="connsiteX2" fmla="*/ 6402 w 12368"/>
              <a:gd name="connsiteY2" fmla="*/ 11592 h 11604"/>
              <a:gd name="connsiteX3" fmla="*/ 11359 w 12368"/>
              <a:gd name="connsiteY3" fmla="*/ 9104 h 11604"/>
              <a:gd name="connsiteX4" fmla="*/ 11800 w 12368"/>
              <a:gd name="connsiteY4" fmla="*/ 3386 h 11604"/>
              <a:gd name="connsiteX5" fmla="*/ 6021 w 12368"/>
              <a:gd name="connsiteY5" fmla="*/ 43 h 11604"/>
              <a:gd name="connsiteX6" fmla="*/ 579 w 12368"/>
              <a:gd name="connsiteY6" fmla="*/ 2062 h 11604"/>
              <a:gd name="connsiteX0" fmla="*/ 779 w 12568"/>
              <a:gd name="connsiteY0" fmla="*/ 2121 h 11663"/>
              <a:gd name="connsiteX1" fmla="*/ 1012 w 12568"/>
              <a:gd name="connsiteY1" fmla="*/ 9742 h 11663"/>
              <a:gd name="connsiteX2" fmla="*/ 6602 w 12568"/>
              <a:gd name="connsiteY2" fmla="*/ 11651 h 11663"/>
              <a:gd name="connsiteX3" fmla="*/ 11559 w 12568"/>
              <a:gd name="connsiteY3" fmla="*/ 9163 h 11663"/>
              <a:gd name="connsiteX4" fmla="*/ 12000 w 12568"/>
              <a:gd name="connsiteY4" fmla="*/ 3445 h 11663"/>
              <a:gd name="connsiteX5" fmla="*/ 6221 w 12568"/>
              <a:gd name="connsiteY5" fmla="*/ 102 h 11663"/>
              <a:gd name="connsiteX6" fmla="*/ 779 w 12568"/>
              <a:gd name="connsiteY6" fmla="*/ 2121 h 11663"/>
              <a:gd name="connsiteX0" fmla="*/ 736 w 12666"/>
              <a:gd name="connsiteY0" fmla="*/ 2525 h 11588"/>
              <a:gd name="connsiteX1" fmla="*/ 1110 w 12666"/>
              <a:gd name="connsiteY1" fmla="*/ 9668 h 11588"/>
              <a:gd name="connsiteX2" fmla="*/ 6700 w 12666"/>
              <a:gd name="connsiteY2" fmla="*/ 11577 h 11588"/>
              <a:gd name="connsiteX3" fmla="*/ 11657 w 12666"/>
              <a:gd name="connsiteY3" fmla="*/ 9089 h 11588"/>
              <a:gd name="connsiteX4" fmla="*/ 12098 w 12666"/>
              <a:gd name="connsiteY4" fmla="*/ 3371 h 11588"/>
              <a:gd name="connsiteX5" fmla="*/ 6319 w 12666"/>
              <a:gd name="connsiteY5" fmla="*/ 28 h 11588"/>
              <a:gd name="connsiteX6" fmla="*/ 736 w 12666"/>
              <a:gd name="connsiteY6" fmla="*/ 2525 h 11588"/>
              <a:gd name="connsiteX0" fmla="*/ 533 w 12463"/>
              <a:gd name="connsiteY0" fmla="*/ 2636 h 11699"/>
              <a:gd name="connsiteX1" fmla="*/ 907 w 12463"/>
              <a:gd name="connsiteY1" fmla="*/ 9779 h 11699"/>
              <a:gd name="connsiteX2" fmla="*/ 6497 w 12463"/>
              <a:gd name="connsiteY2" fmla="*/ 11688 h 11699"/>
              <a:gd name="connsiteX3" fmla="*/ 11454 w 12463"/>
              <a:gd name="connsiteY3" fmla="*/ 9200 h 11699"/>
              <a:gd name="connsiteX4" fmla="*/ 11895 w 12463"/>
              <a:gd name="connsiteY4" fmla="*/ 3482 h 11699"/>
              <a:gd name="connsiteX5" fmla="*/ 6144 w 12463"/>
              <a:gd name="connsiteY5" fmla="*/ 11 h 11699"/>
              <a:gd name="connsiteX6" fmla="*/ 533 w 12463"/>
              <a:gd name="connsiteY6" fmla="*/ 2636 h 11699"/>
              <a:gd name="connsiteX0" fmla="*/ 677 w 12607"/>
              <a:gd name="connsiteY0" fmla="*/ 2637 h 11700"/>
              <a:gd name="connsiteX1" fmla="*/ 1051 w 12607"/>
              <a:gd name="connsiteY1" fmla="*/ 9780 h 11700"/>
              <a:gd name="connsiteX2" fmla="*/ 6641 w 12607"/>
              <a:gd name="connsiteY2" fmla="*/ 11689 h 11700"/>
              <a:gd name="connsiteX3" fmla="*/ 11598 w 12607"/>
              <a:gd name="connsiteY3" fmla="*/ 9201 h 11700"/>
              <a:gd name="connsiteX4" fmla="*/ 12039 w 12607"/>
              <a:gd name="connsiteY4" fmla="*/ 3483 h 11700"/>
              <a:gd name="connsiteX5" fmla="*/ 6288 w 12607"/>
              <a:gd name="connsiteY5" fmla="*/ 12 h 11700"/>
              <a:gd name="connsiteX6" fmla="*/ 677 w 12607"/>
              <a:gd name="connsiteY6" fmla="*/ 2637 h 11700"/>
              <a:gd name="connsiteX0" fmla="*/ 780 w 12710"/>
              <a:gd name="connsiteY0" fmla="*/ 2637 h 11700"/>
              <a:gd name="connsiteX1" fmla="*/ 1154 w 12710"/>
              <a:gd name="connsiteY1" fmla="*/ 9780 h 11700"/>
              <a:gd name="connsiteX2" fmla="*/ 6744 w 12710"/>
              <a:gd name="connsiteY2" fmla="*/ 11689 h 11700"/>
              <a:gd name="connsiteX3" fmla="*/ 11701 w 12710"/>
              <a:gd name="connsiteY3" fmla="*/ 9201 h 11700"/>
              <a:gd name="connsiteX4" fmla="*/ 12142 w 12710"/>
              <a:gd name="connsiteY4" fmla="*/ 3483 h 11700"/>
              <a:gd name="connsiteX5" fmla="*/ 6391 w 12710"/>
              <a:gd name="connsiteY5" fmla="*/ 12 h 11700"/>
              <a:gd name="connsiteX6" fmla="*/ 780 w 12710"/>
              <a:gd name="connsiteY6" fmla="*/ 2637 h 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1700">
                <a:moveTo>
                  <a:pt x="780" y="2637"/>
                </a:moveTo>
                <a:cubicBezTo>
                  <a:pt x="-430" y="4297"/>
                  <a:pt x="-177" y="8271"/>
                  <a:pt x="1154" y="9780"/>
                </a:cubicBezTo>
                <a:cubicBezTo>
                  <a:pt x="2485" y="11289"/>
                  <a:pt x="4986" y="11785"/>
                  <a:pt x="6744" y="11689"/>
                </a:cubicBezTo>
                <a:cubicBezTo>
                  <a:pt x="8502" y="11593"/>
                  <a:pt x="10801" y="10569"/>
                  <a:pt x="11701" y="9201"/>
                </a:cubicBezTo>
                <a:cubicBezTo>
                  <a:pt x="12601" y="7833"/>
                  <a:pt x="13214" y="5447"/>
                  <a:pt x="12142" y="3483"/>
                </a:cubicBezTo>
                <a:cubicBezTo>
                  <a:pt x="10885" y="1448"/>
                  <a:pt x="8285" y="153"/>
                  <a:pt x="6391" y="12"/>
                </a:cubicBezTo>
                <a:cubicBezTo>
                  <a:pt x="4497" y="-129"/>
                  <a:pt x="1990" y="977"/>
                  <a:pt x="780" y="2637"/>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lvl="0"/>
            <a:endParaRPr lang="en-US"/>
          </a:p>
        </p:txBody>
      </p:sp>
      <p:sp>
        <p:nvSpPr>
          <p:cNvPr id="24" name="Picture Placeholder 31"/>
          <p:cNvSpPr>
            <a:spLocks noGrp="1"/>
          </p:cNvSpPr>
          <p:nvPr>
            <p:ph type="pic" sz="quarter" idx="14"/>
          </p:nvPr>
        </p:nvSpPr>
        <p:spPr>
          <a:xfrm>
            <a:off x="7452731" y="3555897"/>
            <a:ext cx="3928819" cy="2629022"/>
          </a:xfrm>
          <a:custGeom>
            <a:avLst/>
            <a:gdLst/>
            <a:ahLst/>
            <a:cxnLst/>
            <a:rect l="l" t="t" r="r" b="b"/>
            <a:pathLst>
              <a:path w="3928819" h="2629022">
                <a:moveTo>
                  <a:pt x="1871179" y="906"/>
                </a:moveTo>
                <a:cubicBezTo>
                  <a:pt x="1945122" y="-739"/>
                  <a:pt x="2016632" y="-121"/>
                  <a:pt x="2084553" y="2575"/>
                </a:cubicBezTo>
                <a:cubicBezTo>
                  <a:pt x="2627922" y="24145"/>
                  <a:pt x="3338507" y="254230"/>
                  <a:pt x="3616682" y="561609"/>
                </a:cubicBezTo>
                <a:cubicBezTo>
                  <a:pt x="3894858" y="868988"/>
                  <a:pt x="4084326" y="1405104"/>
                  <a:pt x="3752988" y="1846400"/>
                </a:cubicBezTo>
                <a:cubicBezTo>
                  <a:pt x="3364469" y="2303649"/>
                  <a:pt x="2560851" y="2594625"/>
                  <a:pt x="1975446" y="2626307"/>
                </a:cubicBezTo>
                <a:cubicBezTo>
                  <a:pt x="1390041" y="2657989"/>
                  <a:pt x="615167" y="2409479"/>
                  <a:pt x="241176" y="2036490"/>
                </a:cubicBezTo>
                <a:cubicBezTo>
                  <a:pt x="-132816" y="1663500"/>
                  <a:pt x="-54618" y="770573"/>
                  <a:pt x="356773" y="431512"/>
                </a:cubicBezTo>
                <a:cubicBezTo>
                  <a:pt x="716740" y="134834"/>
                  <a:pt x="1353579" y="12423"/>
                  <a:pt x="1871179" y="906"/>
                </a:cubicBezTo>
                <a:close/>
              </a:path>
            </a:pathLst>
          </a:custGeom>
          <a:ln w="9525">
            <a:solidFill>
              <a:schemeClr val="tx1">
                <a:lumMod val="20000"/>
                <a:lumOff val="80000"/>
              </a:schemeClr>
            </a:solidFill>
          </a:ln>
        </p:spPr>
        <p:txBody>
          <a:bodyPr tIns="274320"/>
          <a:lstStyle>
            <a:lvl1pPr marL="0" indent="0" algn="ctr">
              <a:buNone/>
              <a:defRPr/>
            </a:lvl1pPr>
          </a:lstStyle>
          <a:p>
            <a:r>
              <a:rPr lang="en-US" smtClean="0"/>
              <a:t>Click icon to add picture</a:t>
            </a:r>
            <a:endParaRPr lang="en-US"/>
          </a:p>
        </p:txBody>
      </p:sp>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F8D5F491-2613-41BF-A4BA-F06516213ACF}" type="datetime1">
              <a:rPr lang="en-US" smtClean="0"/>
              <a:pPr/>
              <a:t>3/26/2023</a:t>
            </a:fld>
            <a:endParaRPr lang="en-US"/>
          </a:p>
        </p:txBody>
      </p:sp>
      <p:sp>
        <p:nvSpPr>
          <p:cNvPr id="4" name="Slide Number Placeholder 3"/>
          <p:cNvSpPr>
            <a:spLocks noGrp="1"/>
          </p:cNvSpPr>
          <p:nvPr>
            <p:ph type="sldNum" sz="quarter" idx="12"/>
          </p:nvPr>
        </p:nvSpPr>
        <p:spPr/>
        <p:txBody>
          <a:bodyPr/>
          <a:lstStyle/>
          <a:p>
            <a:fld id="{09C03C58-465B-42F2-8BA3-01664A6B69B6}" type="slidenum">
              <a:rPr lang="en-US" smtClean="0"/>
              <a:pPr/>
              <a:t>‹#›</a:t>
            </a:fld>
            <a:endParaRPr lang="en-US"/>
          </a:p>
        </p:txBody>
      </p:sp>
    </p:spTree>
    <p:extLst>
      <p:ext uri="{BB962C8B-B14F-4D97-AF65-F5344CB8AC3E}">
        <p14:creationId xmlns:p14="http://schemas.microsoft.com/office/powerpoint/2010/main" xmlns="" val="28106850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4D8F36E1-9596-4E98-8786-4A17C5D29C65}" type="datetimeFigureOut">
              <a:rPr lang="en-US" dirty="0"/>
              <a:pPr/>
              <a:t>3/26/2023</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EE4D1A55-63BC-4BA2-9538-7DDEADA10621}" type="datetimeFigureOut">
              <a:rPr lang="en-US" dirty="0"/>
              <a:pPr/>
              <a:t>3/26/2023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6D01ABB-8821-4BF5-97A9-E1A66ACAEAA9}" type="datetimeFigureOut">
              <a:rPr lang="en-US" dirty="0"/>
              <a:pPr/>
              <a:t>3/26/2023</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20C37B1C-D4A1-4A4F-A470-80868146AFC5}" type="datetimeFigureOut">
              <a:rPr lang="en-US" dirty="0"/>
              <a:pPr/>
              <a:t>3/26/2023</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D31D1B9-F39E-471E-80A9-595CAA5664AD}" type="datetimeFigureOut">
              <a:rPr lang="en-US" dirty="0"/>
              <a:pPr/>
              <a:t>3/26/2023</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33FCEABC-E2B9-4606-A74F-CB06AF596887}" type="datetimeFigureOut">
              <a:rPr lang="en-US" dirty="0"/>
              <a:pPr/>
              <a:t>3/26/2023</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FA8850A0-01A3-4F4E-AA52-F716A9BFD4EB}" type="datetimeFigureOut">
              <a:rPr lang="en-US" dirty="0"/>
              <a:pPr/>
              <a:t>3/26/2023</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dirty="0"/>
              <a:pPr/>
              <a:t>‹#›</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E5811CCA-BB49-46C7-A0E2-F42339750F9A}" type="datetimeFigureOut">
              <a:rPr lang="en-US" dirty="0"/>
              <a:pPr/>
              <a:t>3/26/2023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17205CAA-4E5A-4223-BD55-C5D2841AC9EF}" type="datetimeFigureOut">
              <a:rPr lang="en-US" dirty="0"/>
              <a:pPr/>
              <a:t>3/26/2023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NUL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Confetti">
          <a:fgClr>
            <a:srgbClr val="92D050"/>
          </a:fgClr>
          <a:bgClr>
            <a:schemeClr val="bg1"/>
          </a:bgClr>
        </a:patt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3BFCDB3-13C4-4D69-848D-3F1F4D6B8F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CC2B9599-6E7A-4DD2-B13A-B4F68A1351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3E377648-1ED1-4112-805B-16C14CE995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Rectangle 29">
            <a:extLst>
              <a:ext uri="{FF2B5EF4-FFF2-40B4-BE49-F238E27FC236}">
                <a16:creationId xmlns:a16="http://schemas.microsoft.com/office/drawing/2014/main" xmlns="" id="{D63B59CB-289C-4850-A932-358B9E412B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sp>
        <p:nvSpPr>
          <p:cNvPr id="32" name="Rectangle 31">
            <a:extLst>
              <a:ext uri="{FF2B5EF4-FFF2-40B4-BE49-F238E27FC236}">
                <a16:creationId xmlns:a16="http://schemas.microsoft.com/office/drawing/2014/main" xmlns="" id="{98867647-07B7-4265-832F-DE0E80979A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xmlns="" id="{516AC468-2C3D-4337-A9A2-81175F6D54B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2A873262-74DB-4FD1-9625-E4616CF011D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09F3D15D-CB95-47AD-87F5-9CFF84F615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ED90EC3D-482A-4E73-B198-E8341A0D0973}"/>
              </a:ext>
            </a:extLst>
          </p:cNvPr>
          <p:cNvSpPr>
            <a:spLocks noGrp="1"/>
          </p:cNvSpPr>
          <p:nvPr>
            <p:ph type="ctrTitle"/>
          </p:nvPr>
        </p:nvSpPr>
        <p:spPr>
          <a:xfrm>
            <a:off x="8275013" y="446049"/>
            <a:ext cx="3808850" cy="4081346"/>
          </a:xfrm>
        </p:spPr>
        <p:txBody>
          <a:bodyPr>
            <a:normAutofit/>
          </a:bodyPr>
          <a:lstStyle/>
          <a:p>
            <a:r>
              <a:rPr lang="en-US" sz="3600" dirty="0" smtClean="0">
                <a:solidFill>
                  <a:srgbClr val="FFFFFF"/>
                </a:solidFill>
              </a:rPr>
              <a:t>Environmental education in outdoor </a:t>
            </a:r>
            <a:r>
              <a:rPr lang="en-US" sz="3600" dirty="0" smtClean="0">
                <a:solidFill>
                  <a:srgbClr val="FFFFFF"/>
                </a:solidFill>
              </a:rPr>
              <a:t>settings</a:t>
            </a:r>
            <a:r>
              <a:rPr lang="pl-PL" sz="3600" dirty="0" smtClean="0">
                <a:solidFill>
                  <a:srgbClr val="FFFFFF"/>
                </a:solidFill>
              </a:rPr>
              <a:t/>
            </a:r>
            <a:br>
              <a:rPr lang="pl-PL" sz="3600" dirty="0" smtClean="0">
                <a:solidFill>
                  <a:srgbClr val="FFFFFF"/>
                </a:solidFill>
              </a:rPr>
            </a:br>
            <a:r>
              <a:rPr lang="pl-PL" sz="3600" dirty="0" smtClean="0">
                <a:solidFill>
                  <a:srgbClr val="FFFFFF"/>
                </a:solidFill>
              </a:rPr>
              <a:t>( Edukacja ekologiczna w plenerze)</a:t>
            </a:r>
            <a:endParaRPr lang="en-US" sz="3600" dirty="0">
              <a:solidFill>
                <a:srgbClr val="FFFFFF"/>
              </a:solidFill>
            </a:endParaRPr>
          </a:p>
        </p:txBody>
      </p:sp>
      <p:sp>
        <p:nvSpPr>
          <p:cNvPr id="7" name="Subtitle 6">
            <a:extLst>
              <a:ext uri="{FF2B5EF4-FFF2-40B4-BE49-F238E27FC236}">
                <a16:creationId xmlns:a16="http://schemas.microsoft.com/office/drawing/2014/main" xmlns="" id="{2048EE7C-B77F-4E59-88A7-DD66337BB69C}"/>
              </a:ext>
            </a:extLst>
          </p:cNvPr>
          <p:cNvSpPr>
            <a:spLocks noGrp="1"/>
          </p:cNvSpPr>
          <p:nvPr>
            <p:ph type="subTitle" idx="1"/>
          </p:nvPr>
        </p:nvSpPr>
        <p:spPr>
          <a:xfrm>
            <a:off x="7616283" y="4708186"/>
            <a:ext cx="4393579" cy="1496816"/>
          </a:xfrm>
        </p:spPr>
        <p:txBody>
          <a:bodyPr>
            <a:normAutofit/>
          </a:bodyPr>
          <a:lstStyle/>
          <a:p>
            <a:r>
              <a:rPr lang="pl-PL" sz="1400" dirty="0" smtClean="0">
                <a:solidFill>
                  <a:schemeClr val="bg1"/>
                </a:solidFill>
              </a:rPr>
              <a:t>Prezentacja</a:t>
            </a:r>
            <a:r>
              <a:rPr lang="pl-PL" sz="1400" i="1" dirty="0" smtClean="0">
                <a:solidFill>
                  <a:schemeClr val="bg1"/>
                </a:solidFill>
              </a:rPr>
              <a:t> </a:t>
            </a:r>
            <a:r>
              <a:rPr lang="pl-PL" sz="1400" dirty="0" smtClean="0">
                <a:solidFill>
                  <a:schemeClr val="bg1"/>
                </a:solidFill>
              </a:rPr>
              <a:t>powstała w ramach projektu „</a:t>
            </a:r>
            <a:r>
              <a:rPr lang="pl-PL" sz="1400" b="1" dirty="0" smtClean="0">
                <a:solidFill>
                  <a:schemeClr val="bg1"/>
                </a:solidFill>
              </a:rPr>
              <a:t>Ku przyszłości” </a:t>
            </a:r>
            <a:r>
              <a:rPr lang="pl-PL" sz="1400" dirty="0" smtClean="0">
                <a:solidFill>
                  <a:schemeClr val="bg1"/>
                </a:solidFill>
              </a:rPr>
              <a:t>realizowanego w latach 2022-2023 w</a:t>
            </a:r>
            <a:r>
              <a:rPr lang="pl-PL" sz="1400" b="1" dirty="0" smtClean="0">
                <a:solidFill>
                  <a:schemeClr val="bg1"/>
                </a:solidFill>
              </a:rPr>
              <a:t> </a:t>
            </a:r>
            <a:r>
              <a:rPr lang="pl-PL" sz="1400" dirty="0" smtClean="0">
                <a:solidFill>
                  <a:schemeClr val="bg1"/>
                </a:solidFill>
              </a:rPr>
              <a:t>Szkole Podstawowej im. gen. dyw. Tadeusza Kutrzeby w Koźlu.</a:t>
            </a:r>
            <a:endParaRPr lang="en-US" sz="1400" dirty="0" smtClean="0">
              <a:solidFill>
                <a:schemeClr val="bg1"/>
              </a:solidFill>
            </a:endParaRPr>
          </a:p>
          <a:p>
            <a:r>
              <a:rPr lang="pl-PL" sz="1400" dirty="0" smtClean="0">
                <a:solidFill>
                  <a:schemeClr val="bg1"/>
                </a:solidFill>
              </a:rPr>
              <a:t> </a:t>
            </a:r>
            <a:endParaRPr lang="en-US" sz="1400" dirty="0">
              <a:solidFill>
                <a:schemeClr val="bg1"/>
              </a:solidFill>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r="22208"/>
          <a:stretch/>
        </p:blipFill>
        <p:spPr>
          <a:xfrm rot="5400000">
            <a:off x="938754" y="2134755"/>
            <a:ext cx="2962224" cy="31541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5400000">
            <a:off x="3485592" y="2058520"/>
            <a:ext cx="4408778" cy="3306584"/>
          </a:xfrm>
          <a:prstGeom prst="rect">
            <a:avLst/>
          </a:prstGeom>
        </p:spPr>
      </p:pic>
      <p:pic>
        <p:nvPicPr>
          <p:cNvPr id="14" name="Obraz 13" descr="C:\Users\Maciej\AppData\Local\Temp\Temp1_co-funded-pl.zip\co-funded_pl\Horizontal\JPEG\PL Współfinansowane przez Unię Europejską_PANTONE.jpg"/>
          <p:cNvPicPr/>
          <p:nvPr/>
        </p:nvPicPr>
        <p:blipFill>
          <a:blip r:embed="rId5" cstate="print"/>
          <a:srcRect/>
          <a:stretch>
            <a:fillRect/>
          </a:stretch>
        </p:blipFill>
        <p:spPr bwMode="auto">
          <a:xfrm>
            <a:off x="6112727" y="5704725"/>
            <a:ext cx="5943600" cy="1001857"/>
          </a:xfrm>
          <a:prstGeom prst="rect">
            <a:avLst/>
          </a:prstGeom>
          <a:noFill/>
          <a:ln w="9525">
            <a:noFill/>
            <a:miter lim="800000"/>
            <a:headEnd/>
            <a:tailEnd/>
          </a:ln>
        </p:spPr>
      </p:pic>
    </p:spTree>
    <p:extLst>
      <p:ext uri="{BB962C8B-B14F-4D97-AF65-F5344CB8AC3E}">
        <p14:creationId xmlns:p14="http://schemas.microsoft.com/office/powerpoint/2010/main" xmlns="" val="755769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23024"/>
            <a:ext cx="8985423" cy="2918929"/>
          </a:xfrm>
        </p:spPr>
        <p:txBody>
          <a:bodyPr/>
          <a:lstStyle/>
          <a:p>
            <a:r>
              <a:rPr lang="en-GB" sz="2800" b="1" dirty="0" smtClean="0">
                <a:solidFill>
                  <a:schemeClr val="bg1"/>
                </a:solidFill>
              </a:rPr>
              <a:t>Why Outdoor Learning?</a:t>
            </a:r>
            <a:endParaRPr lang="en-GB" sz="2800" b="1" dirty="0">
              <a:solidFill>
                <a:schemeClr val="bg1"/>
              </a:solidFill>
            </a:endParaRPr>
          </a:p>
        </p:txBody>
      </p:sp>
      <p:sp>
        <p:nvSpPr>
          <p:cNvPr id="3" name="Content Placeholder 2"/>
          <p:cNvSpPr>
            <a:spLocks noGrp="1"/>
          </p:cNvSpPr>
          <p:nvPr>
            <p:ph type="subTitle" idx="1"/>
          </p:nvPr>
        </p:nvSpPr>
        <p:spPr>
          <a:xfrm>
            <a:off x="1348873" y="1550021"/>
            <a:ext cx="9411092" cy="1713442"/>
          </a:xfrm>
        </p:spPr>
        <p:txBody>
          <a:bodyPr>
            <a:noAutofit/>
          </a:bodyPr>
          <a:lstStyle/>
          <a:p>
            <a:r>
              <a:rPr lang="en-GB" sz="2400" dirty="0"/>
              <a:t>Outdoor </a:t>
            </a:r>
            <a:r>
              <a:rPr lang="en-GB" sz="2400" dirty="0" smtClean="0"/>
              <a:t>Learning provides </a:t>
            </a:r>
            <a:r>
              <a:rPr lang="en-GB" sz="2400" dirty="0"/>
              <a:t>a diversity </a:t>
            </a:r>
            <a:r>
              <a:rPr lang="en-GB" sz="2400" dirty="0" smtClean="0"/>
              <a:t>of resources </a:t>
            </a:r>
            <a:r>
              <a:rPr lang="en-GB" sz="2400" dirty="0"/>
              <a:t>and spaces that is hard to replicate in an indoor environment</a:t>
            </a:r>
            <a:r>
              <a:rPr lang="en-GB" sz="2400" dirty="0" smtClean="0"/>
              <a:t>.</a:t>
            </a:r>
          </a:p>
          <a:p>
            <a:r>
              <a:rPr lang="en-GB" sz="2400" dirty="0" smtClean="0"/>
              <a:t>Outdoor Learning provides </a:t>
            </a:r>
            <a:r>
              <a:rPr lang="en-GB" sz="2400" dirty="0"/>
              <a:t>opportunities to develop skills for learning, life and work</a:t>
            </a:r>
            <a:r>
              <a:rPr lang="en-GB" sz="2400" dirty="0" smtClean="0"/>
              <a:t>.</a:t>
            </a:r>
          </a:p>
          <a:p>
            <a:r>
              <a:rPr lang="en-GB" sz="2400" dirty="0" smtClean="0"/>
              <a:t>There is a visible </a:t>
            </a:r>
            <a:r>
              <a:rPr lang="en-GB" sz="2400" dirty="0"/>
              <a:t>impact </a:t>
            </a:r>
            <a:r>
              <a:rPr lang="en-GB" sz="2400" dirty="0" smtClean="0"/>
              <a:t>on </a:t>
            </a:r>
            <a:r>
              <a:rPr lang="en-GB" sz="2400" dirty="0"/>
              <a:t>children and young </a:t>
            </a:r>
            <a:r>
              <a:rPr lang="en-GB" sz="2400" dirty="0" smtClean="0"/>
              <a:t>people’s health </a:t>
            </a:r>
            <a:r>
              <a:rPr lang="en-GB" sz="2400" dirty="0"/>
              <a:t>and wellbeing, wider achievements, attainment and personal </a:t>
            </a:r>
            <a:r>
              <a:rPr lang="en-GB" sz="2400" dirty="0" smtClean="0"/>
              <a:t>development</a:t>
            </a:r>
            <a:r>
              <a:rPr lang="en-GB" sz="2400" dirty="0" smtClean="0"/>
              <a:t>.</a:t>
            </a:r>
            <a:endParaRPr lang="pl-PL" sz="2400" dirty="0" smtClean="0"/>
          </a:p>
          <a:p>
            <a:r>
              <a:rPr lang="pl-PL" dirty="0" smtClean="0"/>
              <a:t>Nauka na świeżym powietrzu zapewnia różnorodne zasoby i przestrzenie, które trudno odtworzyć w środowisku wewnętrznym</a:t>
            </a:r>
            <a:r>
              <a:rPr lang="pl-PL" dirty="0" smtClean="0"/>
              <a:t>. Nauka </a:t>
            </a:r>
            <a:r>
              <a:rPr lang="pl-PL" dirty="0" smtClean="0"/>
              <a:t>na świeżym powietrzu zapewnia możliwości rozwijania umiejętności przydatnych w nauce, życiu i pracy</a:t>
            </a:r>
            <a:r>
              <a:rPr lang="pl-PL" dirty="0" smtClean="0"/>
              <a:t>. Widoczny </a:t>
            </a:r>
            <a:r>
              <a:rPr lang="pl-PL" dirty="0" smtClean="0"/>
              <a:t>jest wpływ na zdrowie i samopoczucie dzieci i młodzieży, szersze osiągnięcia, </a:t>
            </a:r>
            <a:r>
              <a:rPr lang="pl-PL" dirty="0" err="1" smtClean="0"/>
              <a:t>osiągnięcia</a:t>
            </a:r>
            <a:r>
              <a:rPr lang="pl-PL" dirty="0" smtClean="0"/>
              <a:t> i rozwój osobisty.</a:t>
            </a:r>
            <a:endParaRPr lang="en-GB" dirty="0"/>
          </a:p>
        </p:txBody>
      </p:sp>
    </p:spTree>
    <p:extLst>
      <p:ext uri="{BB962C8B-B14F-4D97-AF65-F5344CB8AC3E}">
        <p14:creationId xmlns:p14="http://schemas.microsoft.com/office/powerpoint/2010/main" xmlns="" val="1284663240"/>
      </p:ext>
    </p:extLst>
  </p:cSld>
  <p:clrMapOvr>
    <a:masterClrMapping/>
  </p:clrMapOvr>
  <mc:AlternateContent xmlns:mc="http://schemas.openxmlformats.org/markup-compatibility/2006">
    <mc:Choice xmlns:p14="http://schemas.microsoft.com/office/powerpoint/2010/main" xmlns="" Requires="p14">
      <p:transition spd="slow" p14:dur="2000" advClick="0" advTm="16000"/>
    </mc:Choice>
    <mc:Fallback>
      <p:transition spd="slow" advClick="0" advTm="16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61686"/>
            <a:ext cx="10058400" cy="4676052"/>
          </a:xfrm>
        </p:spPr>
        <p:txBody>
          <a:bodyPr>
            <a:normAutofit lnSpcReduction="10000"/>
          </a:bodyPr>
          <a:lstStyle/>
          <a:p>
            <a:r>
              <a:rPr lang="en-GB" sz="2000" dirty="0" smtClean="0"/>
              <a:t>Children can make connections between the classroom and the real world. </a:t>
            </a:r>
          </a:p>
          <a:p>
            <a:r>
              <a:rPr lang="en-GB" sz="2000" dirty="0" smtClean="0"/>
              <a:t>Outdoor Learning provides stimuli for creative thinking and learning.</a:t>
            </a:r>
          </a:p>
          <a:p>
            <a:r>
              <a:rPr lang="en-GB" sz="2000" dirty="0" smtClean="0"/>
              <a:t>It develops critical </a:t>
            </a:r>
            <a:r>
              <a:rPr lang="en-GB" sz="2000" dirty="0"/>
              <a:t>thinking </a:t>
            </a:r>
            <a:r>
              <a:rPr lang="en-GB" sz="2000" dirty="0" smtClean="0"/>
              <a:t>skills and problem solving skills. </a:t>
            </a:r>
          </a:p>
          <a:p>
            <a:r>
              <a:rPr lang="en-GB" sz="2000" dirty="0" smtClean="0"/>
              <a:t>Children can see relevance to what is being taught in the classroom – developing life skills. </a:t>
            </a:r>
          </a:p>
          <a:p>
            <a:r>
              <a:rPr lang="en-GB" sz="2000" dirty="0" smtClean="0"/>
              <a:t>It provides a multi-sensory approach to learning</a:t>
            </a:r>
            <a:r>
              <a:rPr lang="en-GB" sz="2000" dirty="0" smtClean="0"/>
              <a:t>.</a:t>
            </a:r>
            <a:endParaRPr lang="pl-PL" sz="2000" dirty="0" smtClean="0"/>
          </a:p>
          <a:p>
            <a:endParaRPr lang="en-GB" sz="2000" dirty="0" smtClean="0"/>
          </a:p>
          <a:p>
            <a:r>
              <a:rPr lang="pl-PL" dirty="0" smtClean="0"/>
              <a:t>Dzieci mogą tworzyć powiązania między klasą a światem rzeczywistym</a:t>
            </a:r>
            <a:r>
              <a:rPr lang="pl-PL" dirty="0" smtClean="0"/>
              <a:t>.</a:t>
            </a:r>
          </a:p>
          <a:p>
            <a:r>
              <a:rPr lang="pl-PL" dirty="0" err="1" smtClean="0"/>
              <a:t>Outdoor</a:t>
            </a:r>
            <a:r>
              <a:rPr lang="pl-PL" dirty="0" smtClean="0"/>
              <a:t> </a:t>
            </a:r>
            <a:r>
              <a:rPr lang="pl-PL" dirty="0" smtClean="0"/>
              <a:t>Learning dostarcza bodźców do kreatywnego myślenia i uczenia się</a:t>
            </a:r>
            <a:r>
              <a:rPr lang="pl-PL" dirty="0" smtClean="0"/>
              <a:t>.</a:t>
            </a:r>
          </a:p>
          <a:p>
            <a:r>
              <a:rPr lang="pl-PL" dirty="0" smtClean="0"/>
              <a:t>Rozwija </a:t>
            </a:r>
            <a:r>
              <a:rPr lang="pl-PL" dirty="0" smtClean="0"/>
              <a:t>umiejętności krytycznego myślenia i umiejętności rozwiązywania </a:t>
            </a:r>
            <a:r>
              <a:rPr lang="pl-PL" dirty="0" smtClean="0"/>
              <a:t>problemów.</a:t>
            </a:r>
          </a:p>
          <a:p>
            <a:r>
              <a:rPr lang="pl-PL" dirty="0" smtClean="0"/>
              <a:t>Dzieci </a:t>
            </a:r>
            <a:r>
              <a:rPr lang="pl-PL" dirty="0" smtClean="0"/>
              <a:t>widzą znaczenie tego, czego naucza się w klasie – rozwijanie umiejętności życiowych</a:t>
            </a:r>
            <a:r>
              <a:rPr lang="pl-PL" dirty="0" smtClean="0"/>
              <a:t>.</a:t>
            </a:r>
          </a:p>
          <a:p>
            <a:r>
              <a:rPr lang="pl-PL" dirty="0" smtClean="0"/>
              <a:t>Zapewnia </a:t>
            </a:r>
            <a:r>
              <a:rPr lang="pl-PL" dirty="0" err="1" smtClean="0"/>
              <a:t>multisensoryczne</a:t>
            </a:r>
            <a:r>
              <a:rPr lang="pl-PL" dirty="0" smtClean="0"/>
              <a:t> podejście do uczenia się.</a:t>
            </a:r>
            <a:endParaRPr lang="en-GB" dirty="0"/>
          </a:p>
        </p:txBody>
      </p:sp>
      <p:sp>
        <p:nvSpPr>
          <p:cNvPr id="2" name="Title 1"/>
          <p:cNvSpPr>
            <a:spLocks noGrp="1"/>
          </p:cNvSpPr>
          <p:nvPr>
            <p:ph type="title"/>
          </p:nvPr>
        </p:nvSpPr>
        <p:spPr>
          <a:xfrm>
            <a:off x="1066800" y="484939"/>
            <a:ext cx="10058400" cy="1371600"/>
          </a:xfrm>
        </p:spPr>
        <p:txBody>
          <a:bodyPr/>
          <a:lstStyle/>
          <a:p>
            <a:r>
              <a:rPr lang="en-GB" dirty="0" smtClean="0"/>
              <a:t>The Benefits of Outdoor Learning</a:t>
            </a:r>
            <a:endParaRPr lang="en-GB" dirty="0"/>
          </a:p>
        </p:txBody>
      </p:sp>
    </p:spTree>
    <p:extLst>
      <p:ext uri="{BB962C8B-B14F-4D97-AF65-F5344CB8AC3E}">
        <p14:creationId xmlns:p14="http://schemas.microsoft.com/office/powerpoint/2010/main" xmlns="" val="3649470099"/>
      </p:ext>
    </p:extLst>
  </p:cSld>
  <p:clrMapOvr>
    <a:masterClrMapping/>
  </p:clrMapOvr>
  <mc:AlternateContent xmlns:mc="http://schemas.openxmlformats.org/markup-compatibility/2006">
    <mc:Choice xmlns:p14="http://schemas.microsoft.com/office/powerpoint/2010/main" xmlns="" Requires="p14">
      <p:transition spd="slow" p14:dur="2000" advClick="0" advTm="16000"/>
    </mc:Choice>
    <mc:Fallback>
      <p:transition spd="slow" advClick="0" advTm="1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959" y="1062595"/>
            <a:ext cx="10741572" cy="5637749"/>
          </a:xfrm>
        </p:spPr>
        <p:txBody>
          <a:bodyPr>
            <a:normAutofit/>
          </a:bodyPr>
          <a:lstStyle/>
          <a:p>
            <a:r>
              <a:rPr lang="en-US" sz="2000" dirty="0"/>
              <a:t>Outdoor learning can be a more relaxing environment for some learners. </a:t>
            </a:r>
            <a:endParaRPr lang="en-US" sz="2000" dirty="0" smtClean="0"/>
          </a:p>
          <a:p>
            <a:r>
              <a:rPr lang="en-US" sz="2000" dirty="0" smtClean="0"/>
              <a:t>Encourages </a:t>
            </a:r>
            <a:r>
              <a:rPr lang="en-US" sz="2000" dirty="0"/>
              <a:t>risk taking and risk assessment.</a:t>
            </a:r>
          </a:p>
          <a:p>
            <a:r>
              <a:rPr lang="en-US" sz="2000" dirty="0"/>
              <a:t>Health benefits – more fresh air and children are more active.</a:t>
            </a:r>
          </a:p>
          <a:p>
            <a:r>
              <a:rPr lang="en-US" sz="2000" dirty="0"/>
              <a:t>Reduces stress: “The life stress impact is lower among children with high levels of nearby nature than among those with little nearby nature”</a:t>
            </a:r>
          </a:p>
          <a:p>
            <a:r>
              <a:rPr lang="en-US" sz="2000" dirty="0"/>
              <a:t>Being ‘Nature Smart’ is a </a:t>
            </a:r>
            <a:r>
              <a:rPr lang="en-US" sz="2000" dirty="0" err="1"/>
              <a:t>recognised</a:t>
            </a:r>
            <a:r>
              <a:rPr lang="en-US" sz="2000" dirty="0"/>
              <a:t> intelligence. </a:t>
            </a:r>
          </a:p>
          <a:p>
            <a:r>
              <a:rPr lang="pl-PL" sz="1900" dirty="0" smtClean="0"/>
              <a:t>Nauka na świeżym powietrzu może być bardziej relaksującym środowiskiem dla niektórych uczniów</a:t>
            </a:r>
            <a:r>
              <a:rPr lang="pl-PL" sz="1900" dirty="0" smtClean="0"/>
              <a:t>.</a:t>
            </a:r>
          </a:p>
          <a:p>
            <a:r>
              <a:rPr lang="pl-PL" sz="1900" dirty="0" smtClean="0"/>
              <a:t>Zachęca </a:t>
            </a:r>
            <a:r>
              <a:rPr lang="pl-PL" sz="1900" dirty="0" smtClean="0"/>
              <a:t>do podejmowania ryzyka i oceny ryzyka</a:t>
            </a:r>
            <a:r>
              <a:rPr lang="pl-PL" sz="1900" dirty="0" smtClean="0"/>
              <a:t>.</a:t>
            </a:r>
          </a:p>
          <a:p>
            <a:r>
              <a:rPr lang="pl-PL" sz="1900" dirty="0" smtClean="0"/>
              <a:t>Korzyści </a:t>
            </a:r>
            <a:r>
              <a:rPr lang="pl-PL" sz="1900" dirty="0" smtClean="0"/>
              <a:t>zdrowotne – więcej świeżego powietrza i dzieci są bardziej aktywne</a:t>
            </a:r>
            <a:r>
              <a:rPr lang="pl-PL" sz="1900" dirty="0" smtClean="0"/>
              <a:t>.</a:t>
            </a:r>
          </a:p>
          <a:p>
            <a:r>
              <a:rPr lang="pl-PL" sz="1900" dirty="0" smtClean="0"/>
              <a:t>Zmniejsza </a:t>
            </a:r>
            <a:r>
              <a:rPr lang="pl-PL" sz="1900" dirty="0" smtClean="0"/>
              <a:t>stres: „Wpływ stresu życiowego jest mniejszy wśród dzieci z dużym udziałem pobliskiej przyrody niż wśród dzieci z niewielką ilością pobliskiej </a:t>
            </a:r>
            <a:r>
              <a:rPr lang="pl-PL" sz="1900" dirty="0" smtClean="0"/>
              <a:t>przyrody</a:t>
            </a:r>
          </a:p>
          <a:p>
            <a:r>
              <a:rPr lang="pl-PL" sz="1900" dirty="0" smtClean="0"/>
              <a:t>”</a:t>
            </a:r>
            <a:r>
              <a:rPr lang="pl-PL" sz="1900" dirty="0" smtClean="0"/>
              <a:t>Bycie „</a:t>
            </a:r>
            <a:r>
              <a:rPr lang="pl-PL" sz="1900" dirty="0" err="1" smtClean="0"/>
              <a:t>Nature</a:t>
            </a:r>
            <a:r>
              <a:rPr lang="pl-PL" sz="1900" dirty="0" smtClean="0"/>
              <a:t> Smart” to uznana inteligencja.</a:t>
            </a:r>
            <a:endParaRPr lang="en-GB" sz="1900" dirty="0"/>
          </a:p>
        </p:txBody>
      </p:sp>
    </p:spTree>
    <p:extLst>
      <p:ext uri="{BB962C8B-B14F-4D97-AF65-F5344CB8AC3E}">
        <p14:creationId xmlns:p14="http://schemas.microsoft.com/office/powerpoint/2010/main" xmlns="" val="2429319370"/>
      </p:ext>
    </p:extLst>
  </p:cSld>
  <p:clrMapOvr>
    <a:masterClrMapping/>
  </p:clrMapOvr>
  <mc:AlternateContent xmlns:mc="http://schemas.openxmlformats.org/markup-compatibility/2006">
    <mc:Choice xmlns:p14="http://schemas.microsoft.com/office/powerpoint/2010/main" xmlns="" Requires="p14">
      <p:transition spd="slow" p14:dur="2000" advClick="0" advTm="16000"/>
    </mc:Choice>
    <mc:Fallback>
      <p:transition spd="slow" advClick="0" advTm="1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B763E74-B111-4F0A-990A-DC546EDB60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59261977-BEC4-4705-BB60-C4C0C74711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E61F1EFE-E608-4FCB-8DBB-12FA3AC1E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43" y="643464"/>
            <a:ext cx="6909336" cy="5571072"/>
          </a:xfrm>
          <a:prstGeom prst="rect">
            <a:avLst/>
          </a:prstGeom>
          <a:ln w="6350" cap="flat" cmpd="sng" algn="ctr">
            <a:noFill/>
            <a:prstDash val="solid"/>
          </a:ln>
          <a:effectLst>
            <a:outerShdw blurRad="50800" algn="ctr" rotWithShape="0">
              <a:prstClr val="black">
                <a:alpha val="66000"/>
              </a:prstClr>
            </a:outerShdw>
            <a:softEdge rad="0"/>
          </a:effectLst>
        </p:spPr>
      </p:sp>
      <p:sp useBgFill="1">
        <p:nvSpPr>
          <p:cNvPr id="17" name="Rectangle 16">
            <a:extLst>
              <a:ext uri="{FF2B5EF4-FFF2-40B4-BE49-F238E27FC236}">
                <a16:creationId xmlns:a16="http://schemas.microsoft.com/office/drawing/2014/main" xmlns="" id="{4C7DD595-7EA3-45FF-B181-2B606353F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06071" y="809244"/>
            <a:ext cx="6583680" cy="5239512"/>
          </a:xfrm>
          <a:prstGeom prst="rect">
            <a:avLst/>
          </a:prstGeom>
          <a:ln w="6350" cap="sq" cmpd="sng" algn="ctr">
            <a:solidFill>
              <a:schemeClr val="tx1">
                <a:lumMod val="65000"/>
                <a:lumOff val="35000"/>
              </a:schemeClr>
            </a:solidFill>
            <a:prstDash val="solid"/>
            <a:miter lim="800000"/>
          </a:ln>
          <a:effectLst/>
        </p:spPr>
      </p:sp>
      <p:sp>
        <p:nvSpPr>
          <p:cNvPr id="19" name="Rectangle 18">
            <a:extLst>
              <a:ext uri="{FF2B5EF4-FFF2-40B4-BE49-F238E27FC236}">
                <a16:creationId xmlns:a16="http://schemas.microsoft.com/office/drawing/2014/main" xmlns="" id="{848B10FE-6408-43F6-9A62-B98F2DB0FF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66971" y="-1"/>
            <a:ext cx="4025029" cy="6858000"/>
          </a:xfrm>
          <a:prstGeom prst="rect">
            <a:avLst/>
          </a:prstGeom>
          <a:blipFill dpi="0" rotWithShape="1">
            <a:blip r:embed="rId2">
              <a:alphaModFix amt="1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5F3F6C66-D6D7-4A72-9928-967AEA400766}"/>
              </a:ext>
            </a:extLst>
          </p:cNvPr>
          <p:cNvSpPr>
            <a:spLocks noGrp="1"/>
          </p:cNvSpPr>
          <p:nvPr>
            <p:ph type="title"/>
          </p:nvPr>
        </p:nvSpPr>
        <p:spPr>
          <a:xfrm>
            <a:off x="8373210" y="624777"/>
            <a:ext cx="3612550" cy="5571071"/>
          </a:xfrm>
        </p:spPr>
        <p:txBody>
          <a:bodyPr>
            <a:normAutofit/>
          </a:bodyPr>
          <a:lstStyle/>
          <a:p>
            <a:r>
              <a:rPr lang="en-US" sz="4400" b="1" dirty="0">
                <a:solidFill>
                  <a:srgbClr val="FFFFFF"/>
                </a:solidFill>
              </a:rPr>
              <a:t>Outdoor education</a:t>
            </a:r>
            <a:r>
              <a:rPr lang="en-US" sz="4400" b="1" dirty="0" smtClean="0">
                <a:solidFill>
                  <a:srgbClr val="FFFFFF"/>
                </a:solidFill>
              </a:rPr>
              <a:t>…</a:t>
            </a:r>
            <a:r>
              <a:rPr lang="en-US" sz="4400" b="1" dirty="0">
                <a:solidFill>
                  <a:srgbClr val="FFFFFF"/>
                </a:solidFill>
              </a:rPr>
              <a:t/>
            </a:r>
            <a:br>
              <a:rPr lang="en-US" sz="4400" b="1" dirty="0">
                <a:solidFill>
                  <a:srgbClr val="FFFFFF"/>
                </a:solidFill>
              </a:rPr>
            </a:br>
            <a:endParaRPr lang="en-US" sz="4400" b="1" dirty="0">
              <a:solidFill>
                <a:srgbClr val="FFFFFF"/>
              </a:solidFill>
            </a:endParaRPr>
          </a:p>
        </p:txBody>
      </p:sp>
      <p:sp>
        <p:nvSpPr>
          <p:cNvPr id="3" name="Content Placeholder 2"/>
          <p:cNvSpPr>
            <a:spLocks noGrp="1"/>
          </p:cNvSpPr>
          <p:nvPr>
            <p:ph idx="1"/>
          </p:nvPr>
        </p:nvSpPr>
        <p:spPr>
          <a:xfrm>
            <a:off x="806071" y="809244"/>
            <a:ext cx="6583680" cy="5405292"/>
          </a:xfrm>
        </p:spPr>
        <p:txBody>
          <a:bodyPr>
            <a:normAutofit lnSpcReduction="10000"/>
          </a:bodyPr>
          <a:lstStyle/>
          <a:p>
            <a:pPr marL="0" indent="0" algn="just">
              <a:buNone/>
            </a:pPr>
            <a:r>
              <a:rPr lang="en-US" sz="2000" dirty="0" smtClean="0"/>
              <a:t>… is </a:t>
            </a:r>
            <a:r>
              <a:rPr lang="en-US" sz="2000" dirty="0"/>
              <a:t>the practical aspect of </a:t>
            </a:r>
            <a:r>
              <a:rPr lang="en-US" sz="2000" dirty="0" smtClean="0"/>
              <a:t>Environmental Education, where </a:t>
            </a:r>
            <a:r>
              <a:rPr lang="en-US" sz="2000" dirty="0"/>
              <a:t>students go out of the classroom to </a:t>
            </a:r>
            <a:r>
              <a:rPr lang="en-US" sz="2000" dirty="0" smtClean="0"/>
              <a:t>study real-life situations in real-world settings!</a:t>
            </a:r>
          </a:p>
          <a:p>
            <a:pPr marL="0" indent="0" algn="just">
              <a:buNone/>
            </a:pPr>
            <a:r>
              <a:rPr lang="en-US" sz="2000" dirty="0" smtClean="0"/>
              <a:t>… </a:t>
            </a:r>
            <a:r>
              <a:rPr lang="en-US" sz="2000" dirty="0" smtClean="0"/>
              <a:t>is </a:t>
            </a:r>
            <a:r>
              <a:rPr lang="en-US" sz="2000" dirty="0"/>
              <a:t>a process through which the learner constructs knowledge, </a:t>
            </a:r>
            <a:r>
              <a:rPr lang="en-US" sz="2000" dirty="0" smtClean="0"/>
              <a:t>skills, </a:t>
            </a:r>
            <a:r>
              <a:rPr lang="en-US" sz="2000" dirty="0"/>
              <a:t>and </a:t>
            </a:r>
            <a:r>
              <a:rPr lang="en-US" sz="2000" dirty="0" smtClean="0"/>
              <a:t>values </a:t>
            </a:r>
            <a:r>
              <a:rPr lang="en-US" sz="2000" dirty="0"/>
              <a:t>from direct experiences </a:t>
            </a:r>
            <a:endParaRPr lang="en-US" sz="2000" dirty="0" smtClean="0"/>
          </a:p>
          <a:p>
            <a:pPr marL="0" indent="0" algn="just">
              <a:buNone/>
            </a:pPr>
            <a:r>
              <a:rPr lang="en-US" sz="2000" dirty="0"/>
              <a:t>…is all about the interaction of people and places. </a:t>
            </a:r>
            <a:r>
              <a:rPr lang="en-US" sz="2000" dirty="0" smtClean="0"/>
              <a:t>It </a:t>
            </a:r>
            <a:r>
              <a:rPr lang="en-US" sz="2000" dirty="0"/>
              <a:t>is central in helping us to explain this relationship and understand more fully the environment in which we live. </a:t>
            </a:r>
            <a:r>
              <a:rPr lang="pl-PL" sz="2000" dirty="0" smtClean="0"/>
              <a:t>… </a:t>
            </a:r>
            <a:endParaRPr lang="pl-PL" sz="2000" dirty="0" smtClean="0"/>
          </a:p>
          <a:p>
            <a:pPr marL="0" indent="0" algn="just">
              <a:buNone/>
            </a:pPr>
            <a:r>
              <a:rPr lang="pl-PL" sz="1500" dirty="0" smtClean="0"/>
              <a:t>…to </a:t>
            </a:r>
            <a:r>
              <a:rPr lang="pl-PL" sz="1500" dirty="0" smtClean="0"/>
              <a:t>praktyczny aspekt edukacji środowiskowej, w którym uczniowie wychodzą z klasy, aby studiować rzeczywiste sytuacje w rzeczywistych warunkach</a:t>
            </a:r>
            <a:r>
              <a:rPr lang="pl-PL" sz="1500" dirty="0" smtClean="0"/>
              <a:t>!</a:t>
            </a:r>
          </a:p>
          <a:p>
            <a:pPr marL="0" indent="0" algn="just">
              <a:buNone/>
            </a:pPr>
            <a:r>
              <a:rPr lang="pl-PL" sz="1500" dirty="0" smtClean="0"/>
              <a:t>… </a:t>
            </a:r>
            <a:r>
              <a:rPr lang="pl-PL" sz="1500" dirty="0" smtClean="0"/>
              <a:t>to proces, poprzez który uczący się konstruuje wiedzę, umiejętności i wartości na podstawie bezpośrednich </a:t>
            </a:r>
            <a:r>
              <a:rPr lang="pl-PL" sz="1500" dirty="0" smtClean="0"/>
              <a:t>doświadczeń</a:t>
            </a:r>
          </a:p>
          <a:p>
            <a:pPr marL="0" indent="0" algn="just">
              <a:buNone/>
            </a:pPr>
            <a:r>
              <a:rPr lang="pl-PL" sz="1500" dirty="0" smtClean="0"/>
              <a:t>…</a:t>
            </a:r>
            <a:r>
              <a:rPr lang="pl-PL" sz="1500" dirty="0" smtClean="0"/>
              <a:t>chodzi o interakcje między ludźmi i miejscami. Ma kluczowe znaczenie dla wyjaśnienia tego związku i pełniejszego zrozumienia środowiska, w którym żyjemy.</a:t>
            </a:r>
          </a:p>
          <a:p>
            <a:pPr marL="0" indent="0" algn="just">
              <a:buNone/>
            </a:pPr>
            <a:endParaRPr lang="en-US" sz="2000" dirty="0"/>
          </a:p>
        </p:txBody>
      </p:sp>
    </p:spTree>
    <p:extLst>
      <p:ext uri="{BB962C8B-B14F-4D97-AF65-F5344CB8AC3E}">
        <p14:creationId xmlns:p14="http://schemas.microsoft.com/office/powerpoint/2010/main" xmlns="" val="4112772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 y="0"/>
            <a:ext cx="8862647" cy="6851500"/>
            <a:chOff x="-1" y="0"/>
            <a:chExt cx="8862647" cy="6851500"/>
          </a:xfrm>
        </p:grpSpPr>
        <p:pic>
          <p:nvPicPr>
            <p:cNvPr id="10" name="Picture 9"/>
            <p:cNvPicPr>
              <a:picLocks noChangeAspect="1"/>
            </p:cNvPicPr>
            <p:nvPr/>
          </p:nvPicPr>
          <p:blipFill>
            <a:blip r:embed="rId3"/>
            <a:stretch>
              <a:fillRect/>
            </a:stretch>
          </p:blipFill>
          <p:spPr>
            <a:xfrm>
              <a:off x="-1" y="3418450"/>
              <a:ext cx="8862647" cy="3433050"/>
            </a:xfrm>
            <a:prstGeom prst="rect">
              <a:avLst/>
            </a:prstGeom>
          </p:spPr>
        </p:pic>
        <p:pic>
          <p:nvPicPr>
            <p:cNvPr id="9" name="Picture 8"/>
            <p:cNvPicPr>
              <a:picLocks noChangeAspect="1"/>
            </p:cNvPicPr>
            <p:nvPr/>
          </p:nvPicPr>
          <p:blipFill>
            <a:blip r:embed="rId4"/>
            <a:stretch>
              <a:fillRect/>
            </a:stretch>
          </p:blipFill>
          <p:spPr>
            <a:xfrm>
              <a:off x="-1" y="0"/>
              <a:ext cx="8862647" cy="3545058"/>
            </a:xfrm>
            <a:prstGeom prst="rect">
              <a:avLst/>
            </a:prstGeom>
          </p:spPr>
        </p:pic>
      </p:grpSp>
      <p:sp>
        <p:nvSpPr>
          <p:cNvPr id="2" name="Title 1"/>
          <p:cNvSpPr>
            <a:spLocks noGrp="1"/>
          </p:cNvSpPr>
          <p:nvPr>
            <p:ph type="title"/>
          </p:nvPr>
        </p:nvSpPr>
        <p:spPr>
          <a:xfrm>
            <a:off x="9264869" y="2385006"/>
            <a:ext cx="2575034" cy="2666495"/>
          </a:xfrm>
        </p:spPr>
        <p:txBody>
          <a:bodyPr/>
          <a:lstStyle/>
          <a:p>
            <a:r>
              <a:rPr lang="en-US" sz="3200" dirty="0" smtClean="0"/>
              <a:t>Gardner’s Multiple </a:t>
            </a:r>
            <a:r>
              <a:rPr lang="en-US" sz="3200" dirty="0" smtClean="0"/>
              <a:t>intelligence</a:t>
            </a:r>
            <a:r>
              <a:rPr lang="pl-PL" sz="3200" dirty="0" smtClean="0"/>
              <a:t/>
            </a:r>
            <a:br>
              <a:rPr lang="pl-PL" sz="3200" dirty="0" smtClean="0"/>
            </a:br>
            <a:r>
              <a:rPr lang="pl-PL" sz="3200" dirty="0" smtClean="0"/>
              <a:t/>
            </a:r>
            <a:br>
              <a:rPr lang="pl-PL" sz="3200" dirty="0" smtClean="0"/>
            </a:br>
            <a:r>
              <a:rPr lang="pl-PL" sz="1800" dirty="0" smtClean="0"/>
              <a:t>Inteligencja wieloraka Gardnera</a:t>
            </a:r>
            <a:endParaRPr lang="en-US" sz="1800" dirty="0"/>
          </a:p>
        </p:txBody>
      </p:sp>
      <p:pic>
        <p:nvPicPr>
          <p:cNvPr id="7" name="Picture 6"/>
          <p:cNvPicPr>
            <a:picLocks noChangeAspect="1"/>
          </p:cNvPicPr>
          <p:nvPr/>
        </p:nvPicPr>
        <p:blipFill rotWithShape="1">
          <a:blip r:embed="rId5"/>
          <a:srcRect l="4398" t="4537" r="3949" b="4434"/>
          <a:stretch/>
        </p:blipFill>
        <p:spPr>
          <a:xfrm>
            <a:off x="1679170" y="567308"/>
            <a:ext cx="6168683" cy="6126720"/>
          </a:xfrm>
          <a:prstGeom prst="rect">
            <a:avLst/>
          </a:prstGeom>
        </p:spPr>
      </p:pic>
      <p:pic>
        <p:nvPicPr>
          <p:cNvPr id="3" name="Picture 2"/>
          <p:cNvPicPr>
            <a:picLocks noChangeAspect="1"/>
          </p:cNvPicPr>
          <p:nvPr/>
        </p:nvPicPr>
        <p:blipFill>
          <a:blip r:embed="rId6"/>
          <a:stretch>
            <a:fillRect/>
          </a:stretch>
        </p:blipFill>
        <p:spPr>
          <a:xfrm>
            <a:off x="213234" y="11618"/>
            <a:ext cx="902286" cy="902286"/>
          </a:xfrm>
          <a:prstGeom prst="rect">
            <a:avLst/>
          </a:prstGeom>
        </p:spPr>
      </p:pic>
      <p:sp>
        <p:nvSpPr>
          <p:cNvPr id="8" name="Title 1"/>
          <p:cNvSpPr txBox="1">
            <a:spLocks/>
          </p:cNvSpPr>
          <p:nvPr/>
        </p:nvSpPr>
        <p:spPr>
          <a:xfrm>
            <a:off x="416384" y="126768"/>
            <a:ext cx="5896316" cy="346596"/>
          </a:xfrm>
          <a:prstGeom prst="rect">
            <a:avLst/>
          </a:prstGeom>
        </p:spPr>
        <p:txBody>
          <a:bodyPr vert="horz" lIns="91440" tIns="45720" rIns="91440" bIns="45720" rtlCol="0" anchor="ctr">
            <a:noAutofit/>
          </a:bodyPr>
          <a:lstStyle>
            <a:lvl1pPr algn="ctr" defTabSz="914400" rtl="0" eaLnBrk="1" latinLnBrk="0" hangingPunct="1">
              <a:lnSpc>
                <a:spcPct val="83000"/>
              </a:lnSpc>
              <a:spcBef>
                <a:spcPct val="0"/>
              </a:spcBef>
              <a:buNone/>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GB" sz="3200" dirty="0" smtClean="0">
                <a:solidFill>
                  <a:srgbClr val="C00000"/>
                </a:solidFill>
              </a:rPr>
              <a:t>Activity 2 continued:</a:t>
            </a:r>
            <a:endParaRPr lang="en-GB" sz="3200" dirty="0">
              <a:solidFill>
                <a:srgbClr val="C00000"/>
              </a:solidFill>
            </a:endParaRPr>
          </a:p>
        </p:txBody>
      </p:sp>
      <p:sp>
        <p:nvSpPr>
          <p:cNvPr id="11" name="pole tekstowe 10"/>
          <p:cNvSpPr txBox="1"/>
          <p:nvPr/>
        </p:nvSpPr>
        <p:spPr>
          <a:xfrm>
            <a:off x="680224" y="5018049"/>
            <a:ext cx="1571264" cy="369332"/>
          </a:xfrm>
          <a:prstGeom prst="rect">
            <a:avLst/>
          </a:prstGeom>
          <a:noFill/>
        </p:spPr>
        <p:txBody>
          <a:bodyPr wrap="none" rtlCol="0">
            <a:spAutoFit/>
          </a:bodyPr>
          <a:lstStyle/>
          <a:p>
            <a:r>
              <a:rPr lang="pl-PL" b="1" dirty="0" smtClean="0">
                <a:solidFill>
                  <a:schemeClr val="bg1"/>
                </a:solidFill>
              </a:rPr>
              <a:t>przestrzenny</a:t>
            </a:r>
            <a:endParaRPr lang="en-US" b="1" dirty="0">
              <a:solidFill>
                <a:schemeClr val="bg1"/>
              </a:solidFill>
            </a:endParaRPr>
          </a:p>
        </p:txBody>
      </p:sp>
      <p:sp>
        <p:nvSpPr>
          <p:cNvPr id="13" name="pole tekstowe 12"/>
          <p:cNvSpPr txBox="1"/>
          <p:nvPr/>
        </p:nvSpPr>
        <p:spPr>
          <a:xfrm>
            <a:off x="1538868" y="936702"/>
            <a:ext cx="1305165" cy="369332"/>
          </a:xfrm>
          <a:prstGeom prst="rect">
            <a:avLst/>
          </a:prstGeom>
          <a:noFill/>
        </p:spPr>
        <p:txBody>
          <a:bodyPr wrap="none" rtlCol="0">
            <a:spAutoFit/>
          </a:bodyPr>
          <a:lstStyle/>
          <a:p>
            <a:r>
              <a:rPr lang="pl-PL" b="1" dirty="0" smtClean="0">
                <a:solidFill>
                  <a:schemeClr val="bg1"/>
                </a:solidFill>
              </a:rPr>
              <a:t>muzyczny</a:t>
            </a:r>
            <a:endParaRPr lang="en-US" b="1" dirty="0">
              <a:solidFill>
                <a:schemeClr val="bg1"/>
              </a:solidFill>
            </a:endParaRPr>
          </a:p>
        </p:txBody>
      </p:sp>
      <p:sp>
        <p:nvSpPr>
          <p:cNvPr id="14" name="pole tekstowe 13"/>
          <p:cNvSpPr txBox="1"/>
          <p:nvPr/>
        </p:nvSpPr>
        <p:spPr>
          <a:xfrm>
            <a:off x="1" y="2341756"/>
            <a:ext cx="1851101" cy="646331"/>
          </a:xfrm>
          <a:prstGeom prst="rect">
            <a:avLst/>
          </a:prstGeom>
          <a:noFill/>
        </p:spPr>
        <p:txBody>
          <a:bodyPr wrap="square" rtlCol="0">
            <a:spAutoFit/>
          </a:bodyPr>
          <a:lstStyle/>
          <a:p>
            <a:r>
              <a:rPr lang="pl-PL" b="1" dirty="0" err="1" smtClean="0">
                <a:solidFill>
                  <a:schemeClr val="bg1"/>
                </a:solidFill>
              </a:rPr>
              <a:t>k</a:t>
            </a:r>
            <a:r>
              <a:rPr lang="pl-PL" b="1" dirty="0" err="1" smtClean="0">
                <a:solidFill>
                  <a:schemeClr val="bg1"/>
                </a:solidFill>
              </a:rPr>
              <a:t>inestetyka</a:t>
            </a:r>
            <a:r>
              <a:rPr lang="pl-PL" b="1" dirty="0" smtClean="0">
                <a:solidFill>
                  <a:schemeClr val="bg1"/>
                </a:solidFill>
              </a:rPr>
              <a:t> ciała</a:t>
            </a:r>
            <a:endParaRPr lang="en-US" b="1" dirty="0">
              <a:solidFill>
                <a:schemeClr val="bg1"/>
              </a:solidFill>
            </a:endParaRPr>
          </a:p>
        </p:txBody>
      </p:sp>
      <p:sp>
        <p:nvSpPr>
          <p:cNvPr id="15" name="pole tekstowe 14"/>
          <p:cNvSpPr txBox="1"/>
          <p:nvPr/>
        </p:nvSpPr>
        <p:spPr>
          <a:xfrm>
            <a:off x="6813395" y="1014761"/>
            <a:ext cx="1923925" cy="369332"/>
          </a:xfrm>
          <a:prstGeom prst="rect">
            <a:avLst/>
          </a:prstGeom>
          <a:noFill/>
        </p:spPr>
        <p:txBody>
          <a:bodyPr wrap="none" rtlCol="0">
            <a:spAutoFit/>
          </a:bodyPr>
          <a:lstStyle/>
          <a:p>
            <a:r>
              <a:rPr lang="pl-PL" b="1" dirty="0" smtClean="0">
                <a:solidFill>
                  <a:schemeClr val="bg1"/>
                </a:solidFill>
              </a:rPr>
              <a:t>interpersonalne</a:t>
            </a:r>
            <a:endParaRPr lang="en-US" b="1" dirty="0">
              <a:solidFill>
                <a:schemeClr val="bg1"/>
              </a:solidFill>
            </a:endParaRPr>
          </a:p>
        </p:txBody>
      </p:sp>
      <p:sp>
        <p:nvSpPr>
          <p:cNvPr id="16" name="pole tekstowe 15"/>
          <p:cNvSpPr txBox="1"/>
          <p:nvPr/>
        </p:nvSpPr>
        <p:spPr>
          <a:xfrm>
            <a:off x="7181385" y="1706137"/>
            <a:ext cx="1903085" cy="369332"/>
          </a:xfrm>
          <a:prstGeom prst="rect">
            <a:avLst/>
          </a:prstGeom>
          <a:noFill/>
        </p:spPr>
        <p:txBody>
          <a:bodyPr wrap="square" rtlCol="0">
            <a:spAutoFit/>
          </a:bodyPr>
          <a:lstStyle/>
          <a:p>
            <a:r>
              <a:rPr lang="pl-PL" b="1" dirty="0" err="1" smtClean="0">
                <a:solidFill>
                  <a:schemeClr val="bg1"/>
                </a:solidFill>
              </a:rPr>
              <a:t>intrapersonalny</a:t>
            </a:r>
            <a:endParaRPr lang="en-US" b="1" dirty="0">
              <a:solidFill>
                <a:schemeClr val="bg1"/>
              </a:solidFill>
            </a:endParaRPr>
          </a:p>
        </p:txBody>
      </p:sp>
      <p:sp>
        <p:nvSpPr>
          <p:cNvPr id="17" name="pole tekstowe 16"/>
          <p:cNvSpPr txBox="1"/>
          <p:nvPr/>
        </p:nvSpPr>
        <p:spPr>
          <a:xfrm>
            <a:off x="7515922" y="4081346"/>
            <a:ext cx="1657826" cy="369332"/>
          </a:xfrm>
          <a:prstGeom prst="rect">
            <a:avLst/>
          </a:prstGeom>
          <a:noFill/>
        </p:spPr>
        <p:txBody>
          <a:bodyPr wrap="none" rtlCol="0">
            <a:spAutoFit/>
          </a:bodyPr>
          <a:lstStyle/>
          <a:p>
            <a:r>
              <a:rPr lang="pl-PL" b="1" dirty="0" smtClean="0">
                <a:solidFill>
                  <a:schemeClr val="bg1"/>
                </a:solidFill>
              </a:rPr>
              <a:t>lingwistyczny</a:t>
            </a:r>
            <a:endParaRPr lang="en-US" b="1" dirty="0">
              <a:solidFill>
                <a:schemeClr val="bg1"/>
              </a:solidFill>
            </a:endParaRPr>
          </a:p>
        </p:txBody>
      </p:sp>
      <p:sp>
        <p:nvSpPr>
          <p:cNvPr id="18" name="pole tekstowe 17"/>
          <p:cNvSpPr txBox="1"/>
          <p:nvPr/>
        </p:nvSpPr>
        <p:spPr>
          <a:xfrm>
            <a:off x="6887183" y="6352162"/>
            <a:ext cx="2196435" cy="369332"/>
          </a:xfrm>
          <a:prstGeom prst="rect">
            <a:avLst/>
          </a:prstGeom>
          <a:noFill/>
        </p:spPr>
        <p:txBody>
          <a:bodyPr wrap="none" rtlCol="0">
            <a:spAutoFit/>
          </a:bodyPr>
          <a:lstStyle/>
          <a:p>
            <a:r>
              <a:rPr lang="pl-PL" b="1" dirty="0" smtClean="0">
                <a:solidFill>
                  <a:schemeClr val="bg1"/>
                </a:solidFill>
              </a:rPr>
              <a:t>l</a:t>
            </a:r>
            <a:r>
              <a:rPr lang="pl-PL" b="1" dirty="0" smtClean="0">
                <a:solidFill>
                  <a:schemeClr val="bg1"/>
                </a:solidFill>
              </a:rPr>
              <a:t>ogiczne myślenie</a:t>
            </a:r>
            <a:endParaRPr lang="en-US" b="1" dirty="0">
              <a:solidFill>
                <a:schemeClr val="bg1"/>
              </a:solidFill>
            </a:endParaRPr>
          </a:p>
        </p:txBody>
      </p:sp>
      <p:sp>
        <p:nvSpPr>
          <p:cNvPr id="19" name="pole tekstowe 18"/>
          <p:cNvSpPr txBox="1"/>
          <p:nvPr/>
        </p:nvSpPr>
        <p:spPr>
          <a:xfrm>
            <a:off x="1186774" y="6352162"/>
            <a:ext cx="1353256" cy="369332"/>
          </a:xfrm>
          <a:prstGeom prst="rect">
            <a:avLst/>
          </a:prstGeom>
          <a:noFill/>
        </p:spPr>
        <p:txBody>
          <a:bodyPr wrap="none" rtlCol="0">
            <a:spAutoFit/>
          </a:bodyPr>
          <a:lstStyle/>
          <a:p>
            <a:r>
              <a:rPr lang="pl-PL" b="1" dirty="0" smtClean="0">
                <a:solidFill>
                  <a:schemeClr val="bg1"/>
                </a:solidFill>
              </a:rPr>
              <a:t>przyrodnik</a:t>
            </a:r>
            <a:endParaRPr lang="en-US" b="1" dirty="0">
              <a:solidFill>
                <a:schemeClr val="bg1"/>
              </a:solidFill>
            </a:endParaRPr>
          </a:p>
        </p:txBody>
      </p:sp>
    </p:spTree>
    <p:extLst>
      <p:ext uri="{BB962C8B-B14F-4D97-AF65-F5344CB8AC3E}">
        <p14:creationId xmlns:p14="http://schemas.microsoft.com/office/powerpoint/2010/main" xmlns="" val="26583961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2330" y="2747614"/>
            <a:ext cx="2070373" cy="1645920"/>
          </a:xfrm>
        </p:spPr>
        <p:txBody>
          <a:bodyPr/>
          <a:lstStyle/>
          <a:p>
            <a:pPr algn="ctr"/>
            <a:r>
              <a:rPr lang="en-US" dirty="0" smtClean="0"/>
              <a:t>Problems-Limitations </a:t>
            </a:r>
            <a:r>
              <a:rPr lang="en-US" dirty="0"/>
              <a:t>of </a:t>
            </a:r>
            <a:r>
              <a:rPr lang="en-US" dirty="0" smtClean="0"/>
              <a:t>Outdoor </a:t>
            </a:r>
            <a:r>
              <a:rPr lang="en-US" dirty="0" smtClean="0"/>
              <a:t>Education</a:t>
            </a:r>
            <a:r>
              <a:rPr lang="pl-PL" dirty="0" smtClean="0"/>
              <a:t/>
            </a:r>
            <a:br>
              <a:rPr lang="pl-PL" dirty="0" smtClean="0"/>
            </a:br>
            <a:r>
              <a:rPr lang="pl-PL" sz="1600" dirty="0" smtClean="0"/>
              <a:t>Problemy-ograniczenia edukacji na świeżym powietrzu</a:t>
            </a:r>
            <a:endParaRPr lang="en-US" sz="1600" dirty="0"/>
          </a:p>
        </p:txBody>
      </p:sp>
      <p:pic>
        <p:nvPicPr>
          <p:cNvPr id="8" name="Picture Placeholder 7"/>
          <p:cNvPicPr>
            <a:picLocks noGrp="1" noChangeAspect="1"/>
          </p:cNvPicPr>
          <p:nvPr>
            <p:ph type="pic" idx="1"/>
          </p:nvPr>
        </p:nvPicPr>
        <p:blipFill>
          <a:blip r:embed="rId3"/>
          <a:srcRect t="1755" b="1755"/>
          <a:stretch>
            <a:fillRect/>
          </a:stretch>
        </p:blipFill>
        <p:spPr>
          <a:prstGeom prst="rect">
            <a:avLst/>
          </a:prstGeom>
        </p:spPr>
      </p:pic>
      <p:sp>
        <p:nvSpPr>
          <p:cNvPr id="7" name="Content Placeholder 2"/>
          <p:cNvSpPr txBox="1">
            <a:spLocks/>
          </p:cNvSpPr>
          <p:nvPr/>
        </p:nvSpPr>
        <p:spPr>
          <a:xfrm>
            <a:off x="228599" y="1838528"/>
            <a:ext cx="8449496" cy="5208658"/>
          </a:xfrm>
          <a:prstGeom prst="rect">
            <a:avLst/>
          </a:prstGeom>
          <a:noFill/>
          <a:ln>
            <a:noFill/>
          </a:ln>
        </p:spPr>
        <p:txBody>
          <a:bodyPr vert="horz" lIns="91440" tIns="45720" rIns="91440" bIns="45720" rtlCol="0" anchor="t">
            <a:normAutofit fontScale="85000" lnSpcReduction="20000"/>
          </a:bodyPr>
          <a:lstStyle>
            <a:lvl1pPr marL="0" indent="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None/>
              <a:defRPr sz="32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2">
                  <a:lumMod val="60000"/>
                  <a:lumOff val="40000"/>
                </a:schemeClr>
              </a:buClr>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6pPr>
            <a:lvl7pPr marL="27432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7pPr>
            <a:lvl8pPr marL="32004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8pPr>
            <a:lvl9pPr marL="3657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9pPr>
          </a:lstStyle>
          <a:p>
            <a:pPr marL="571500" indent="-571500">
              <a:buClr>
                <a:schemeClr val="accent1">
                  <a:lumMod val="50000"/>
                </a:schemeClr>
              </a:buClr>
              <a:buFont typeface="Arial" panose="020B0604020202020204" pitchFamily="34" charset="0"/>
              <a:buChar char="•"/>
              <a:defRPr/>
            </a:pPr>
            <a:r>
              <a:rPr lang="en-US" sz="2400" dirty="0" smtClean="0">
                <a:solidFill>
                  <a:schemeClr val="accent1">
                    <a:lumMod val="50000"/>
                  </a:schemeClr>
                </a:solidFill>
              </a:rPr>
              <a:t>It tends to be time consuming i.e. a lot of time is taken to gather information</a:t>
            </a:r>
          </a:p>
          <a:p>
            <a:pPr marL="571500" indent="-571500">
              <a:buClr>
                <a:schemeClr val="accent1">
                  <a:lumMod val="50000"/>
                </a:schemeClr>
              </a:buClr>
              <a:buFont typeface="Arial" panose="020B0604020202020204" pitchFamily="34" charset="0"/>
              <a:buChar char="•"/>
              <a:defRPr/>
            </a:pPr>
            <a:r>
              <a:rPr lang="en-US" sz="2400" dirty="0" smtClean="0">
                <a:solidFill>
                  <a:schemeClr val="accent1">
                    <a:lumMod val="50000"/>
                  </a:schemeClr>
                </a:solidFill>
              </a:rPr>
              <a:t>Language barrier may hinder communication with the local people in the area being studied</a:t>
            </a:r>
          </a:p>
          <a:p>
            <a:pPr marL="571500" indent="-571500">
              <a:buClr>
                <a:schemeClr val="accent1">
                  <a:lumMod val="50000"/>
                </a:schemeClr>
              </a:buClr>
              <a:buFont typeface="Arial" panose="020B0604020202020204" pitchFamily="34" charset="0"/>
              <a:buChar char="•"/>
              <a:defRPr/>
            </a:pPr>
            <a:r>
              <a:rPr lang="en-US" sz="2400" dirty="0" smtClean="0">
                <a:solidFill>
                  <a:schemeClr val="accent1">
                    <a:lumMod val="50000"/>
                  </a:schemeClr>
                </a:solidFill>
              </a:rPr>
              <a:t>It is expensive in terms of transport, equipment and other expenses</a:t>
            </a:r>
          </a:p>
          <a:p>
            <a:pPr marL="571500" indent="-571500">
              <a:buClr>
                <a:schemeClr val="accent1">
                  <a:lumMod val="50000"/>
                </a:schemeClr>
              </a:buClr>
              <a:buFont typeface="Arial" panose="020B0604020202020204" pitchFamily="34" charset="0"/>
              <a:buChar char="•"/>
              <a:defRPr/>
            </a:pPr>
            <a:r>
              <a:rPr lang="en-US" sz="2400" dirty="0" smtClean="0">
                <a:solidFill>
                  <a:schemeClr val="accent1">
                    <a:lumMod val="50000"/>
                  </a:schemeClr>
                </a:solidFill>
              </a:rPr>
              <a:t>It may be hindered by poor or bad weather conditions such as rain, fog, hot sunshine</a:t>
            </a:r>
          </a:p>
          <a:p>
            <a:pPr marL="571500" indent="-571500">
              <a:buClr>
                <a:schemeClr val="accent1">
                  <a:lumMod val="50000"/>
                </a:schemeClr>
              </a:buClr>
              <a:buFont typeface="Arial" panose="020B0604020202020204" pitchFamily="34" charset="0"/>
              <a:buChar char="•"/>
              <a:defRPr/>
            </a:pPr>
            <a:r>
              <a:rPr lang="en-US" sz="2400" dirty="0" smtClean="0">
                <a:solidFill>
                  <a:schemeClr val="accent1">
                    <a:lumMod val="50000"/>
                  </a:schemeClr>
                </a:solidFill>
              </a:rPr>
              <a:t>There is a risk of accidents and danger from wild animals or </a:t>
            </a:r>
            <a:r>
              <a:rPr lang="en-US" sz="2400" dirty="0" smtClean="0">
                <a:solidFill>
                  <a:schemeClr val="accent1">
                    <a:lumMod val="50000"/>
                  </a:schemeClr>
                </a:solidFill>
              </a:rPr>
              <a:t>insects</a:t>
            </a:r>
            <a:endParaRPr lang="pl-PL" sz="2400" dirty="0" smtClean="0">
              <a:solidFill>
                <a:schemeClr val="accent1">
                  <a:lumMod val="50000"/>
                </a:schemeClr>
              </a:solidFill>
            </a:endParaRPr>
          </a:p>
          <a:p>
            <a:pPr marL="571500" indent="-571500">
              <a:buClr>
                <a:schemeClr val="accent1">
                  <a:lumMod val="50000"/>
                </a:schemeClr>
              </a:buClr>
              <a:buFont typeface="Arial" panose="020B0604020202020204" pitchFamily="34" charset="0"/>
              <a:buChar char="•"/>
              <a:defRPr/>
            </a:pPr>
            <a:r>
              <a:rPr lang="pl-PL" sz="1900" dirty="0" smtClean="0">
                <a:solidFill>
                  <a:schemeClr val="accent1">
                    <a:lumMod val="50000"/>
                  </a:schemeClr>
                </a:solidFill>
              </a:rPr>
              <a:t>Zwykle jest to czasochłonne, tzn. zebranie informacji zajmuje dużo </a:t>
            </a:r>
            <a:r>
              <a:rPr lang="pl-PL" sz="1900" dirty="0" smtClean="0">
                <a:solidFill>
                  <a:schemeClr val="accent1">
                    <a:lumMod val="50000"/>
                  </a:schemeClr>
                </a:solidFill>
              </a:rPr>
              <a:t>czasu</a:t>
            </a:r>
          </a:p>
          <a:p>
            <a:pPr marL="571500" indent="-571500">
              <a:buClr>
                <a:schemeClr val="accent1">
                  <a:lumMod val="50000"/>
                </a:schemeClr>
              </a:buClr>
              <a:buFont typeface="Arial" panose="020B0604020202020204" pitchFamily="34" charset="0"/>
              <a:buChar char="•"/>
              <a:defRPr/>
            </a:pPr>
            <a:r>
              <a:rPr lang="pl-PL" sz="1900" dirty="0" smtClean="0">
                <a:solidFill>
                  <a:schemeClr val="accent1">
                    <a:lumMod val="50000"/>
                  </a:schemeClr>
                </a:solidFill>
              </a:rPr>
              <a:t>Bariera </a:t>
            </a:r>
            <a:r>
              <a:rPr lang="pl-PL" sz="1900" dirty="0" smtClean="0">
                <a:solidFill>
                  <a:schemeClr val="accent1">
                    <a:lumMod val="50000"/>
                  </a:schemeClr>
                </a:solidFill>
              </a:rPr>
              <a:t>językowa może utrudniać komunikację z mieszkańcami badanego </a:t>
            </a:r>
            <a:r>
              <a:rPr lang="pl-PL" sz="1900" dirty="0" smtClean="0">
                <a:solidFill>
                  <a:schemeClr val="accent1">
                    <a:lumMod val="50000"/>
                  </a:schemeClr>
                </a:solidFill>
              </a:rPr>
              <a:t>obszaru</a:t>
            </a:r>
          </a:p>
          <a:p>
            <a:pPr marL="571500" indent="-571500">
              <a:buClr>
                <a:schemeClr val="accent1">
                  <a:lumMod val="50000"/>
                </a:schemeClr>
              </a:buClr>
              <a:buFont typeface="Arial" panose="020B0604020202020204" pitchFamily="34" charset="0"/>
              <a:buChar char="•"/>
              <a:defRPr/>
            </a:pPr>
            <a:r>
              <a:rPr lang="pl-PL" sz="1900" dirty="0" smtClean="0">
                <a:solidFill>
                  <a:schemeClr val="accent1">
                    <a:lumMod val="50000"/>
                  </a:schemeClr>
                </a:solidFill>
              </a:rPr>
              <a:t>Jest </a:t>
            </a:r>
            <a:r>
              <a:rPr lang="pl-PL" sz="1900" dirty="0" smtClean="0">
                <a:solidFill>
                  <a:schemeClr val="accent1">
                    <a:lumMod val="50000"/>
                  </a:schemeClr>
                </a:solidFill>
              </a:rPr>
              <a:t>to kosztowne pod względem transportu, sprzętu i innych </a:t>
            </a:r>
            <a:r>
              <a:rPr lang="pl-PL" sz="1900" dirty="0" smtClean="0">
                <a:solidFill>
                  <a:schemeClr val="accent1">
                    <a:lumMod val="50000"/>
                  </a:schemeClr>
                </a:solidFill>
              </a:rPr>
              <a:t>wydatków</a:t>
            </a:r>
          </a:p>
          <a:p>
            <a:pPr marL="571500" indent="-571500">
              <a:buClr>
                <a:schemeClr val="accent1">
                  <a:lumMod val="50000"/>
                </a:schemeClr>
              </a:buClr>
              <a:buFont typeface="Arial" panose="020B0604020202020204" pitchFamily="34" charset="0"/>
              <a:buChar char="•"/>
              <a:defRPr/>
            </a:pPr>
            <a:r>
              <a:rPr lang="pl-PL" sz="1900" dirty="0" smtClean="0">
                <a:solidFill>
                  <a:schemeClr val="accent1">
                    <a:lumMod val="50000"/>
                  </a:schemeClr>
                </a:solidFill>
              </a:rPr>
              <a:t>Może </a:t>
            </a:r>
            <a:r>
              <a:rPr lang="pl-PL" sz="1900" dirty="0" smtClean="0">
                <a:solidFill>
                  <a:schemeClr val="accent1">
                    <a:lumMod val="50000"/>
                  </a:schemeClr>
                </a:solidFill>
              </a:rPr>
              <a:t>to być utrudnione przez złe lub złe warunki pogodowe, takie jak deszcz, mgła, gorące </a:t>
            </a:r>
            <a:r>
              <a:rPr lang="pl-PL" sz="1900" dirty="0" smtClean="0">
                <a:solidFill>
                  <a:schemeClr val="accent1">
                    <a:lumMod val="50000"/>
                  </a:schemeClr>
                </a:solidFill>
              </a:rPr>
              <a:t>słońce</a:t>
            </a:r>
          </a:p>
          <a:p>
            <a:pPr marL="571500" indent="-571500">
              <a:buClr>
                <a:schemeClr val="accent1">
                  <a:lumMod val="50000"/>
                </a:schemeClr>
              </a:buClr>
              <a:buFont typeface="Arial" panose="020B0604020202020204" pitchFamily="34" charset="0"/>
              <a:buChar char="•"/>
              <a:defRPr/>
            </a:pPr>
            <a:r>
              <a:rPr lang="pl-PL" sz="1900" dirty="0" smtClean="0">
                <a:solidFill>
                  <a:schemeClr val="accent1">
                    <a:lumMod val="50000"/>
                  </a:schemeClr>
                </a:solidFill>
              </a:rPr>
              <a:t>Istnieje </a:t>
            </a:r>
            <a:r>
              <a:rPr lang="pl-PL" sz="1900" dirty="0" smtClean="0">
                <a:solidFill>
                  <a:schemeClr val="accent1">
                    <a:lumMod val="50000"/>
                  </a:schemeClr>
                </a:solidFill>
              </a:rPr>
              <a:t>ryzyko wypadku i zagrożenia ze strony dzikich zwierząt lub owadów</a:t>
            </a:r>
            <a:endParaRPr lang="pl-PL" sz="1900" dirty="0" smtClean="0">
              <a:solidFill>
                <a:schemeClr val="accent1">
                  <a:lumMod val="50000"/>
                </a:schemeClr>
              </a:solidFill>
            </a:endParaRPr>
          </a:p>
          <a:p>
            <a:pPr>
              <a:defRPr/>
            </a:pPr>
            <a:endParaRPr lang="en-US" dirty="0" smtClean="0">
              <a:solidFill>
                <a:schemeClr val="accent1">
                  <a:lumMod val="50000"/>
                </a:schemeClr>
              </a:solidFill>
            </a:endParaRPr>
          </a:p>
        </p:txBody>
      </p:sp>
      <p:pic>
        <p:nvPicPr>
          <p:cNvPr id="5" name="Picture 4"/>
          <p:cNvPicPr>
            <a:picLocks noChangeAspect="1"/>
          </p:cNvPicPr>
          <p:nvPr/>
        </p:nvPicPr>
        <p:blipFill>
          <a:blip r:embed="rId4"/>
          <a:stretch>
            <a:fillRect/>
          </a:stretch>
        </p:blipFill>
        <p:spPr>
          <a:xfrm>
            <a:off x="228599" y="237744"/>
            <a:ext cx="902286" cy="902286"/>
          </a:xfrm>
          <a:prstGeom prst="rect">
            <a:avLst/>
          </a:prstGeom>
        </p:spPr>
      </p:pic>
      <p:sp>
        <p:nvSpPr>
          <p:cNvPr id="6" name="Title 1"/>
          <p:cNvSpPr txBox="1">
            <a:spLocks/>
          </p:cNvSpPr>
          <p:nvPr/>
        </p:nvSpPr>
        <p:spPr>
          <a:xfrm>
            <a:off x="-1367179" y="1440450"/>
            <a:ext cx="5896316" cy="346596"/>
          </a:xfrm>
          <a:prstGeom prst="rect">
            <a:avLst/>
          </a:prstGeom>
        </p:spPr>
        <p:txBody>
          <a:bodyPr vert="horz" lIns="91440" tIns="45720" rIns="91440" bIns="45720" rtlCol="0" anchor="ctr">
            <a:noAutofit/>
          </a:bodyPr>
          <a:lstStyle>
            <a:lvl1pPr algn="ctr" defTabSz="914400" rtl="0" eaLnBrk="1" latinLnBrk="0" hangingPunct="1">
              <a:lnSpc>
                <a:spcPct val="83000"/>
              </a:lnSpc>
              <a:spcBef>
                <a:spcPct val="0"/>
              </a:spcBef>
              <a:buNone/>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GB" sz="3200" dirty="0" smtClean="0">
                <a:solidFill>
                  <a:srgbClr val="C00000"/>
                </a:solidFill>
              </a:rPr>
              <a:t>Activity </a:t>
            </a:r>
            <a:r>
              <a:rPr lang="en-GB" sz="3200" dirty="0">
                <a:solidFill>
                  <a:srgbClr val="C00000"/>
                </a:solidFill>
              </a:rPr>
              <a:t>3</a:t>
            </a:r>
            <a:r>
              <a:rPr lang="en-GB" sz="3200" dirty="0" smtClean="0">
                <a:solidFill>
                  <a:srgbClr val="C00000"/>
                </a:solidFill>
              </a:rPr>
              <a:t>:</a:t>
            </a:r>
            <a:endParaRPr lang="en-GB" sz="3200" dirty="0">
              <a:solidFill>
                <a:srgbClr val="C00000"/>
              </a:solidFill>
            </a:endParaRPr>
          </a:p>
        </p:txBody>
      </p:sp>
    </p:spTree>
    <p:extLst>
      <p:ext uri="{BB962C8B-B14F-4D97-AF65-F5344CB8AC3E}">
        <p14:creationId xmlns:p14="http://schemas.microsoft.com/office/powerpoint/2010/main" xmlns="" val="287455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2330" y="2747614"/>
            <a:ext cx="2070373" cy="1645920"/>
          </a:xfrm>
        </p:spPr>
        <p:txBody>
          <a:bodyPr/>
          <a:lstStyle/>
          <a:p>
            <a:pPr algn="ctr"/>
            <a:r>
              <a:rPr lang="en-US" dirty="0" smtClean="0"/>
              <a:t>Problems-Limitations </a:t>
            </a:r>
            <a:r>
              <a:rPr lang="en-US" dirty="0"/>
              <a:t>of </a:t>
            </a:r>
            <a:r>
              <a:rPr lang="en-US" dirty="0" smtClean="0"/>
              <a:t>Outdoor Education</a:t>
            </a:r>
            <a:endParaRPr lang="en-US" dirty="0"/>
          </a:p>
        </p:txBody>
      </p:sp>
      <p:pic>
        <p:nvPicPr>
          <p:cNvPr id="10" name="Picture Placeholder 9"/>
          <p:cNvPicPr>
            <a:picLocks noGrp="1" noChangeAspect="1"/>
          </p:cNvPicPr>
          <p:nvPr>
            <p:ph type="pic" idx="1"/>
          </p:nvPr>
        </p:nvPicPr>
        <p:blipFill>
          <a:blip r:embed="rId3"/>
          <a:srcRect l="7805" r="7805"/>
          <a:stretch>
            <a:fillRect/>
          </a:stretch>
        </p:blipFill>
        <p:spPr>
          <a:xfrm>
            <a:off x="220717" y="169667"/>
            <a:ext cx="8434126" cy="6483382"/>
          </a:xfrm>
          <a:prstGeom prst="rect">
            <a:avLst/>
          </a:prstGeom>
        </p:spPr>
      </p:pic>
      <p:sp>
        <p:nvSpPr>
          <p:cNvPr id="7" name="Content Placeholder 2"/>
          <p:cNvSpPr txBox="1">
            <a:spLocks/>
          </p:cNvSpPr>
          <p:nvPr/>
        </p:nvSpPr>
        <p:spPr>
          <a:xfrm>
            <a:off x="220716" y="187287"/>
            <a:ext cx="8434127" cy="7047824"/>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None/>
              <a:defRPr sz="32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2">
                  <a:lumMod val="60000"/>
                  <a:lumOff val="40000"/>
                </a:schemeClr>
              </a:buClr>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6pPr>
            <a:lvl7pPr marL="27432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7pPr>
            <a:lvl8pPr marL="32004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8pPr>
            <a:lvl9pPr marL="3657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9pPr>
          </a:lstStyle>
          <a:p>
            <a:pPr marL="571500" indent="-571500">
              <a:buClr>
                <a:schemeClr val="accent1">
                  <a:lumMod val="50000"/>
                </a:schemeClr>
              </a:buClr>
              <a:buFont typeface="Arial" panose="020B0604020202020204" pitchFamily="34" charset="0"/>
              <a:buChar char="•"/>
              <a:defRPr/>
            </a:pPr>
            <a:r>
              <a:rPr lang="en-US" sz="2000" dirty="0">
                <a:solidFill>
                  <a:schemeClr val="accent1">
                    <a:lumMod val="50000"/>
                  </a:schemeClr>
                </a:solidFill>
              </a:rPr>
              <a:t>Tall trees or obstacles like tall buildings may obstruct observation.</a:t>
            </a:r>
          </a:p>
          <a:p>
            <a:pPr marL="571500" indent="-571500">
              <a:buClr>
                <a:schemeClr val="accent1">
                  <a:lumMod val="50000"/>
                </a:schemeClr>
              </a:buClr>
              <a:buFont typeface="Arial" panose="020B0604020202020204" pitchFamily="34" charset="0"/>
              <a:buChar char="•"/>
              <a:defRPr/>
            </a:pPr>
            <a:r>
              <a:rPr lang="en-US" sz="2000" dirty="0" smtClean="0">
                <a:solidFill>
                  <a:schemeClr val="accent1">
                    <a:lumMod val="50000"/>
                  </a:schemeClr>
                </a:solidFill>
              </a:rPr>
              <a:t>Noise </a:t>
            </a:r>
            <a:r>
              <a:rPr lang="en-US" sz="2000" dirty="0">
                <a:solidFill>
                  <a:schemeClr val="accent1">
                    <a:lumMod val="50000"/>
                  </a:schemeClr>
                </a:solidFill>
              </a:rPr>
              <a:t>in the field may disrupt interviewing during field work.</a:t>
            </a:r>
          </a:p>
          <a:p>
            <a:pPr marL="571500" indent="-571500">
              <a:buClr>
                <a:schemeClr val="accent1">
                  <a:lumMod val="50000"/>
                </a:schemeClr>
              </a:buClr>
              <a:buFont typeface="Arial" panose="020B0604020202020204" pitchFamily="34" charset="0"/>
              <a:buChar char="•"/>
              <a:defRPr/>
            </a:pPr>
            <a:r>
              <a:rPr lang="en-US" sz="2000" dirty="0" smtClean="0">
                <a:solidFill>
                  <a:schemeClr val="accent1">
                    <a:lumMod val="50000"/>
                  </a:schemeClr>
                </a:solidFill>
              </a:rPr>
              <a:t>Some </a:t>
            </a:r>
            <a:r>
              <a:rPr lang="en-US" sz="2000" dirty="0">
                <a:solidFill>
                  <a:schemeClr val="accent1">
                    <a:lumMod val="50000"/>
                  </a:schemeClr>
                </a:solidFill>
              </a:rPr>
              <a:t>people or respondents in the field are uncooperative i.e. may refuse to give information.</a:t>
            </a:r>
          </a:p>
          <a:p>
            <a:pPr marL="571500" indent="-571500">
              <a:buClr>
                <a:schemeClr val="accent1">
                  <a:lumMod val="50000"/>
                </a:schemeClr>
              </a:buClr>
              <a:buFont typeface="Arial" panose="020B0604020202020204" pitchFamily="34" charset="0"/>
              <a:buChar char="•"/>
              <a:defRPr/>
            </a:pPr>
            <a:r>
              <a:rPr lang="en-US" sz="2000" dirty="0" smtClean="0">
                <a:solidFill>
                  <a:schemeClr val="accent1">
                    <a:lumMod val="50000"/>
                  </a:schemeClr>
                </a:solidFill>
              </a:rPr>
              <a:t>Lack </a:t>
            </a:r>
            <a:r>
              <a:rPr lang="en-US" sz="2000" dirty="0">
                <a:solidFill>
                  <a:schemeClr val="accent1">
                    <a:lumMod val="50000"/>
                  </a:schemeClr>
                </a:solidFill>
              </a:rPr>
              <a:t>of adequate equipment or tools e.g. Survey maps, Cameras, Weather instruments etc. </a:t>
            </a:r>
          </a:p>
          <a:p>
            <a:pPr marL="571500" indent="-571500">
              <a:buClr>
                <a:schemeClr val="accent1">
                  <a:lumMod val="50000"/>
                </a:schemeClr>
              </a:buClr>
              <a:buFont typeface="Arial" panose="020B0604020202020204" pitchFamily="34" charset="0"/>
              <a:buChar char="•"/>
              <a:defRPr/>
            </a:pPr>
            <a:r>
              <a:rPr lang="en-US" sz="2000" dirty="0" smtClean="0">
                <a:solidFill>
                  <a:schemeClr val="accent1">
                    <a:lumMod val="50000"/>
                  </a:schemeClr>
                </a:solidFill>
              </a:rPr>
              <a:t>The </a:t>
            </a:r>
            <a:r>
              <a:rPr lang="en-US" sz="2000" dirty="0">
                <a:solidFill>
                  <a:schemeClr val="accent1">
                    <a:lumMod val="50000"/>
                  </a:schemeClr>
                </a:solidFill>
              </a:rPr>
              <a:t>school administration or community leaders may sometimes not allow field work on the grounds that is time consuming and tends to interfere with the school </a:t>
            </a:r>
            <a:r>
              <a:rPr lang="en-US" sz="2000" dirty="0" err="1">
                <a:solidFill>
                  <a:schemeClr val="accent1">
                    <a:lumMod val="50000"/>
                  </a:schemeClr>
                </a:solidFill>
              </a:rPr>
              <a:t>programme</a:t>
            </a:r>
            <a:r>
              <a:rPr lang="en-US" sz="2000" dirty="0" smtClean="0">
                <a:solidFill>
                  <a:schemeClr val="accent1">
                    <a:lumMod val="50000"/>
                  </a:schemeClr>
                </a:solidFill>
              </a:rPr>
              <a:t>.</a:t>
            </a:r>
            <a:endParaRPr lang="pl-PL" sz="2000" dirty="0" smtClean="0">
              <a:solidFill>
                <a:schemeClr val="accent1">
                  <a:lumMod val="50000"/>
                </a:schemeClr>
              </a:solidFill>
            </a:endParaRPr>
          </a:p>
          <a:p>
            <a:pPr marL="571500" indent="-571500">
              <a:buClr>
                <a:schemeClr val="accent1">
                  <a:lumMod val="50000"/>
                </a:schemeClr>
              </a:buClr>
              <a:buFont typeface="Arial" panose="020B0604020202020204" pitchFamily="34" charset="0"/>
              <a:buChar char="•"/>
              <a:defRPr/>
            </a:pPr>
            <a:r>
              <a:rPr lang="pl-PL" sz="1400" dirty="0" smtClean="0">
                <a:solidFill>
                  <a:schemeClr val="accent1">
                    <a:lumMod val="50000"/>
                  </a:schemeClr>
                </a:solidFill>
              </a:rPr>
              <a:t>Wysokie drzewa lub przeszkody, takie jak wysokie budynki, mogą utrudniać obserwację</a:t>
            </a:r>
            <a:r>
              <a:rPr lang="pl-PL" sz="1400" dirty="0" smtClean="0">
                <a:solidFill>
                  <a:schemeClr val="accent1">
                    <a:lumMod val="50000"/>
                  </a:schemeClr>
                </a:solidFill>
              </a:rPr>
              <a:t>.</a:t>
            </a:r>
          </a:p>
          <a:p>
            <a:pPr marL="571500" indent="-571500">
              <a:buClr>
                <a:schemeClr val="accent1">
                  <a:lumMod val="50000"/>
                </a:schemeClr>
              </a:buClr>
              <a:buFont typeface="Arial" panose="020B0604020202020204" pitchFamily="34" charset="0"/>
              <a:buChar char="•"/>
              <a:defRPr/>
            </a:pPr>
            <a:r>
              <a:rPr lang="pl-PL" sz="1400" dirty="0" smtClean="0">
                <a:solidFill>
                  <a:schemeClr val="accent1">
                    <a:lumMod val="50000"/>
                  </a:schemeClr>
                </a:solidFill>
              </a:rPr>
              <a:t>Hałas </a:t>
            </a:r>
            <a:r>
              <a:rPr lang="pl-PL" sz="1400" dirty="0" smtClean="0">
                <a:solidFill>
                  <a:schemeClr val="accent1">
                    <a:lumMod val="50000"/>
                  </a:schemeClr>
                </a:solidFill>
              </a:rPr>
              <a:t>w terenie może zakłócać przeprowadzanie wywiadów podczas prac terenowych</a:t>
            </a:r>
            <a:r>
              <a:rPr lang="pl-PL" sz="1400" dirty="0" smtClean="0">
                <a:solidFill>
                  <a:schemeClr val="accent1">
                    <a:lumMod val="50000"/>
                  </a:schemeClr>
                </a:solidFill>
              </a:rPr>
              <a:t>.</a:t>
            </a:r>
          </a:p>
          <a:p>
            <a:pPr marL="571500" indent="-571500">
              <a:buClr>
                <a:schemeClr val="accent1">
                  <a:lumMod val="50000"/>
                </a:schemeClr>
              </a:buClr>
              <a:buFont typeface="Arial" panose="020B0604020202020204" pitchFamily="34" charset="0"/>
              <a:buChar char="•"/>
              <a:defRPr/>
            </a:pPr>
            <a:r>
              <a:rPr lang="pl-PL" sz="1400" dirty="0" smtClean="0">
                <a:solidFill>
                  <a:schemeClr val="accent1">
                    <a:lumMod val="50000"/>
                  </a:schemeClr>
                </a:solidFill>
              </a:rPr>
              <a:t>Niektóre </a:t>
            </a:r>
            <a:r>
              <a:rPr lang="pl-PL" sz="1400" dirty="0" smtClean="0">
                <a:solidFill>
                  <a:schemeClr val="accent1">
                    <a:lumMod val="50000"/>
                  </a:schemeClr>
                </a:solidFill>
              </a:rPr>
              <a:t>osoby lub respondenci w terenie nie chcą współpracować, tj. mogą odmówić udzielenia informacji</a:t>
            </a:r>
            <a:r>
              <a:rPr lang="pl-PL" sz="1400" dirty="0" smtClean="0">
                <a:solidFill>
                  <a:schemeClr val="accent1">
                    <a:lumMod val="50000"/>
                  </a:schemeClr>
                </a:solidFill>
              </a:rPr>
              <a:t>.</a:t>
            </a:r>
          </a:p>
          <a:p>
            <a:pPr marL="571500" indent="-571500">
              <a:buClr>
                <a:schemeClr val="accent1">
                  <a:lumMod val="50000"/>
                </a:schemeClr>
              </a:buClr>
              <a:buFont typeface="Arial" panose="020B0604020202020204" pitchFamily="34" charset="0"/>
              <a:buChar char="•"/>
              <a:defRPr/>
            </a:pPr>
            <a:r>
              <a:rPr lang="pl-PL" sz="1400" dirty="0" smtClean="0">
                <a:solidFill>
                  <a:schemeClr val="accent1">
                    <a:lumMod val="50000"/>
                  </a:schemeClr>
                </a:solidFill>
              </a:rPr>
              <a:t>Brak </a:t>
            </a:r>
            <a:r>
              <a:rPr lang="pl-PL" sz="1400" dirty="0" smtClean="0">
                <a:solidFill>
                  <a:schemeClr val="accent1">
                    <a:lumMod val="50000"/>
                  </a:schemeClr>
                </a:solidFill>
              </a:rPr>
              <a:t>odpowiedniego sprzętu lub narzędzi np. Mapy geodezyjne, kamery, instrumenty pogodowe itp</a:t>
            </a:r>
            <a:r>
              <a:rPr lang="pl-PL" sz="1400" dirty="0" smtClean="0">
                <a:solidFill>
                  <a:schemeClr val="accent1">
                    <a:lumMod val="50000"/>
                  </a:schemeClr>
                </a:solidFill>
              </a:rPr>
              <a:t>.</a:t>
            </a:r>
          </a:p>
          <a:p>
            <a:pPr marL="571500" indent="-571500">
              <a:buClr>
                <a:schemeClr val="accent1">
                  <a:lumMod val="50000"/>
                </a:schemeClr>
              </a:buClr>
              <a:buFont typeface="Arial" panose="020B0604020202020204" pitchFamily="34" charset="0"/>
              <a:buChar char="•"/>
              <a:defRPr/>
            </a:pPr>
            <a:r>
              <a:rPr lang="pl-PL" sz="1400" dirty="0" smtClean="0">
                <a:solidFill>
                  <a:schemeClr val="accent1">
                    <a:lumMod val="50000"/>
                  </a:schemeClr>
                </a:solidFill>
              </a:rPr>
              <a:t>Administracja </a:t>
            </a:r>
            <a:r>
              <a:rPr lang="pl-PL" sz="1400" dirty="0" smtClean="0">
                <a:solidFill>
                  <a:schemeClr val="accent1">
                    <a:lumMod val="50000"/>
                  </a:schemeClr>
                </a:solidFill>
              </a:rPr>
              <a:t>szkolna lub liderzy społeczności mogą czasem nie zezwolić na pracę w terenie z powodów, które są czasochłonne i często kolidują z programem szkolnym.</a:t>
            </a:r>
            <a:endParaRPr lang="en-US" sz="1400" dirty="0">
              <a:solidFill>
                <a:schemeClr val="accent1">
                  <a:lumMod val="50000"/>
                </a:schemeClr>
              </a:solidFill>
            </a:endParaRPr>
          </a:p>
          <a:p>
            <a:pPr>
              <a:defRPr/>
            </a:pPr>
            <a:endParaRPr lang="en-US" sz="2400" dirty="0" smtClean="0">
              <a:solidFill>
                <a:schemeClr val="accent1">
                  <a:lumMod val="50000"/>
                </a:schemeClr>
              </a:solidFill>
            </a:endParaRPr>
          </a:p>
        </p:txBody>
      </p:sp>
    </p:spTree>
    <p:extLst>
      <p:ext uri="{BB962C8B-B14F-4D97-AF65-F5344CB8AC3E}">
        <p14:creationId xmlns:p14="http://schemas.microsoft.com/office/powerpoint/2010/main" xmlns="" val="2616734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8095" y="2542663"/>
            <a:ext cx="2322622" cy="1645920"/>
          </a:xfrm>
        </p:spPr>
        <p:txBody>
          <a:bodyPr/>
          <a:lstStyle/>
          <a:p>
            <a:pPr algn="ctr"/>
            <a:r>
              <a:rPr lang="en-US" dirty="0"/>
              <a:t>Methods of </a:t>
            </a:r>
            <a:r>
              <a:rPr lang="en-US" dirty="0" smtClean="0"/>
              <a:t>Collecting </a:t>
            </a:r>
            <a:r>
              <a:rPr lang="en-US" dirty="0"/>
              <a:t>Information in the </a:t>
            </a:r>
            <a:r>
              <a:rPr lang="en-US" dirty="0" smtClean="0"/>
              <a:t>Field</a:t>
            </a:r>
            <a:r>
              <a:rPr lang="pl-PL" dirty="0" smtClean="0"/>
              <a:t/>
            </a:r>
            <a:br>
              <a:rPr lang="pl-PL" dirty="0" smtClean="0"/>
            </a:br>
            <a:r>
              <a:rPr lang="pl-PL" dirty="0" smtClean="0"/>
              <a:t/>
            </a:r>
            <a:br>
              <a:rPr lang="pl-PL" dirty="0" smtClean="0"/>
            </a:br>
            <a:r>
              <a:rPr lang="pl-PL" sz="1600" dirty="0" smtClean="0"/>
              <a:t>Metody zbierania informacji w terenie</a:t>
            </a:r>
            <a:endParaRPr lang="en-US" sz="1600" dirty="0"/>
          </a:p>
        </p:txBody>
      </p:sp>
      <p:pic>
        <p:nvPicPr>
          <p:cNvPr id="8" name="Picture Placeholder 7"/>
          <p:cNvPicPr>
            <a:picLocks noGrp="1" noChangeAspect="1"/>
          </p:cNvPicPr>
          <p:nvPr>
            <p:ph type="pic" idx="1"/>
          </p:nvPr>
        </p:nvPicPr>
        <p:blipFill>
          <a:blip r:embed="rId3"/>
          <a:srcRect l="5075" r="5075"/>
          <a:stretch>
            <a:fillRect/>
          </a:stretch>
        </p:blipFill>
        <p:spPr>
          <a:xfrm>
            <a:off x="180377" y="174367"/>
            <a:ext cx="8601076" cy="6382512"/>
          </a:xfrm>
          <a:prstGeom prst="rect">
            <a:avLst/>
          </a:prstGeom>
        </p:spPr>
      </p:pic>
      <p:sp>
        <p:nvSpPr>
          <p:cNvPr id="7" name="Content Placeholder 2"/>
          <p:cNvSpPr txBox="1">
            <a:spLocks/>
          </p:cNvSpPr>
          <p:nvPr/>
        </p:nvSpPr>
        <p:spPr>
          <a:xfrm>
            <a:off x="235073" y="374573"/>
            <a:ext cx="8434127" cy="6483427"/>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None/>
              <a:defRPr sz="32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2">
                  <a:lumMod val="60000"/>
                  <a:lumOff val="40000"/>
                </a:schemeClr>
              </a:buClr>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6pPr>
            <a:lvl7pPr marL="27432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7pPr>
            <a:lvl8pPr marL="32004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8pPr>
            <a:lvl9pPr marL="3657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9pPr>
          </a:lstStyle>
          <a:p>
            <a:pPr>
              <a:buClr>
                <a:schemeClr val="accent1">
                  <a:lumMod val="50000"/>
                </a:schemeClr>
              </a:buClr>
              <a:defRPr/>
            </a:pPr>
            <a:r>
              <a:rPr lang="en-US" sz="2000" b="1" dirty="0" smtClean="0">
                <a:solidFill>
                  <a:srgbClr val="C00000"/>
                </a:solidFill>
              </a:rPr>
              <a:t>Observation:</a:t>
            </a:r>
            <a:r>
              <a:rPr lang="en-US" sz="2000" dirty="0" smtClean="0">
                <a:solidFill>
                  <a:schemeClr val="accent1">
                    <a:lumMod val="50000"/>
                  </a:schemeClr>
                </a:solidFill>
              </a:rPr>
              <a:t> Involves </a:t>
            </a:r>
            <a:r>
              <a:rPr lang="en-US" sz="2000" dirty="0">
                <a:solidFill>
                  <a:schemeClr val="accent1">
                    <a:lumMod val="50000"/>
                  </a:schemeClr>
                </a:solidFill>
              </a:rPr>
              <a:t>the use of the eye to see geographical features in the </a:t>
            </a:r>
            <a:r>
              <a:rPr lang="en-US" sz="2000" dirty="0" smtClean="0">
                <a:solidFill>
                  <a:schemeClr val="accent1">
                    <a:lumMod val="50000"/>
                  </a:schemeClr>
                </a:solidFill>
              </a:rPr>
              <a:t>field.</a:t>
            </a:r>
          </a:p>
          <a:p>
            <a:pPr>
              <a:buClr>
                <a:schemeClr val="accent1">
                  <a:lumMod val="50000"/>
                </a:schemeClr>
              </a:buClr>
              <a:defRPr/>
            </a:pPr>
            <a:r>
              <a:rPr lang="en-US" sz="2000" b="1" dirty="0" smtClean="0">
                <a:solidFill>
                  <a:srgbClr val="C00000"/>
                </a:solidFill>
              </a:rPr>
              <a:t>Interviewing: </a:t>
            </a:r>
            <a:r>
              <a:rPr lang="en-US" sz="2000" dirty="0" smtClean="0">
                <a:solidFill>
                  <a:schemeClr val="accent1">
                    <a:lumMod val="50000"/>
                  </a:schemeClr>
                </a:solidFill>
              </a:rPr>
              <a:t>Involves </a:t>
            </a:r>
            <a:r>
              <a:rPr lang="en-US" sz="2000" dirty="0">
                <a:solidFill>
                  <a:schemeClr val="accent1">
                    <a:lumMod val="50000"/>
                  </a:schemeClr>
                </a:solidFill>
              </a:rPr>
              <a:t>asking questions about what is being studied especially about what cannot be observed </a:t>
            </a:r>
            <a:r>
              <a:rPr lang="en-US" sz="2000" dirty="0" smtClean="0">
                <a:solidFill>
                  <a:schemeClr val="accent1">
                    <a:lumMod val="50000"/>
                  </a:schemeClr>
                </a:solidFill>
              </a:rPr>
              <a:t>easily.</a:t>
            </a:r>
          </a:p>
          <a:p>
            <a:pPr>
              <a:buClr>
                <a:schemeClr val="accent1">
                  <a:lumMod val="50000"/>
                </a:schemeClr>
              </a:buClr>
              <a:defRPr/>
            </a:pPr>
            <a:r>
              <a:rPr lang="en-US" sz="2000" b="1" dirty="0" smtClean="0">
                <a:solidFill>
                  <a:srgbClr val="C00000"/>
                </a:solidFill>
              </a:rPr>
              <a:t>Recording: </a:t>
            </a:r>
            <a:r>
              <a:rPr lang="en-US" sz="2000" dirty="0" smtClean="0">
                <a:solidFill>
                  <a:schemeClr val="accent1">
                    <a:lumMod val="50000"/>
                  </a:schemeClr>
                </a:solidFill>
              </a:rPr>
              <a:t>Involves </a:t>
            </a:r>
            <a:r>
              <a:rPr lang="en-US" sz="2000" dirty="0">
                <a:solidFill>
                  <a:schemeClr val="accent1">
                    <a:lumMod val="50000"/>
                  </a:schemeClr>
                </a:solidFill>
              </a:rPr>
              <a:t>taking a permanent record of what is being studied e.g. making notes, Photography, video recording etc. </a:t>
            </a:r>
            <a:endParaRPr lang="en-US" sz="2000" dirty="0" smtClean="0">
              <a:solidFill>
                <a:schemeClr val="accent1">
                  <a:lumMod val="50000"/>
                </a:schemeClr>
              </a:solidFill>
            </a:endParaRPr>
          </a:p>
          <a:p>
            <a:pPr>
              <a:buClr>
                <a:schemeClr val="accent1">
                  <a:lumMod val="50000"/>
                </a:schemeClr>
              </a:buClr>
              <a:defRPr/>
            </a:pPr>
            <a:r>
              <a:rPr lang="en-US" sz="2000" b="1" dirty="0" smtClean="0">
                <a:solidFill>
                  <a:srgbClr val="C00000"/>
                </a:solidFill>
              </a:rPr>
              <a:t>Sketching: </a:t>
            </a:r>
            <a:r>
              <a:rPr lang="en-US" sz="2000" dirty="0" smtClean="0">
                <a:solidFill>
                  <a:schemeClr val="accent1">
                    <a:lumMod val="50000"/>
                  </a:schemeClr>
                </a:solidFill>
              </a:rPr>
              <a:t>Field </a:t>
            </a:r>
            <a:r>
              <a:rPr lang="en-US" sz="2000" dirty="0">
                <a:solidFill>
                  <a:schemeClr val="accent1">
                    <a:lumMod val="50000"/>
                  </a:schemeClr>
                </a:solidFill>
              </a:rPr>
              <a:t>sketching involves drawing sketch diagrams and maps in the field. </a:t>
            </a:r>
            <a:endParaRPr lang="en-US" sz="2000" dirty="0" smtClean="0">
              <a:solidFill>
                <a:schemeClr val="accent1">
                  <a:lumMod val="50000"/>
                </a:schemeClr>
              </a:solidFill>
            </a:endParaRPr>
          </a:p>
          <a:p>
            <a:pPr>
              <a:buClr>
                <a:schemeClr val="accent1">
                  <a:lumMod val="50000"/>
                </a:schemeClr>
              </a:buClr>
              <a:defRPr/>
            </a:pPr>
            <a:r>
              <a:rPr lang="en-US" sz="2000" b="1" dirty="0" smtClean="0">
                <a:solidFill>
                  <a:srgbClr val="C00000"/>
                </a:solidFill>
              </a:rPr>
              <a:t>Measuring</a:t>
            </a:r>
            <a:r>
              <a:rPr lang="en-US" sz="2000" b="1" dirty="0">
                <a:solidFill>
                  <a:srgbClr val="C00000"/>
                </a:solidFill>
              </a:rPr>
              <a:t>: </a:t>
            </a:r>
            <a:r>
              <a:rPr lang="en-US" sz="2000" dirty="0">
                <a:solidFill>
                  <a:schemeClr val="accent1">
                    <a:lumMod val="50000"/>
                  </a:schemeClr>
                </a:solidFill>
              </a:rPr>
              <a:t>This involves obtaining information on distance, height, depth, width etc. It also involves the measurement of the elements of weather and climate</a:t>
            </a:r>
            <a:r>
              <a:rPr lang="en-US" sz="2000" dirty="0" smtClean="0">
                <a:solidFill>
                  <a:schemeClr val="accent1">
                    <a:lumMod val="50000"/>
                  </a:schemeClr>
                </a:solidFill>
              </a:rPr>
              <a:t>.</a:t>
            </a:r>
            <a:r>
              <a:rPr lang="pl-PL" sz="2000" dirty="0" smtClean="0">
                <a:solidFill>
                  <a:schemeClr val="accent1">
                    <a:lumMod val="50000"/>
                  </a:schemeClr>
                </a:solidFill>
              </a:rPr>
              <a:t> </a:t>
            </a:r>
            <a:endParaRPr lang="pl-PL" sz="2000" dirty="0" smtClean="0">
              <a:solidFill>
                <a:schemeClr val="accent1">
                  <a:lumMod val="50000"/>
                </a:schemeClr>
              </a:solidFill>
            </a:endParaRPr>
          </a:p>
          <a:p>
            <a:pPr>
              <a:buClr>
                <a:schemeClr val="accent1">
                  <a:lumMod val="50000"/>
                </a:schemeClr>
              </a:buClr>
              <a:defRPr/>
            </a:pPr>
            <a:r>
              <a:rPr lang="pl-PL" sz="1400" dirty="0" smtClean="0">
                <a:solidFill>
                  <a:schemeClr val="accent1">
                    <a:lumMod val="50000"/>
                  </a:schemeClr>
                </a:solidFill>
              </a:rPr>
              <a:t>Obserwacja</a:t>
            </a:r>
            <a:r>
              <a:rPr lang="pl-PL" sz="1400" dirty="0" smtClean="0">
                <a:solidFill>
                  <a:schemeClr val="accent1">
                    <a:lumMod val="50000"/>
                  </a:schemeClr>
                </a:solidFill>
              </a:rPr>
              <a:t>: polega na użyciu oka w celu zobaczenia obiektów geograficznych w terenie</a:t>
            </a:r>
            <a:r>
              <a:rPr lang="pl-PL" sz="1400" dirty="0" smtClean="0">
                <a:solidFill>
                  <a:schemeClr val="accent1">
                    <a:lumMod val="50000"/>
                  </a:schemeClr>
                </a:solidFill>
              </a:rPr>
              <a:t>.</a:t>
            </a:r>
          </a:p>
          <a:p>
            <a:pPr>
              <a:buClr>
                <a:schemeClr val="accent1">
                  <a:lumMod val="50000"/>
                </a:schemeClr>
              </a:buClr>
              <a:defRPr/>
            </a:pPr>
            <a:r>
              <a:rPr lang="pl-PL" sz="1400" dirty="0" smtClean="0">
                <a:solidFill>
                  <a:schemeClr val="accent1">
                    <a:lumMod val="50000"/>
                  </a:schemeClr>
                </a:solidFill>
              </a:rPr>
              <a:t>Wywiad</a:t>
            </a:r>
            <a:r>
              <a:rPr lang="pl-PL" sz="1400" dirty="0" smtClean="0">
                <a:solidFill>
                  <a:schemeClr val="accent1">
                    <a:lumMod val="50000"/>
                  </a:schemeClr>
                </a:solidFill>
              </a:rPr>
              <a:t>: obejmuje zadawanie pytań na temat tego, co jest badane, zwłaszcza na temat tego, czego nie można łatwo zaobserwować</a:t>
            </a:r>
            <a:r>
              <a:rPr lang="pl-PL" sz="1400" dirty="0" smtClean="0">
                <a:solidFill>
                  <a:schemeClr val="accent1">
                    <a:lumMod val="50000"/>
                  </a:schemeClr>
                </a:solidFill>
              </a:rPr>
              <a:t>.</a:t>
            </a:r>
          </a:p>
          <a:p>
            <a:pPr>
              <a:buClr>
                <a:schemeClr val="accent1">
                  <a:lumMod val="50000"/>
                </a:schemeClr>
              </a:buClr>
              <a:defRPr/>
            </a:pPr>
            <a:r>
              <a:rPr lang="pl-PL" sz="1400" dirty="0" smtClean="0">
                <a:solidFill>
                  <a:schemeClr val="accent1">
                    <a:lumMod val="50000"/>
                  </a:schemeClr>
                </a:solidFill>
              </a:rPr>
              <a:t>Nagrywanie</a:t>
            </a:r>
            <a:r>
              <a:rPr lang="pl-PL" sz="1400" dirty="0" smtClean="0">
                <a:solidFill>
                  <a:schemeClr val="accent1">
                    <a:lumMod val="50000"/>
                  </a:schemeClr>
                </a:solidFill>
              </a:rPr>
              <a:t>: obejmuje sporządzenie trwałego zapisu tego, co jest badane, np. robienie notatek, fotografowanie, nagrywanie wideo itp</a:t>
            </a:r>
            <a:r>
              <a:rPr lang="pl-PL" sz="1400" dirty="0" smtClean="0">
                <a:solidFill>
                  <a:schemeClr val="accent1">
                    <a:lumMod val="50000"/>
                  </a:schemeClr>
                </a:solidFill>
              </a:rPr>
              <a:t>.</a:t>
            </a:r>
          </a:p>
          <a:p>
            <a:pPr>
              <a:buClr>
                <a:schemeClr val="accent1">
                  <a:lumMod val="50000"/>
                </a:schemeClr>
              </a:buClr>
              <a:defRPr/>
            </a:pPr>
            <a:r>
              <a:rPr lang="pl-PL" sz="1400" dirty="0" smtClean="0">
                <a:solidFill>
                  <a:schemeClr val="accent1">
                    <a:lumMod val="50000"/>
                  </a:schemeClr>
                </a:solidFill>
              </a:rPr>
              <a:t>Szkicowanie</a:t>
            </a:r>
            <a:r>
              <a:rPr lang="pl-PL" sz="1400" dirty="0" smtClean="0">
                <a:solidFill>
                  <a:schemeClr val="accent1">
                    <a:lumMod val="50000"/>
                  </a:schemeClr>
                </a:solidFill>
              </a:rPr>
              <a:t>: Szkicowanie terenowe polega na rysowaniu schematów szkiców i map w terenie</a:t>
            </a:r>
            <a:r>
              <a:rPr lang="pl-PL" sz="1400" dirty="0" smtClean="0">
                <a:solidFill>
                  <a:schemeClr val="accent1">
                    <a:lumMod val="50000"/>
                  </a:schemeClr>
                </a:solidFill>
              </a:rPr>
              <a:t>.</a:t>
            </a:r>
          </a:p>
          <a:p>
            <a:pPr>
              <a:buClr>
                <a:schemeClr val="accent1">
                  <a:lumMod val="50000"/>
                </a:schemeClr>
              </a:buClr>
              <a:defRPr/>
            </a:pPr>
            <a:r>
              <a:rPr lang="pl-PL" sz="1400" dirty="0" smtClean="0">
                <a:solidFill>
                  <a:schemeClr val="accent1">
                    <a:lumMod val="50000"/>
                  </a:schemeClr>
                </a:solidFill>
              </a:rPr>
              <a:t>Mierzenie</a:t>
            </a:r>
            <a:r>
              <a:rPr lang="pl-PL" sz="1400" dirty="0" smtClean="0">
                <a:solidFill>
                  <a:schemeClr val="accent1">
                    <a:lumMod val="50000"/>
                  </a:schemeClr>
                </a:solidFill>
              </a:rPr>
              <a:t>: Obejmuje to uzyskiwanie informacji o odległości, wysokości, głębokości, szerokości itp. Obejmuje również pomiar elementów pogody i klimatu.</a:t>
            </a:r>
            <a:endParaRPr lang="pl-PL" sz="1400" dirty="0" smtClean="0">
              <a:solidFill>
                <a:schemeClr val="accent1">
                  <a:lumMod val="50000"/>
                </a:schemeClr>
              </a:solidFill>
            </a:endParaRPr>
          </a:p>
          <a:p>
            <a:pPr>
              <a:buClr>
                <a:schemeClr val="accent1">
                  <a:lumMod val="50000"/>
                </a:schemeClr>
              </a:buClr>
              <a:defRPr/>
            </a:pPr>
            <a:endParaRPr lang="pl-PL" sz="1600" dirty="0" smtClean="0">
              <a:solidFill>
                <a:schemeClr val="accent1">
                  <a:lumMod val="50000"/>
                </a:schemeClr>
              </a:solidFill>
            </a:endParaRPr>
          </a:p>
          <a:p>
            <a:pPr>
              <a:buClr>
                <a:schemeClr val="accent1">
                  <a:lumMod val="50000"/>
                </a:schemeClr>
              </a:buClr>
              <a:defRPr/>
            </a:pPr>
            <a:endParaRPr lang="pl-PL" sz="2000" dirty="0" smtClean="0">
              <a:solidFill>
                <a:schemeClr val="accent1">
                  <a:lumMod val="50000"/>
                </a:schemeClr>
              </a:solidFill>
            </a:endParaRPr>
          </a:p>
          <a:p>
            <a:pPr>
              <a:buClr>
                <a:schemeClr val="accent1">
                  <a:lumMod val="50000"/>
                </a:schemeClr>
              </a:buClr>
              <a:defRPr/>
            </a:pPr>
            <a:endParaRPr lang="en-US" sz="2000" dirty="0">
              <a:solidFill>
                <a:schemeClr val="accent1">
                  <a:lumMod val="50000"/>
                </a:schemeClr>
              </a:solidFill>
            </a:endParaRPr>
          </a:p>
          <a:p>
            <a:pPr>
              <a:buClr>
                <a:schemeClr val="accent1">
                  <a:lumMod val="50000"/>
                </a:schemeClr>
              </a:buClr>
              <a:defRPr/>
            </a:pPr>
            <a:endParaRPr lang="en-US" sz="2000" dirty="0">
              <a:solidFill>
                <a:schemeClr val="accent1">
                  <a:lumMod val="50000"/>
                </a:schemeClr>
              </a:solidFill>
            </a:endParaRPr>
          </a:p>
          <a:p>
            <a:pPr>
              <a:buClr>
                <a:schemeClr val="accent1">
                  <a:lumMod val="50000"/>
                </a:schemeClr>
              </a:buClr>
              <a:defRPr/>
            </a:pPr>
            <a:r>
              <a:rPr lang="en-US" sz="2000" dirty="0">
                <a:solidFill>
                  <a:schemeClr val="accent1">
                    <a:lumMod val="50000"/>
                  </a:schemeClr>
                </a:solidFill>
              </a:rPr>
              <a:t> </a:t>
            </a:r>
          </a:p>
          <a:p>
            <a:pPr>
              <a:defRPr/>
            </a:pPr>
            <a:endParaRPr lang="en-US" sz="2000" dirty="0" smtClean="0">
              <a:solidFill>
                <a:schemeClr val="accent1">
                  <a:lumMod val="50000"/>
                </a:schemeClr>
              </a:solidFill>
            </a:endParaRPr>
          </a:p>
        </p:txBody>
      </p:sp>
    </p:spTree>
    <p:extLst>
      <p:ext uri="{BB962C8B-B14F-4D97-AF65-F5344CB8AC3E}">
        <p14:creationId xmlns:p14="http://schemas.microsoft.com/office/powerpoint/2010/main" xmlns="" val="6535465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8095" y="2542663"/>
            <a:ext cx="2322622" cy="1645920"/>
          </a:xfrm>
        </p:spPr>
        <p:txBody>
          <a:bodyPr/>
          <a:lstStyle/>
          <a:p>
            <a:pPr algn="ctr"/>
            <a:r>
              <a:rPr lang="en-US" dirty="0"/>
              <a:t>Methods of </a:t>
            </a:r>
            <a:r>
              <a:rPr lang="en-US" dirty="0" smtClean="0"/>
              <a:t>Collecting </a:t>
            </a:r>
            <a:r>
              <a:rPr lang="en-US" dirty="0"/>
              <a:t>Information in the Field</a:t>
            </a:r>
          </a:p>
        </p:txBody>
      </p:sp>
      <p:pic>
        <p:nvPicPr>
          <p:cNvPr id="8" name="Picture Placeholder 7"/>
          <p:cNvPicPr>
            <a:picLocks noGrp="1" noChangeAspect="1"/>
          </p:cNvPicPr>
          <p:nvPr>
            <p:ph type="pic" idx="1"/>
          </p:nvPr>
        </p:nvPicPr>
        <p:blipFill>
          <a:blip r:embed="rId3"/>
          <a:srcRect l="5075" r="5075"/>
          <a:stretch>
            <a:fillRect/>
          </a:stretch>
        </p:blipFill>
        <p:spPr>
          <a:xfrm>
            <a:off x="180377" y="174367"/>
            <a:ext cx="8601076" cy="6382512"/>
          </a:xfrm>
          <a:prstGeom prst="rect">
            <a:avLst/>
          </a:prstGeom>
        </p:spPr>
      </p:pic>
      <p:sp>
        <p:nvSpPr>
          <p:cNvPr id="7" name="Content Placeholder 2"/>
          <p:cNvSpPr txBox="1">
            <a:spLocks/>
          </p:cNvSpPr>
          <p:nvPr/>
        </p:nvSpPr>
        <p:spPr>
          <a:xfrm>
            <a:off x="263851" y="286438"/>
            <a:ext cx="8434127" cy="6571561"/>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None/>
              <a:defRPr sz="32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2">
                  <a:lumMod val="60000"/>
                  <a:lumOff val="40000"/>
                </a:schemeClr>
              </a:buClr>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6pPr>
            <a:lvl7pPr marL="27432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7pPr>
            <a:lvl8pPr marL="32004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8pPr>
            <a:lvl9pPr marL="3657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9pPr>
          </a:lstStyle>
          <a:p>
            <a:pPr>
              <a:buClr>
                <a:schemeClr val="accent1">
                  <a:lumMod val="50000"/>
                </a:schemeClr>
              </a:buClr>
              <a:defRPr/>
            </a:pPr>
            <a:r>
              <a:rPr lang="en-US" sz="1800" b="1" dirty="0" smtClean="0">
                <a:solidFill>
                  <a:srgbClr val="C00000"/>
                </a:solidFill>
              </a:rPr>
              <a:t>Sampling: </a:t>
            </a:r>
            <a:r>
              <a:rPr lang="en-US" sz="1800" dirty="0" smtClean="0">
                <a:solidFill>
                  <a:schemeClr val="accent1">
                    <a:lumMod val="50000"/>
                  </a:schemeClr>
                </a:solidFill>
              </a:rPr>
              <a:t>This </a:t>
            </a:r>
            <a:r>
              <a:rPr lang="en-US" sz="1800" dirty="0">
                <a:solidFill>
                  <a:schemeClr val="accent1">
                    <a:lumMod val="50000"/>
                  </a:schemeClr>
                </a:solidFill>
              </a:rPr>
              <a:t>involves selecting a specimen to be used for further analysis or study.  </a:t>
            </a:r>
            <a:r>
              <a:rPr lang="en-US" sz="1800" dirty="0" smtClean="0">
                <a:solidFill>
                  <a:schemeClr val="accent1">
                    <a:lumMod val="50000"/>
                  </a:schemeClr>
                </a:solidFill>
              </a:rPr>
              <a:t>It should </a:t>
            </a:r>
            <a:r>
              <a:rPr lang="en-US" sz="1800" dirty="0">
                <a:solidFill>
                  <a:schemeClr val="accent1">
                    <a:lumMod val="50000"/>
                  </a:schemeClr>
                </a:solidFill>
              </a:rPr>
              <a:t>be representative of the rest. </a:t>
            </a:r>
            <a:r>
              <a:rPr lang="en-US" sz="1800" dirty="0" smtClean="0">
                <a:solidFill>
                  <a:schemeClr val="accent1">
                    <a:lumMod val="50000"/>
                  </a:schemeClr>
                </a:solidFill>
              </a:rPr>
              <a:t>It </a:t>
            </a:r>
            <a:r>
              <a:rPr lang="en-US" sz="1800" dirty="0">
                <a:solidFill>
                  <a:schemeClr val="accent1">
                    <a:lumMod val="50000"/>
                  </a:schemeClr>
                </a:solidFill>
              </a:rPr>
              <a:t>may be random or selective sampling.</a:t>
            </a:r>
          </a:p>
          <a:p>
            <a:pPr>
              <a:buClr>
                <a:schemeClr val="accent1">
                  <a:lumMod val="50000"/>
                </a:schemeClr>
              </a:buClr>
              <a:defRPr/>
            </a:pPr>
            <a:r>
              <a:rPr lang="en-US" sz="1800" b="1" dirty="0" smtClean="0">
                <a:solidFill>
                  <a:srgbClr val="C00000"/>
                </a:solidFill>
              </a:rPr>
              <a:t>Questionnaire</a:t>
            </a:r>
            <a:r>
              <a:rPr lang="en-US" sz="1800" b="1" dirty="0">
                <a:solidFill>
                  <a:srgbClr val="C00000"/>
                </a:solidFill>
              </a:rPr>
              <a:t>:  </a:t>
            </a:r>
            <a:r>
              <a:rPr lang="en-US" sz="1800" dirty="0">
                <a:solidFill>
                  <a:schemeClr val="accent1">
                    <a:lumMod val="50000"/>
                  </a:schemeClr>
                </a:solidFill>
              </a:rPr>
              <a:t>Involves the use of printed or written questions given to appropriate persons to fill in or provide </a:t>
            </a:r>
            <a:r>
              <a:rPr lang="en-US" sz="1800" dirty="0" smtClean="0">
                <a:solidFill>
                  <a:schemeClr val="accent1">
                    <a:lumMod val="50000"/>
                  </a:schemeClr>
                </a:solidFill>
              </a:rPr>
              <a:t>answers.</a:t>
            </a:r>
          </a:p>
          <a:p>
            <a:pPr>
              <a:buClr>
                <a:schemeClr val="accent1">
                  <a:lumMod val="50000"/>
                </a:schemeClr>
              </a:buClr>
              <a:defRPr/>
            </a:pPr>
            <a:r>
              <a:rPr lang="en-US" sz="1800" b="1" dirty="0">
                <a:solidFill>
                  <a:srgbClr val="C00000"/>
                </a:solidFill>
              </a:rPr>
              <a:t>Map </a:t>
            </a:r>
            <a:r>
              <a:rPr lang="en-US" sz="1800" b="1" dirty="0" smtClean="0">
                <a:solidFill>
                  <a:srgbClr val="C00000"/>
                </a:solidFill>
              </a:rPr>
              <a:t>Reading: </a:t>
            </a:r>
            <a:r>
              <a:rPr lang="en-US" sz="1800" dirty="0">
                <a:solidFill>
                  <a:schemeClr val="accent1">
                    <a:lumMod val="50000"/>
                  </a:schemeClr>
                </a:solidFill>
              </a:rPr>
              <a:t>Involves the use of survey maps to obtain information above unfamiliar routes, features or places.  One can also obtain information about height or altitude of an area through map reading. This is referred to secondary data </a:t>
            </a:r>
            <a:r>
              <a:rPr lang="en-US" sz="1800" dirty="0" smtClean="0">
                <a:solidFill>
                  <a:schemeClr val="accent1">
                    <a:lumMod val="50000"/>
                  </a:schemeClr>
                </a:solidFill>
              </a:rPr>
              <a:t>collection</a:t>
            </a:r>
          </a:p>
          <a:p>
            <a:pPr>
              <a:buClr>
                <a:schemeClr val="accent1">
                  <a:lumMod val="50000"/>
                </a:schemeClr>
              </a:buClr>
              <a:defRPr/>
            </a:pPr>
            <a:r>
              <a:rPr lang="en-US" sz="1800" b="1" dirty="0" smtClean="0">
                <a:solidFill>
                  <a:srgbClr val="C00000"/>
                </a:solidFill>
              </a:rPr>
              <a:t>Photo reading: </a:t>
            </a:r>
            <a:r>
              <a:rPr lang="en-US" sz="1800" dirty="0" smtClean="0">
                <a:solidFill>
                  <a:schemeClr val="accent1">
                    <a:lumMod val="50000"/>
                  </a:schemeClr>
                </a:solidFill>
              </a:rPr>
              <a:t>This </a:t>
            </a:r>
            <a:r>
              <a:rPr lang="en-US" sz="1800" dirty="0">
                <a:solidFill>
                  <a:schemeClr val="accent1">
                    <a:lumMod val="50000"/>
                  </a:schemeClr>
                </a:solidFill>
              </a:rPr>
              <a:t>involves the use of aerial photographs or satellite images of an area to identify features or areas as well as routes in the area of study. These aerial photographs may also help one to sketch more accurate maps of the area of study</a:t>
            </a:r>
            <a:r>
              <a:rPr lang="en-US" sz="1800" dirty="0" smtClean="0">
                <a:solidFill>
                  <a:schemeClr val="accent1">
                    <a:lumMod val="50000"/>
                  </a:schemeClr>
                </a:solidFill>
              </a:rPr>
              <a:t>.</a:t>
            </a:r>
            <a:r>
              <a:rPr lang="pl-PL" sz="1800" dirty="0" smtClean="0">
                <a:solidFill>
                  <a:schemeClr val="accent1">
                    <a:lumMod val="50000"/>
                  </a:schemeClr>
                </a:solidFill>
              </a:rPr>
              <a:t> </a:t>
            </a:r>
            <a:endParaRPr lang="pl-PL" sz="1800" dirty="0" smtClean="0">
              <a:solidFill>
                <a:schemeClr val="accent1">
                  <a:lumMod val="50000"/>
                </a:schemeClr>
              </a:solidFill>
            </a:endParaRPr>
          </a:p>
          <a:p>
            <a:pPr>
              <a:buClr>
                <a:schemeClr val="accent1">
                  <a:lumMod val="50000"/>
                </a:schemeClr>
              </a:buClr>
              <a:defRPr/>
            </a:pPr>
            <a:r>
              <a:rPr lang="pl-PL" sz="1200" dirty="0" smtClean="0">
                <a:solidFill>
                  <a:schemeClr val="accent1">
                    <a:lumMod val="50000"/>
                  </a:schemeClr>
                </a:solidFill>
              </a:rPr>
              <a:t>Pobieranie </a:t>
            </a:r>
            <a:r>
              <a:rPr lang="pl-PL" sz="1200" dirty="0" smtClean="0">
                <a:solidFill>
                  <a:schemeClr val="accent1">
                    <a:lumMod val="50000"/>
                  </a:schemeClr>
                </a:solidFill>
              </a:rPr>
              <a:t>próbek: obejmuje wybór próbki do dalszej analizy lub badania. Powinien być reprezentatywny dla reszty. Może to być dobór losowy lub selektywny</a:t>
            </a:r>
            <a:r>
              <a:rPr lang="pl-PL" sz="1200" dirty="0" smtClean="0">
                <a:solidFill>
                  <a:schemeClr val="accent1">
                    <a:lumMod val="50000"/>
                  </a:schemeClr>
                </a:solidFill>
              </a:rPr>
              <a:t>.</a:t>
            </a:r>
          </a:p>
          <a:p>
            <a:pPr>
              <a:buClr>
                <a:schemeClr val="accent1">
                  <a:lumMod val="50000"/>
                </a:schemeClr>
              </a:buClr>
              <a:defRPr/>
            </a:pPr>
            <a:r>
              <a:rPr lang="pl-PL" sz="1200" dirty="0" smtClean="0">
                <a:solidFill>
                  <a:schemeClr val="accent1">
                    <a:lumMod val="50000"/>
                  </a:schemeClr>
                </a:solidFill>
              </a:rPr>
              <a:t>Kwestionariusz</a:t>
            </a:r>
            <a:r>
              <a:rPr lang="pl-PL" sz="1200" dirty="0" smtClean="0">
                <a:solidFill>
                  <a:schemeClr val="accent1">
                    <a:lumMod val="50000"/>
                  </a:schemeClr>
                </a:solidFill>
              </a:rPr>
              <a:t>: obejmuje wykorzystanie wydrukowanych lub pisemnych pytań zadawanych odpowiednim osobom w celu wypełnienia lub udzielenia </a:t>
            </a:r>
            <a:r>
              <a:rPr lang="pl-PL" sz="1200" dirty="0" smtClean="0">
                <a:solidFill>
                  <a:schemeClr val="accent1">
                    <a:lumMod val="50000"/>
                  </a:schemeClr>
                </a:solidFill>
              </a:rPr>
              <a:t>odpowiedzi.</a:t>
            </a:r>
          </a:p>
          <a:p>
            <a:pPr>
              <a:buClr>
                <a:schemeClr val="accent1">
                  <a:lumMod val="50000"/>
                </a:schemeClr>
              </a:buClr>
              <a:defRPr/>
            </a:pPr>
            <a:r>
              <a:rPr lang="pl-PL" sz="1200" dirty="0" smtClean="0">
                <a:solidFill>
                  <a:schemeClr val="accent1">
                    <a:lumMod val="50000"/>
                  </a:schemeClr>
                </a:solidFill>
              </a:rPr>
              <a:t>Czytanie </a:t>
            </a:r>
            <a:r>
              <a:rPr lang="pl-PL" sz="1200" dirty="0" smtClean="0">
                <a:solidFill>
                  <a:schemeClr val="accent1">
                    <a:lumMod val="50000"/>
                  </a:schemeClr>
                </a:solidFill>
              </a:rPr>
              <a:t>map: Obejmuje korzystanie z map przeglądowych w celu uzyskania informacji o nieznanych trasach, obiektach lub miejscach. Można również uzyskać informacje o wysokości lub wysokości terenu poprzez czytanie mapy. Odnosi się to do gromadzenia danych </a:t>
            </a:r>
            <a:r>
              <a:rPr lang="pl-PL" sz="1200" dirty="0" smtClean="0">
                <a:solidFill>
                  <a:schemeClr val="accent1">
                    <a:lumMod val="50000"/>
                  </a:schemeClr>
                </a:solidFill>
              </a:rPr>
              <a:t>wtórnych</a:t>
            </a:r>
          </a:p>
          <a:p>
            <a:pPr>
              <a:buClr>
                <a:schemeClr val="accent1">
                  <a:lumMod val="50000"/>
                </a:schemeClr>
              </a:buClr>
              <a:defRPr/>
            </a:pPr>
            <a:r>
              <a:rPr lang="pl-PL" sz="1200" dirty="0" smtClean="0">
                <a:solidFill>
                  <a:schemeClr val="accent1">
                    <a:lumMod val="50000"/>
                  </a:schemeClr>
                </a:solidFill>
              </a:rPr>
              <a:t>Odczyt </a:t>
            </a:r>
            <a:r>
              <a:rPr lang="pl-PL" sz="1200" dirty="0" smtClean="0">
                <a:solidFill>
                  <a:schemeClr val="accent1">
                    <a:lumMod val="50000"/>
                  </a:schemeClr>
                </a:solidFill>
              </a:rPr>
              <a:t>zdjęć: Obejmuje to wykorzystanie zdjęć lotniczych lub zdjęć satelitarnych obszaru w celu zidentyfikowania cech lub obszarów, a także tras na badanym obszarze. Te zdjęcia lotnicze mogą również pomóc w naszkicowaniu dokładniejszych map badanego obszaru.</a:t>
            </a:r>
            <a:endParaRPr lang="en-US" sz="1200" dirty="0">
              <a:solidFill>
                <a:schemeClr val="accent1">
                  <a:lumMod val="50000"/>
                </a:schemeClr>
              </a:solidFill>
            </a:endParaRPr>
          </a:p>
          <a:p>
            <a:pPr>
              <a:buClr>
                <a:schemeClr val="accent1">
                  <a:lumMod val="50000"/>
                </a:schemeClr>
              </a:buClr>
              <a:defRPr/>
            </a:pPr>
            <a:endParaRPr lang="en-US" sz="2000" dirty="0">
              <a:solidFill>
                <a:schemeClr val="accent1">
                  <a:lumMod val="50000"/>
                </a:schemeClr>
              </a:solidFill>
            </a:endParaRPr>
          </a:p>
          <a:p>
            <a:pPr>
              <a:buClr>
                <a:schemeClr val="accent1">
                  <a:lumMod val="50000"/>
                </a:schemeClr>
              </a:buClr>
              <a:defRPr/>
            </a:pPr>
            <a:endParaRPr lang="en-US" sz="2000" dirty="0" smtClean="0">
              <a:solidFill>
                <a:schemeClr val="accent1">
                  <a:lumMod val="50000"/>
                </a:schemeClr>
              </a:solidFill>
            </a:endParaRPr>
          </a:p>
          <a:p>
            <a:pPr>
              <a:buClr>
                <a:schemeClr val="accent1">
                  <a:lumMod val="50000"/>
                </a:schemeClr>
              </a:buClr>
              <a:defRPr/>
            </a:pPr>
            <a:endParaRPr lang="en-US" sz="2000" dirty="0">
              <a:solidFill>
                <a:schemeClr val="accent1">
                  <a:lumMod val="50000"/>
                </a:schemeClr>
              </a:solidFill>
            </a:endParaRPr>
          </a:p>
          <a:p>
            <a:pPr>
              <a:buClr>
                <a:schemeClr val="accent1">
                  <a:lumMod val="50000"/>
                </a:schemeClr>
              </a:buClr>
              <a:defRPr/>
            </a:pPr>
            <a:r>
              <a:rPr lang="en-US" sz="2000" dirty="0">
                <a:solidFill>
                  <a:schemeClr val="accent1">
                    <a:lumMod val="50000"/>
                  </a:schemeClr>
                </a:solidFill>
              </a:rPr>
              <a:t> </a:t>
            </a:r>
          </a:p>
          <a:p>
            <a:pPr>
              <a:defRPr/>
            </a:pPr>
            <a:endParaRPr lang="en-US" sz="2000" dirty="0" smtClean="0">
              <a:solidFill>
                <a:schemeClr val="accent1">
                  <a:lumMod val="50000"/>
                </a:schemeClr>
              </a:solidFill>
            </a:endParaRPr>
          </a:p>
        </p:txBody>
      </p:sp>
    </p:spTree>
    <p:extLst>
      <p:ext uri="{BB962C8B-B14F-4D97-AF65-F5344CB8AC3E}">
        <p14:creationId xmlns:p14="http://schemas.microsoft.com/office/powerpoint/2010/main" xmlns="" val="3361063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28095" y="2542663"/>
            <a:ext cx="2322622" cy="1645920"/>
          </a:xfrm>
        </p:spPr>
        <p:txBody>
          <a:bodyPr/>
          <a:lstStyle/>
          <a:p>
            <a:pPr algn="ctr"/>
            <a:r>
              <a:rPr lang="en-US" dirty="0"/>
              <a:t>Methods of </a:t>
            </a:r>
            <a:r>
              <a:rPr lang="en-US" dirty="0" smtClean="0"/>
              <a:t>Collecting </a:t>
            </a:r>
            <a:r>
              <a:rPr lang="en-US" dirty="0"/>
              <a:t>Information in the Field</a:t>
            </a:r>
          </a:p>
        </p:txBody>
      </p:sp>
      <p:pic>
        <p:nvPicPr>
          <p:cNvPr id="8" name="Picture Placeholder 7"/>
          <p:cNvPicPr>
            <a:picLocks noGrp="1" noChangeAspect="1"/>
          </p:cNvPicPr>
          <p:nvPr>
            <p:ph type="pic" idx="1"/>
          </p:nvPr>
        </p:nvPicPr>
        <p:blipFill>
          <a:blip r:embed="rId3"/>
          <a:srcRect l="5075" r="5075"/>
          <a:stretch>
            <a:fillRect/>
          </a:stretch>
        </p:blipFill>
        <p:spPr>
          <a:xfrm>
            <a:off x="180377" y="174367"/>
            <a:ext cx="8601076" cy="6382512"/>
          </a:xfrm>
          <a:prstGeom prst="rect">
            <a:avLst/>
          </a:prstGeom>
        </p:spPr>
      </p:pic>
      <p:sp>
        <p:nvSpPr>
          <p:cNvPr id="7" name="Content Placeholder 2"/>
          <p:cNvSpPr txBox="1">
            <a:spLocks/>
          </p:cNvSpPr>
          <p:nvPr/>
        </p:nvSpPr>
        <p:spPr>
          <a:xfrm>
            <a:off x="347326" y="1608463"/>
            <a:ext cx="8434127" cy="5468920"/>
          </a:xfrm>
          <a:prstGeom prst="rect">
            <a:avLst/>
          </a:prstGeom>
          <a:noFill/>
          <a:ln>
            <a:noFill/>
          </a:ln>
        </p:spPr>
        <p:txBody>
          <a:bodyPr vert="horz" lIns="91440" tIns="45720" rIns="91440" bIns="45720" rtlCol="0" anchor="t">
            <a:noAutofit/>
          </a:bodyPr>
          <a:lstStyle>
            <a:lvl1pPr marL="0" indent="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None/>
              <a:defRPr sz="32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2">
                  <a:lumMod val="60000"/>
                  <a:lumOff val="40000"/>
                </a:schemeClr>
              </a:buClr>
              <a:buFont typeface="Arial" pitchFamily="34" charset="0"/>
              <a:buNone/>
              <a:defRPr sz="28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6pPr>
            <a:lvl7pPr marL="27432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7pPr>
            <a:lvl8pPr marL="32004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8pPr>
            <a:lvl9pPr marL="3657600" indent="0" algn="l" defTabSz="914400" rtl="0" eaLnBrk="1" latinLnBrk="0" hangingPunct="1">
              <a:lnSpc>
                <a:spcPct val="100000"/>
              </a:lnSpc>
              <a:spcBef>
                <a:spcPts val="500"/>
              </a:spcBef>
              <a:buClr>
                <a:schemeClr val="tx2">
                  <a:lumMod val="60000"/>
                  <a:lumOff val="40000"/>
                </a:schemeClr>
              </a:buClr>
              <a:buFont typeface="Arial" pitchFamily="34" charset="0"/>
              <a:buNone/>
              <a:defRPr sz="2000" kern="1200">
                <a:solidFill>
                  <a:schemeClr val="bg1"/>
                </a:solidFill>
                <a:latin typeface="+mn-lt"/>
                <a:ea typeface="+mn-ea"/>
                <a:cs typeface="+mn-cs"/>
              </a:defRPr>
            </a:lvl9pPr>
          </a:lstStyle>
          <a:p>
            <a:pPr>
              <a:buClr>
                <a:schemeClr val="accent1">
                  <a:lumMod val="50000"/>
                </a:schemeClr>
              </a:buClr>
              <a:defRPr/>
            </a:pPr>
            <a:r>
              <a:rPr lang="en-US" sz="2000" b="1" dirty="0">
                <a:solidFill>
                  <a:srgbClr val="C00000"/>
                </a:solidFill>
              </a:rPr>
              <a:t>Map </a:t>
            </a:r>
            <a:r>
              <a:rPr lang="en-US" sz="2000" b="1" dirty="0" smtClean="0">
                <a:solidFill>
                  <a:srgbClr val="C00000"/>
                </a:solidFill>
              </a:rPr>
              <a:t>Orientation: </a:t>
            </a:r>
            <a:r>
              <a:rPr lang="en-US" sz="2000" dirty="0" smtClean="0">
                <a:solidFill>
                  <a:schemeClr val="bg1"/>
                </a:solidFill>
              </a:rPr>
              <a:t>Involves </a:t>
            </a:r>
            <a:r>
              <a:rPr lang="en-US" sz="2000" dirty="0">
                <a:solidFill>
                  <a:schemeClr val="bg1"/>
                </a:solidFill>
              </a:rPr>
              <a:t>placing or adjusting a map in such a way that the direction on   the  ground is the same or corresponding with that on the map. In such way, one is able to read a survey map correctly or fill in a base map correctly.</a:t>
            </a:r>
          </a:p>
          <a:p>
            <a:pPr>
              <a:buClr>
                <a:schemeClr val="accent1">
                  <a:lumMod val="50000"/>
                </a:schemeClr>
              </a:buClr>
              <a:defRPr/>
            </a:pPr>
            <a:r>
              <a:rPr lang="en-US" sz="2000" b="1" dirty="0" smtClean="0">
                <a:solidFill>
                  <a:srgbClr val="C00000"/>
                </a:solidFill>
              </a:rPr>
              <a:t>Documentary Method: </a:t>
            </a:r>
            <a:r>
              <a:rPr lang="en-US" sz="2000" dirty="0" smtClean="0">
                <a:solidFill>
                  <a:schemeClr val="bg1"/>
                </a:solidFill>
              </a:rPr>
              <a:t>Involves </a:t>
            </a:r>
            <a:r>
              <a:rPr lang="en-US" sz="2000" dirty="0">
                <a:solidFill>
                  <a:schemeClr val="bg1"/>
                </a:solidFill>
              </a:rPr>
              <a:t>obtaining information from the records of an </a:t>
            </a:r>
            <a:r>
              <a:rPr lang="en-US" sz="2000" dirty="0" smtClean="0">
                <a:solidFill>
                  <a:schemeClr val="bg1"/>
                </a:solidFill>
              </a:rPr>
              <a:t>organization </a:t>
            </a:r>
            <a:r>
              <a:rPr lang="en-US" sz="2000" dirty="0">
                <a:solidFill>
                  <a:schemeClr val="bg1"/>
                </a:solidFill>
              </a:rPr>
              <a:t>like a farm, factory etc. Information may also be obtained from textbooks, atlases, video tapes, audio tapes or CDs etc. This is referred to as secondary data collection</a:t>
            </a:r>
            <a:r>
              <a:rPr lang="en-US" sz="2000" dirty="0" smtClean="0">
                <a:solidFill>
                  <a:schemeClr val="bg1"/>
                </a:solidFill>
              </a:rPr>
              <a:t>.</a:t>
            </a:r>
            <a:r>
              <a:rPr lang="pl-PL" sz="2000" dirty="0" smtClean="0">
                <a:solidFill>
                  <a:schemeClr val="bg1"/>
                </a:solidFill>
              </a:rPr>
              <a:t> </a:t>
            </a:r>
            <a:endParaRPr lang="pl-PL" sz="2000" dirty="0" smtClean="0">
              <a:solidFill>
                <a:schemeClr val="bg1"/>
              </a:solidFill>
            </a:endParaRPr>
          </a:p>
          <a:p>
            <a:pPr>
              <a:buClr>
                <a:schemeClr val="accent1">
                  <a:lumMod val="50000"/>
                </a:schemeClr>
              </a:buClr>
              <a:defRPr/>
            </a:pPr>
            <a:endParaRPr lang="pl-PL" sz="1400" dirty="0" smtClean="0">
              <a:solidFill>
                <a:schemeClr val="bg1"/>
              </a:solidFill>
            </a:endParaRPr>
          </a:p>
          <a:p>
            <a:pPr>
              <a:buClr>
                <a:schemeClr val="accent1">
                  <a:lumMod val="50000"/>
                </a:schemeClr>
              </a:buClr>
              <a:defRPr/>
            </a:pPr>
            <a:r>
              <a:rPr lang="pl-PL" sz="1400" dirty="0" smtClean="0">
                <a:solidFill>
                  <a:schemeClr val="bg1"/>
                </a:solidFill>
              </a:rPr>
              <a:t>Orientacja </a:t>
            </a:r>
            <a:r>
              <a:rPr lang="pl-PL" sz="1400" dirty="0" smtClean="0">
                <a:solidFill>
                  <a:schemeClr val="bg1"/>
                </a:solidFill>
              </a:rPr>
              <a:t>mapy: Obejmuje umieszczenie lub dostosowanie mapy w taki sposób, aby kierunek na ziemi był taki sam lub odpowiadał kierunkowi na mapie. W ten sposób można poprawnie odczytać mapę geodezyjną lub poprawnie wypełnić mapę bazową</a:t>
            </a:r>
            <a:r>
              <a:rPr lang="pl-PL" sz="1400" dirty="0" smtClean="0">
                <a:solidFill>
                  <a:schemeClr val="bg1"/>
                </a:solidFill>
              </a:rPr>
              <a:t>.</a:t>
            </a:r>
          </a:p>
          <a:p>
            <a:pPr>
              <a:buClr>
                <a:schemeClr val="accent1">
                  <a:lumMod val="50000"/>
                </a:schemeClr>
              </a:buClr>
              <a:defRPr/>
            </a:pPr>
            <a:r>
              <a:rPr lang="pl-PL" sz="1400" dirty="0" smtClean="0">
                <a:solidFill>
                  <a:schemeClr val="bg1"/>
                </a:solidFill>
              </a:rPr>
              <a:t>Metoda </a:t>
            </a:r>
            <a:r>
              <a:rPr lang="pl-PL" sz="1400" dirty="0" smtClean="0">
                <a:solidFill>
                  <a:schemeClr val="bg1"/>
                </a:solidFill>
              </a:rPr>
              <a:t>dokumentacyjna: obejmuje uzyskiwanie informacji z rejestrów organizacji, takich jak farma, fabryka itp. Informacje można również uzyskać z podręczników, atlasów, taśm wideo, taśm audio lub płyt CD itp. Nazywa się to gromadzeniem danych wtórnych. </a:t>
            </a:r>
            <a:endParaRPr lang="en-US" sz="1400" dirty="0">
              <a:solidFill>
                <a:schemeClr val="bg1"/>
              </a:solidFill>
            </a:endParaRPr>
          </a:p>
          <a:p>
            <a:pPr>
              <a:buClr>
                <a:schemeClr val="accent1">
                  <a:lumMod val="50000"/>
                </a:schemeClr>
              </a:buClr>
              <a:defRPr/>
            </a:pPr>
            <a:endParaRPr lang="en-US" sz="2000" dirty="0">
              <a:solidFill>
                <a:schemeClr val="accent1">
                  <a:lumMod val="50000"/>
                </a:schemeClr>
              </a:solidFill>
            </a:endParaRPr>
          </a:p>
          <a:p>
            <a:pPr>
              <a:buClr>
                <a:schemeClr val="accent1">
                  <a:lumMod val="50000"/>
                </a:schemeClr>
              </a:buClr>
              <a:defRPr/>
            </a:pPr>
            <a:endParaRPr lang="en-US" sz="2000" dirty="0" smtClean="0">
              <a:solidFill>
                <a:schemeClr val="accent1">
                  <a:lumMod val="50000"/>
                </a:schemeClr>
              </a:solidFill>
            </a:endParaRPr>
          </a:p>
          <a:p>
            <a:pPr>
              <a:buClr>
                <a:schemeClr val="accent1">
                  <a:lumMod val="50000"/>
                </a:schemeClr>
              </a:buClr>
              <a:defRPr/>
            </a:pPr>
            <a:endParaRPr lang="en-US" sz="2000" dirty="0">
              <a:solidFill>
                <a:schemeClr val="accent1">
                  <a:lumMod val="50000"/>
                </a:schemeClr>
              </a:solidFill>
            </a:endParaRPr>
          </a:p>
          <a:p>
            <a:pPr>
              <a:buClr>
                <a:schemeClr val="accent1">
                  <a:lumMod val="50000"/>
                </a:schemeClr>
              </a:buClr>
              <a:defRPr/>
            </a:pPr>
            <a:r>
              <a:rPr lang="en-US" sz="2000" dirty="0">
                <a:solidFill>
                  <a:schemeClr val="accent1">
                    <a:lumMod val="50000"/>
                  </a:schemeClr>
                </a:solidFill>
              </a:rPr>
              <a:t> </a:t>
            </a:r>
          </a:p>
          <a:p>
            <a:pPr>
              <a:defRPr/>
            </a:pPr>
            <a:endParaRPr lang="en-US" sz="2000" dirty="0" smtClean="0">
              <a:solidFill>
                <a:schemeClr val="accent1">
                  <a:lumMod val="50000"/>
                </a:schemeClr>
              </a:solidFill>
            </a:endParaRPr>
          </a:p>
        </p:txBody>
      </p:sp>
    </p:spTree>
    <p:extLst>
      <p:ext uri="{BB962C8B-B14F-4D97-AF65-F5344CB8AC3E}">
        <p14:creationId xmlns:p14="http://schemas.microsoft.com/office/powerpoint/2010/main" xmlns="" val="1405274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outdoor experience clipar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6696" y="777841"/>
            <a:ext cx="3520810" cy="2862410"/>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0242" name="Content Placeholder 1"/>
          <p:cNvSpPr>
            <a:spLocks noGrp="1"/>
          </p:cNvSpPr>
          <p:nvPr>
            <p:ph idx="1"/>
          </p:nvPr>
        </p:nvSpPr>
        <p:spPr>
          <a:xfrm>
            <a:off x="482473" y="1417742"/>
            <a:ext cx="5789257" cy="3931920"/>
          </a:xfrm>
        </p:spPr>
        <p:txBody>
          <a:bodyPr/>
          <a:lstStyle/>
          <a:p>
            <a:pPr marL="274320" lvl="1" indent="0">
              <a:buNone/>
            </a:pPr>
            <a:endParaRPr lang="en-GB" altLang="en-US" sz="4000" dirty="0"/>
          </a:p>
          <a:p>
            <a:pPr lvl="2"/>
            <a:endParaRPr lang="en-GB" altLang="en-US" sz="3800" b="1" dirty="0"/>
          </a:p>
        </p:txBody>
      </p:sp>
      <p:sp>
        <p:nvSpPr>
          <p:cNvPr id="3" name="Title 2"/>
          <p:cNvSpPr>
            <a:spLocks noGrp="1"/>
          </p:cNvSpPr>
          <p:nvPr>
            <p:ph type="title"/>
          </p:nvPr>
        </p:nvSpPr>
        <p:spPr>
          <a:xfrm>
            <a:off x="1418370" y="474888"/>
            <a:ext cx="3327458" cy="379346"/>
          </a:xfrm>
        </p:spPr>
        <p:txBody>
          <a:bodyPr>
            <a:noAutofit/>
          </a:bodyPr>
          <a:lstStyle/>
          <a:p>
            <a:pPr>
              <a:defRPr/>
            </a:pPr>
            <a:r>
              <a:rPr lang="en-GB" sz="4000" dirty="0" smtClean="0"/>
              <a:t>ACTIVITY 1:</a:t>
            </a:r>
            <a:endParaRPr lang="en-GB" sz="4000" dirty="0"/>
          </a:p>
        </p:txBody>
      </p:sp>
      <p:sp>
        <p:nvSpPr>
          <p:cNvPr id="6" name="Rectangular Callout 5"/>
          <p:cNvSpPr/>
          <p:nvPr/>
        </p:nvSpPr>
        <p:spPr>
          <a:xfrm>
            <a:off x="6389387" y="517595"/>
            <a:ext cx="5196188" cy="2253199"/>
          </a:xfrm>
          <a:prstGeom prst="wedgeRectCallout">
            <a:avLst>
              <a:gd name="adj1" fmla="val -73870"/>
              <a:gd name="adj2" fmla="val -73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en-GB" sz="3200" dirty="0" smtClean="0">
                <a:solidFill>
                  <a:schemeClr val="tx1"/>
                </a:solidFill>
              </a:rPr>
              <a:t>…an outdoor experience with your students </a:t>
            </a:r>
            <a:r>
              <a:rPr lang="en-GB" sz="3200" dirty="0">
                <a:solidFill>
                  <a:schemeClr val="tx1"/>
                </a:solidFill>
              </a:rPr>
              <a:t>that had most impact on you.</a:t>
            </a:r>
          </a:p>
        </p:txBody>
      </p:sp>
      <p:sp>
        <p:nvSpPr>
          <p:cNvPr id="7" name="Rectangular Callout 6"/>
          <p:cNvSpPr/>
          <p:nvPr/>
        </p:nvSpPr>
        <p:spPr>
          <a:xfrm>
            <a:off x="7114443" y="3397925"/>
            <a:ext cx="2843212" cy="1571625"/>
          </a:xfrm>
          <a:prstGeom prst="wedgeRectCallout">
            <a:avLst>
              <a:gd name="adj1" fmla="val -94171"/>
              <a:gd name="adj2" fmla="val -6714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en-GB" sz="3200" dirty="0" smtClean="0">
                <a:solidFill>
                  <a:schemeClr val="tx1"/>
                </a:solidFill>
              </a:rPr>
              <a:t>…why</a:t>
            </a:r>
            <a:r>
              <a:rPr lang="en-GB" sz="3200" dirty="0">
                <a:solidFill>
                  <a:schemeClr val="tx1"/>
                </a:solidFill>
              </a:rPr>
              <a:t>?</a:t>
            </a:r>
          </a:p>
          <a:p>
            <a:pPr algn="ctr">
              <a:defRPr/>
            </a:pPr>
            <a:endParaRPr lang="en-GB" dirty="0">
              <a:solidFill>
                <a:schemeClr val="tx1"/>
              </a:solidFill>
            </a:endParaRPr>
          </a:p>
        </p:txBody>
      </p:sp>
      <p:pic>
        <p:nvPicPr>
          <p:cNvPr id="8" name="Picture 7"/>
          <p:cNvPicPr>
            <a:picLocks noChangeAspect="1"/>
          </p:cNvPicPr>
          <p:nvPr/>
        </p:nvPicPr>
        <p:blipFill>
          <a:blip r:embed="rId4"/>
          <a:stretch>
            <a:fillRect/>
          </a:stretch>
        </p:blipFill>
        <p:spPr>
          <a:xfrm>
            <a:off x="516084" y="474888"/>
            <a:ext cx="902286" cy="902286"/>
          </a:xfrm>
          <a:prstGeom prst="rect">
            <a:avLst/>
          </a:prstGeom>
        </p:spPr>
      </p:pic>
      <p:sp>
        <p:nvSpPr>
          <p:cNvPr id="9" name="Rectangular Callout 8"/>
          <p:cNvSpPr/>
          <p:nvPr/>
        </p:nvSpPr>
        <p:spPr>
          <a:xfrm>
            <a:off x="516084" y="4270260"/>
            <a:ext cx="5873303" cy="1999816"/>
          </a:xfrm>
          <a:prstGeom prst="wedgeRectCallout">
            <a:avLst>
              <a:gd name="adj1" fmla="val 3071"/>
              <a:gd name="adj2" fmla="val -10471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en-GB" sz="3200" dirty="0" smtClean="0">
                <a:solidFill>
                  <a:schemeClr val="tx1"/>
                </a:solidFill>
              </a:rPr>
              <a:t>…what was the impact in your students, school, wider community/environment?  </a:t>
            </a:r>
            <a:endParaRPr lang="en-GB" sz="3200" dirty="0">
              <a:solidFill>
                <a:schemeClr val="tx1"/>
              </a:solidFill>
            </a:endParaRPr>
          </a:p>
        </p:txBody>
      </p:sp>
      <p:sp>
        <p:nvSpPr>
          <p:cNvPr id="10" name="Rectangular Callout 9"/>
          <p:cNvSpPr/>
          <p:nvPr/>
        </p:nvSpPr>
        <p:spPr>
          <a:xfrm>
            <a:off x="6389387" y="451093"/>
            <a:ext cx="5196188" cy="2548585"/>
          </a:xfrm>
          <a:prstGeom prst="wedgeRectCallout">
            <a:avLst>
              <a:gd name="adj1" fmla="val -73870"/>
              <a:gd name="adj2" fmla="val -73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en-GB" sz="2800" dirty="0" smtClean="0">
                <a:solidFill>
                  <a:schemeClr val="tx1"/>
                </a:solidFill>
              </a:rPr>
              <a:t>…an outdoor experience with your students </a:t>
            </a:r>
            <a:r>
              <a:rPr lang="en-GB" sz="2800" dirty="0">
                <a:solidFill>
                  <a:schemeClr val="tx1"/>
                </a:solidFill>
              </a:rPr>
              <a:t>that had most impact on you</a:t>
            </a:r>
            <a:r>
              <a:rPr lang="en-GB" sz="2800" dirty="0" smtClean="0">
                <a:solidFill>
                  <a:schemeClr val="tx1"/>
                </a:solidFill>
              </a:rPr>
              <a:t>.</a:t>
            </a:r>
            <a:endParaRPr lang="pl-PL" sz="2800" dirty="0" smtClean="0">
              <a:solidFill>
                <a:schemeClr val="tx1"/>
              </a:solidFill>
            </a:endParaRPr>
          </a:p>
          <a:p>
            <a:pPr marL="0" lvl="2" algn="ctr">
              <a:defRPr/>
            </a:pPr>
            <a:r>
              <a:rPr lang="pl-PL" dirty="0" smtClean="0">
                <a:solidFill>
                  <a:schemeClr val="tx1"/>
                </a:solidFill>
              </a:rPr>
              <a:t>(doświadczenie na świeżym powietrzu z uczniami, które wywarło na Ciebie największy wpływ</a:t>
            </a:r>
            <a:r>
              <a:rPr lang="pl-PL" dirty="0" smtClean="0">
                <a:solidFill>
                  <a:schemeClr val="tx1"/>
                </a:solidFill>
              </a:rPr>
              <a:t>.)</a:t>
            </a:r>
            <a:endParaRPr lang="en-GB" dirty="0">
              <a:solidFill>
                <a:schemeClr val="tx1"/>
              </a:solidFill>
            </a:endParaRPr>
          </a:p>
        </p:txBody>
      </p:sp>
      <p:sp>
        <p:nvSpPr>
          <p:cNvPr id="11" name="Rectangular Callout 10"/>
          <p:cNvSpPr/>
          <p:nvPr/>
        </p:nvSpPr>
        <p:spPr>
          <a:xfrm>
            <a:off x="7147897" y="3398331"/>
            <a:ext cx="2843212" cy="1571625"/>
          </a:xfrm>
          <a:prstGeom prst="wedgeRectCallout">
            <a:avLst>
              <a:gd name="adj1" fmla="val -94171"/>
              <a:gd name="adj2" fmla="val -6714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en-GB" sz="3200" dirty="0" smtClean="0">
                <a:solidFill>
                  <a:schemeClr val="tx1"/>
                </a:solidFill>
              </a:rPr>
              <a:t>…why</a:t>
            </a:r>
            <a:r>
              <a:rPr lang="en-GB" sz="3200" dirty="0" smtClean="0">
                <a:solidFill>
                  <a:schemeClr val="tx1"/>
                </a:solidFill>
              </a:rPr>
              <a:t>?</a:t>
            </a:r>
            <a:endParaRPr lang="pl-PL" sz="3200" dirty="0" smtClean="0">
              <a:solidFill>
                <a:schemeClr val="tx1"/>
              </a:solidFill>
            </a:endParaRPr>
          </a:p>
          <a:p>
            <a:pPr lvl="2">
              <a:defRPr/>
            </a:pPr>
            <a:r>
              <a:rPr lang="pl-PL" sz="2000" dirty="0" smtClean="0">
                <a:solidFill>
                  <a:schemeClr val="tx1"/>
                </a:solidFill>
              </a:rPr>
              <a:t>( dlaczego?)</a:t>
            </a:r>
            <a:endParaRPr lang="en-GB" sz="2000" dirty="0">
              <a:solidFill>
                <a:schemeClr val="tx1"/>
              </a:solidFill>
            </a:endParaRPr>
          </a:p>
          <a:p>
            <a:pPr algn="ctr">
              <a:defRPr/>
            </a:pPr>
            <a:endParaRPr lang="en-GB" dirty="0">
              <a:solidFill>
                <a:schemeClr val="tx1"/>
              </a:solidFill>
            </a:endParaRPr>
          </a:p>
        </p:txBody>
      </p:sp>
      <p:sp>
        <p:nvSpPr>
          <p:cNvPr id="12" name="Rectangular Callout 11"/>
          <p:cNvSpPr/>
          <p:nvPr/>
        </p:nvSpPr>
        <p:spPr>
          <a:xfrm>
            <a:off x="423746" y="4315522"/>
            <a:ext cx="6021659" cy="2163337"/>
          </a:xfrm>
          <a:prstGeom prst="wedgeRectCallout">
            <a:avLst>
              <a:gd name="adj1" fmla="val 3071"/>
              <a:gd name="adj2" fmla="val -10471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2" algn="ctr">
              <a:defRPr/>
            </a:pPr>
            <a:r>
              <a:rPr lang="pl-PL" sz="2800" dirty="0" smtClean="0">
                <a:solidFill>
                  <a:schemeClr val="tx1"/>
                </a:solidFill>
              </a:rPr>
              <a:t>jaki</a:t>
            </a:r>
            <a:r>
              <a:rPr lang="en-GB" sz="2800" dirty="0" smtClean="0">
                <a:solidFill>
                  <a:schemeClr val="tx1"/>
                </a:solidFill>
              </a:rPr>
              <a:t>…what was the impact in your students, school, wider community/environment</a:t>
            </a:r>
            <a:r>
              <a:rPr lang="pl-PL" sz="2800" dirty="0" smtClean="0">
                <a:solidFill>
                  <a:schemeClr val="tx1"/>
                </a:solidFill>
              </a:rPr>
              <a:t>…</a:t>
            </a:r>
          </a:p>
          <a:p>
            <a:pPr marL="0" lvl="2" algn="ctr">
              <a:defRPr/>
            </a:pPr>
            <a:r>
              <a:rPr lang="pl-PL" sz="2000" dirty="0" smtClean="0">
                <a:solidFill>
                  <a:schemeClr val="tx1"/>
                </a:solidFill>
              </a:rPr>
              <a:t>(</a:t>
            </a:r>
            <a:r>
              <a:rPr lang="pl-PL" sz="2000" dirty="0" smtClean="0">
                <a:solidFill>
                  <a:schemeClr val="tx1"/>
                </a:solidFill>
              </a:rPr>
              <a:t> jaki </a:t>
            </a:r>
            <a:r>
              <a:rPr lang="pl-PL" sz="2000" dirty="0" smtClean="0">
                <a:solidFill>
                  <a:schemeClr val="tx1"/>
                </a:solidFill>
              </a:rPr>
              <a:t>był wpływ na twoich uczniów, szkołę, szerszą społeczność/środowisko</a:t>
            </a:r>
            <a:r>
              <a:rPr lang="pl-PL" sz="2000" dirty="0" smtClean="0">
                <a:solidFill>
                  <a:schemeClr val="tx1"/>
                </a:solidFill>
              </a:rPr>
              <a:t>?</a:t>
            </a:r>
            <a:r>
              <a:rPr lang="en-GB" sz="2000" dirty="0" smtClean="0">
                <a:solidFill>
                  <a:schemeClr val="tx1"/>
                </a:solidFill>
              </a:rPr>
              <a:t> </a:t>
            </a:r>
            <a:r>
              <a:rPr lang="pl-PL" sz="2000" dirty="0" smtClean="0">
                <a:solidFill>
                  <a:schemeClr val="tx1"/>
                </a:solidFill>
              </a:rPr>
              <a:t>)</a:t>
            </a:r>
            <a:r>
              <a:rPr lang="en-GB" sz="2000" dirty="0" smtClean="0">
                <a:solidFill>
                  <a:schemeClr val="tx1"/>
                </a:solidFill>
              </a:rPr>
              <a:t> </a:t>
            </a:r>
            <a:endParaRPr lang="en-GB" sz="2000" dirty="0">
              <a:solidFill>
                <a:schemeClr val="tx1"/>
              </a:solidFill>
            </a:endParaRPr>
          </a:p>
        </p:txBody>
      </p:sp>
    </p:spTree>
    <p:extLst>
      <p:ext uri="{BB962C8B-B14F-4D97-AF65-F5344CB8AC3E}">
        <p14:creationId xmlns:p14="http://schemas.microsoft.com/office/powerpoint/2010/main" xmlns="" val="223448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A4D183E-A455-400F-B558-5EF3C42F6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xmlns="" id="{46EC6A0A-8EDD-4CAD-8301-B0613EFB6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2175" y="1005675"/>
            <a:ext cx="4800601" cy="4870174"/>
          </a:xfrm>
          <a:prstGeom prst="rect">
            <a:avLst/>
          </a:prstGeom>
          <a:solidFill>
            <a:schemeClr val="tx1"/>
          </a:solidFill>
          <a:ln w="6350" cap="sq" cmpd="sng" algn="ctr">
            <a:noFill/>
            <a:prstDash val="solid"/>
            <a:miter lim="800000"/>
          </a:ln>
          <a:effectLst/>
        </p:spPr>
      </p:sp>
      <p:pic>
        <p:nvPicPr>
          <p:cNvPr id="7" name="Content Placeholder 3" descr="Planting">
            <a:extLst>
              <a:ext uri="{FF2B5EF4-FFF2-40B4-BE49-F238E27FC236}">
                <a16:creationId xmlns:a16="http://schemas.microsoft.com/office/drawing/2014/main" xmlns="" id="{36C5320A-DFA9-4A31-8D7F-EE05D1E3801F}"/>
              </a:ext>
            </a:extLst>
          </p:cNvPr>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1304515" y="1328394"/>
            <a:ext cx="4188221" cy="4227415"/>
          </a:xfrm>
          <a:prstGeom prst="rect">
            <a:avLst/>
          </a:prstGeom>
        </p:spPr>
      </p:pic>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6232074" y="1328394"/>
            <a:ext cx="5405744" cy="4220351"/>
          </a:xfrm>
        </p:spPr>
        <p:txBody>
          <a:bodyPr>
            <a:normAutofit fontScale="90000"/>
          </a:bodyPr>
          <a:lstStyle/>
          <a:p>
            <a:r>
              <a:rPr lang="en-US" sz="4000" b="1" dirty="0"/>
              <a:t>Stages of </a:t>
            </a:r>
            <a:r>
              <a:rPr lang="en-US" sz="4000" b="1" dirty="0" smtClean="0"/>
              <a:t>fieldwork:</a:t>
            </a:r>
            <a:br>
              <a:rPr lang="en-US" sz="4000" b="1" dirty="0" smtClean="0"/>
            </a:br>
            <a:r>
              <a:rPr lang="en-US" sz="4000" b="1" dirty="0" smtClean="0"/>
              <a:t/>
            </a:r>
            <a:br>
              <a:rPr lang="en-US" sz="4000" b="1" dirty="0" smtClean="0"/>
            </a:br>
            <a:r>
              <a:rPr lang="en-US" sz="4000" dirty="0" smtClean="0"/>
              <a:t>- Preparation stage</a:t>
            </a:r>
            <a:br>
              <a:rPr lang="en-US" sz="4000" dirty="0" smtClean="0"/>
            </a:br>
            <a:r>
              <a:rPr lang="en-US" sz="4000" dirty="0" smtClean="0"/>
              <a:t>- Actual fieldwork</a:t>
            </a:r>
            <a:br>
              <a:rPr lang="en-US" sz="4000" dirty="0" smtClean="0"/>
            </a:br>
            <a:r>
              <a:rPr lang="en-US" sz="4000" dirty="0" smtClean="0"/>
              <a:t>- Follow-up </a:t>
            </a:r>
            <a:r>
              <a:rPr lang="en-US" sz="4000" dirty="0" smtClean="0"/>
              <a:t>stage</a:t>
            </a:r>
            <a:r>
              <a:rPr lang="pl-PL" sz="4000" dirty="0" smtClean="0"/>
              <a:t/>
            </a:r>
            <a:br>
              <a:rPr lang="pl-PL" sz="4000" dirty="0" smtClean="0"/>
            </a:br>
            <a:r>
              <a:rPr lang="pl-PL" sz="4000" dirty="0" smtClean="0"/>
              <a:t/>
            </a:r>
            <a:br>
              <a:rPr lang="pl-PL" sz="4000" dirty="0" smtClean="0"/>
            </a:br>
            <a:r>
              <a:rPr lang="pl-PL" sz="2200" dirty="0" smtClean="0"/>
              <a:t>Etapy pracy w terenie: </a:t>
            </a:r>
            <a:r>
              <a:rPr lang="pl-PL" sz="2200" dirty="0" smtClean="0"/>
              <a:t/>
            </a:r>
            <a:br>
              <a:rPr lang="pl-PL" sz="2200" dirty="0" smtClean="0"/>
            </a:br>
            <a:r>
              <a:rPr lang="pl-PL" sz="2200" dirty="0" smtClean="0"/>
              <a:t>- </a:t>
            </a:r>
            <a:r>
              <a:rPr lang="pl-PL" sz="2200" dirty="0" smtClean="0"/>
              <a:t>Etap przygotowawczy </a:t>
            </a:r>
            <a:r>
              <a:rPr lang="pl-PL" sz="2200" dirty="0" smtClean="0"/>
              <a:t/>
            </a:r>
            <a:br>
              <a:rPr lang="pl-PL" sz="2200" dirty="0" smtClean="0"/>
            </a:br>
            <a:r>
              <a:rPr lang="pl-PL" sz="2200" dirty="0" smtClean="0"/>
              <a:t>- </a:t>
            </a:r>
            <a:r>
              <a:rPr lang="pl-PL" sz="2200" dirty="0" smtClean="0"/>
              <a:t>Właściwa praca w </a:t>
            </a:r>
            <a:r>
              <a:rPr lang="pl-PL" sz="2200" dirty="0" smtClean="0"/>
              <a:t>terenie</a:t>
            </a:r>
            <a:br>
              <a:rPr lang="pl-PL" sz="2200" dirty="0" smtClean="0"/>
            </a:br>
            <a:r>
              <a:rPr lang="pl-PL" sz="2200" dirty="0" smtClean="0"/>
              <a:t>- </a:t>
            </a:r>
            <a:r>
              <a:rPr lang="pl-PL" sz="2200" dirty="0" smtClean="0"/>
              <a:t>Etap kontrolny</a:t>
            </a:r>
            <a:endParaRPr lang="en-US" sz="2200" dirty="0"/>
          </a:p>
        </p:txBody>
      </p:sp>
      <p:pic>
        <p:nvPicPr>
          <p:cNvPr id="9" name="Picture 8"/>
          <p:cNvPicPr>
            <a:picLocks noChangeAspect="1"/>
          </p:cNvPicPr>
          <p:nvPr/>
        </p:nvPicPr>
        <p:blipFill rotWithShape="1">
          <a:blip r:embed="rId5">
            <a:extLst>
              <a:ext uri="{BEBA8EAE-BF5A-486C-A8C5-ECC9F3942E4B}">
                <a14:imgProps xmlns:a14="http://schemas.microsoft.com/office/drawing/2010/main" xmlns="">
                  <a14:imgLayer r:embed="rId6">
                    <a14:imgEffect>
                      <a14:sharpenSoften amount="50000"/>
                    </a14:imgEffect>
                    <a14:imgEffect>
                      <a14:brightnessContrast bright="20000" contrast="-20000"/>
                    </a14:imgEffect>
                  </a14:imgLayer>
                </a14:imgProps>
              </a:ext>
            </a:extLst>
          </a:blip>
          <a:srcRect t="19624"/>
          <a:stretch/>
        </p:blipFill>
        <p:spPr>
          <a:xfrm>
            <a:off x="1304514" y="1328394"/>
            <a:ext cx="4188221" cy="4227415"/>
          </a:xfrm>
          <a:prstGeom prst="rect">
            <a:avLst/>
          </a:prstGeom>
        </p:spPr>
      </p:pic>
    </p:spTree>
    <p:extLst>
      <p:ext uri="{BB962C8B-B14F-4D97-AF65-F5344CB8AC3E}">
        <p14:creationId xmlns:p14="http://schemas.microsoft.com/office/powerpoint/2010/main" xmlns="" val="491186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A4D183E-A455-400F-B558-5EF3C42F6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xmlns="" id="{46EC6A0A-8EDD-4CAD-8301-B0613EFB6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2175" y="1005675"/>
            <a:ext cx="4800601" cy="4870174"/>
          </a:xfrm>
          <a:prstGeom prst="rect">
            <a:avLst/>
          </a:prstGeom>
          <a:solidFill>
            <a:schemeClr val="tx1"/>
          </a:solidFill>
          <a:ln w="6350" cap="sq" cmpd="sng" algn="ctr">
            <a:noFill/>
            <a:prstDash val="solid"/>
            <a:miter lim="800000"/>
          </a:ln>
          <a:effectLst/>
        </p:spPr>
      </p:sp>
      <p:sp>
        <p:nvSpPr>
          <p:cNvPr id="4" name="TextBox 3"/>
          <p:cNvSpPr txBox="1"/>
          <p:nvPr/>
        </p:nvSpPr>
        <p:spPr>
          <a:xfrm>
            <a:off x="1336358" y="364172"/>
            <a:ext cx="2900750" cy="584775"/>
          </a:xfrm>
          <a:prstGeom prst="rect">
            <a:avLst/>
          </a:prstGeom>
          <a:noFill/>
        </p:spPr>
        <p:txBody>
          <a:bodyPr wrap="square" rtlCol="0">
            <a:spAutoFit/>
          </a:bodyPr>
          <a:lstStyle/>
          <a:p>
            <a:r>
              <a:rPr lang="en-US" sz="3200" dirty="0" smtClean="0"/>
              <a:t>ACTIVITY 4:</a:t>
            </a:r>
            <a:endParaRPr lang="en-US" sz="3200" dirty="0"/>
          </a:p>
        </p:txBody>
      </p:sp>
      <p:pic>
        <p:nvPicPr>
          <p:cNvPr id="6" name="Picture 5"/>
          <p:cNvPicPr>
            <a:picLocks noChangeAspect="1"/>
          </p:cNvPicPr>
          <p:nvPr/>
        </p:nvPicPr>
        <p:blipFill rotWithShape="1">
          <a:blip r:embed="rId4"/>
          <a:srcRect l="44445" t="7395" r="7016"/>
          <a:stretch/>
        </p:blipFill>
        <p:spPr>
          <a:xfrm>
            <a:off x="1012175" y="1005674"/>
            <a:ext cx="4800601" cy="4870175"/>
          </a:xfrm>
          <a:prstGeom prst="rect">
            <a:avLst/>
          </a:prstGeom>
        </p:spPr>
      </p:pic>
      <p:sp>
        <p:nvSpPr>
          <p:cNvPr id="10" name="Cloud Callout 9"/>
          <p:cNvSpPr/>
          <p:nvPr/>
        </p:nvSpPr>
        <p:spPr>
          <a:xfrm>
            <a:off x="5812776" y="344963"/>
            <a:ext cx="5901896" cy="3120900"/>
          </a:xfrm>
          <a:prstGeom prst="cloudCallout">
            <a:avLst>
              <a:gd name="adj1" fmla="val -69630"/>
              <a:gd name="adj2" fmla="val -15369"/>
            </a:avLst>
          </a:prstGeom>
          <a:solidFill>
            <a:schemeClr val="accent1">
              <a:lumMod val="60000"/>
              <a:lumOff val="40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In each of the aforementioned stages of fieldwork decide on what activities should be carried out by you…</a:t>
            </a:r>
            <a:endParaRPr lang="en-US" sz="2400" dirty="0"/>
          </a:p>
        </p:txBody>
      </p:sp>
      <p:pic>
        <p:nvPicPr>
          <p:cNvPr id="3" name="Picture 2"/>
          <p:cNvPicPr>
            <a:picLocks noChangeAspect="1"/>
          </p:cNvPicPr>
          <p:nvPr/>
        </p:nvPicPr>
        <p:blipFill>
          <a:blip r:embed="rId5"/>
          <a:stretch>
            <a:fillRect/>
          </a:stretch>
        </p:blipFill>
        <p:spPr>
          <a:xfrm>
            <a:off x="434072" y="440109"/>
            <a:ext cx="902286" cy="902286"/>
          </a:xfrm>
          <a:prstGeom prst="rect">
            <a:avLst/>
          </a:prstGeom>
        </p:spPr>
      </p:pic>
      <p:sp>
        <p:nvSpPr>
          <p:cNvPr id="9" name="pole tekstowe 8"/>
          <p:cNvSpPr txBox="1"/>
          <p:nvPr/>
        </p:nvSpPr>
        <p:spPr>
          <a:xfrm>
            <a:off x="7412516" y="4911687"/>
            <a:ext cx="4320448" cy="1200329"/>
          </a:xfrm>
          <a:prstGeom prst="rect">
            <a:avLst/>
          </a:prstGeom>
          <a:noFill/>
        </p:spPr>
        <p:txBody>
          <a:bodyPr wrap="square" rtlCol="0">
            <a:spAutoFit/>
          </a:bodyPr>
          <a:lstStyle/>
          <a:p>
            <a:r>
              <a:rPr lang="pl-PL" dirty="0" smtClean="0"/>
              <a:t>W każdym z wyżej wymienionych etapów pracy w terenie zdecyduj, jakie działania powinieneś wykonać…</a:t>
            </a:r>
            <a:endParaRPr lang="en-US" dirty="0"/>
          </a:p>
        </p:txBody>
      </p:sp>
    </p:spTree>
    <p:extLst>
      <p:ext uri="{BB962C8B-B14F-4D97-AF65-F5344CB8AC3E}">
        <p14:creationId xmlns:p14="http://schemas.microsoft.com/office/powerpoint/2010/main" xmlns="" val="3552969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A4D183E-A455-400F-B558-5EF3C42F6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xmlns="" id="{46EC6A0A-8EDD-4CAD-8301-B0613EFB6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2175" y="1005675"/>
            <a:ext cx="4800601" cy="4870174"/>
          </a:xfrm>
          <a:prstGeom prst="rect">
            <a:avLst/>
          </a:prstGeom>
          <a:solidFill>
            <a:schemeClr val="tx1"/>
          </a:solidFill>
          <a:ln w="6350" cap="sq" cmpd="sng" algn="ctr">
            <a:noFill/>
            <a:prstDash val="solid"/>
            <a:miter lim="800000"/>
          </a:ln>
          <a:effectLst/>
        </p:spPr>
      </p:sp>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6232073" y="1167788"/>
            <a:ext cx="5551217" cy="5221994"/>
          </a:xfrm>
        </p:spPr>
        <p:txBody>
          <a:bodyPr>
            <a:noAutofit/>
          </a:bodyPr>
          <a:lstStyle/>
          <a:p>
            <a:r>
              <a:rPr lang="en-US" sz="1800" dirty="0" smtClean="0"/>
              <a:t>1. Carry </a:t>
            </a:r>
            <a:r>
              <a:rPr lang="en-US" sz="1800" dirty="0"/>
              <a:t>out a pre-visit to your chosen </a:t>
            </a:r>
            <a:r>
              <a:rPr lang="en-US" sz="1800" dirty="0" smtClean="0"/>
              <a:t>site. This </a:t>
            </a:r>
            <a:r>
              <a:rPr lang="en-US" sz="1800" dirty="0"/>
              <a:t>will help you </a:t>
            </a:r>
            <a:r>
              <a:rPr lang="en-US" sz="1800" dirty="0" smtClean="0"/>
              <a:t>to:</a:t>
            </a:r>
            <a:br>
              <a:rPr lang="en-US" sz="1800" dirty="0" smtClean="0"/>
            </a:br>
            <a:r>
              <a:rPr lang="en-US" sz="1800" dirty="0" smtClean="0"/>
              <a:t>- </a:t>
            </a:r>
            <a:r>
              <a:rPr lang="en-US" sz="1800" dirty="0"/>
              <a:t>work out how to move your group safely around the </a:t>
            </a:r>
            <a:r>
              <a:rPr lang="en-US" sz="1800" dirty="0" smtClean="0"/>
              <a:t>site</a:t>
            </a:r>
            <a:br>
              <a:rPr lang="en-US" sz="1800" dirty="0" smtClean="0"/>
            </a:br>
            <a:r>
              <a:rPr lang="en-US" sz="1800" dirty="0"/>
              <a:t>-</a:t>
            </a:r>
            <a:r>
              <a:rPr lang="en-US" sz="1800" dirty="0" smtClean="0"/>
              <a:t> recognize where </a:t>
            </a:r>
            <a:r>
              <a:rPr lang="en-US" sz="1800" dirty="0"/>
              <a:t>the best access points </a:t>
            </a:r>
            <a:r>
              <a:rPr lang="en-US" sz="1800" dirty="0" smtClean="0"/>
              <a:t>are</a:t>
            </a:r>
            <a:br>
              <a:rPr lang="en-US" sz="1800" dirty="0" smtClean="0"/>
            </a:br>
            <a:r>
              <a:rPr lang="en-US" sz="1800" dirty="0" smtClean="0"/>
              <a:t>- recognize what </a:t>
            </a:r>
            <a:r>
              <a:rPr lang="en-US" sz="1800" dirty="0"/>
              <a:t>the towpath conditions are </a:t>
            </a:r>
            <a:r>
              <a:rPr lang="en-US" sz="1800" dirty="0" smtClean="0"/>
              <a:t>like</a:t>
            </a:r>
            <a:br>
              <a:rPr lang="en-US" sz="1800" dirty="0" smtClean="0"/>
            </a:br>
            <a:r>
              <a:rPr lang="en-US" sz="1800" dirty="0" smtClean="0"/>
              <a:t>- estimate </a:t>
            </a:r>
            <a:r>
              <a:rPr lang="en-US" sz="1800" dirty="0"/>
              <a:t>how long it will take to get to different locations.</a:t>
            </a:r>
            <a:br>
              <a:rPr lang="en-US" sz="1800" dirty="0"/>
            </a:br>
            <a:r>
              <a:rPr lang="en-US" sz="1800" dirty="0" smtClean="0"/>
              <a:t/>
            </a:r>
            <a:br>
              <a:rPr lang="en-US" sz="1800" dirty="0" smtClean="0"/>
            </a:br>
            <a:r>
              <a:rPr lang="en-US" sz="1800" dirty="0" smtClean="0"/>
              <a:t>2. Check </a:t>
            </a:r>
            <a:r>
              <a:rPr lang="en-US" sz="1800" dirty="0"/>
              <a:t>whether you have mobile phone reception</a:t>
            </a:r>
            <a:r>
              <a:rPr lang="en-US" sz="1800" dirty="0" smtClean="0"/>
              <a:t>. </a:t>
            </a:r>
            <a:br>
              <a:rPr lang="en-US" sz="1800" dirty="0" smtClean="0"/>
            </a:br>
            <a:r>
              <a:rPr lang="en-US" sz="1800" dirty="0" smtClean="0"/>
              <a:t>3. How </a:t>
            </a:r>
            <a:r>
              <a:rPr lang="en-US" sz="1800" dirty="0"/>
              <a:t>will you travel? </a:t>
            </a:r>
            <a:r>
              <a:rPr lang="en-US" sz="1800" dirty="0" smtClean="0"/>
              <a:t/>
            </a:r>
            <a:br>
              <a:rPr lang="en-US" sz="1800" dirty="0" smtClean="0"/>
            </a:br>
            <a:r>
              <a:rPr lang="en-US" sz="1800" dirty="0" smtClean="0"/>
              <a:t>4. Are </a:t>
            </a:r>
            <a:r>
              <a:rPr lang="en-US" sz="1800" dirty="0"/>
              <a:t>there parking and toilet facilities? </a:t>
            </a:r>
            <a:r>
              <a:rPr lang="en-US" sz="1800" dirty="0" smtClean="0"/>
              <a:t/>
            </a:r>
            <a:br>
              <a:rPr lang="en-US" sz="1800" dirty="0" smtClean="0"/>
            </a:br>
            <a:r>
              <a:rPr lang="en-US" sz="1800" dirty="0" smtClean="0"/>
              <a:t>5. Is </a:t>
            </a:r>
            <a:r>
              <a:rPr lang="en-US" sz="1800" dirty="0"/>
              <a:t>it accessible for a coach</a:t>
            </a:r>
            <a:r>
              <a:rPr lang="en-US" sz="1800" dirty="0" smtClean="0"/>
              <a:t>?</a:t>
            </a:r>
            <a:r>
              <a:rPr lang="pl-PL" sz="1800" dirty="0" smtClean="0"/>
              <a:t/>
            </a:r>
            <a:br>
              <a:rPr lang="pl-PL" sz="1800" dirty="0" smtClean="0"/>
            </a:br>
            <a:r>
              <a:rPr lang="pl-PL" sz="1800" dirty="0" smtClean="0"/>
              <a:t/>
            </a:r>
            <a:br>
              <a:rPr lang="pl-PL" sz="1800" dirty="0" smtClean="0"/>
            </a:br>
            <a:r>
              <a:rPr lang="pl-PL" sz="1400" dirty="0" smtClean="0"/>
              <a:t> 1. Przeprowadź wstępną wizytę w wybranym serwisie. Pomoże ci to: - dowiedzieć się, jak bezpiecznie przemieszczać grupę po terenie budowy - określić, gdzie znajdują się najlepsze punkty dostępu - rozpoznać warunki na drodze holowniczej - oszacować, ile czasu zajmie dotarcie do różnych miejsc</a:t>
            </a:r>
            <a:r>
              <a:rPr lang="pl-PL" sz="1400" dirty="0" smtClean="0"/>
              <a:t>.</a:t>
            </a:r>
            <a:br>
              <a:rPr lang="pl-PL" sz="1400" dirty="0" smtClean="0"/>
            </a:br>
            <a:r>
              <a:rPr lang="pl-PL" sz="1400" dirty="0" smtClean="0"/>
              <a:t> </a:t>
            </a:r>
            <a:r>
              <a:rPr lang="pl-PL" sz="1400" dirty="0" smtClean="0"/>
              <a:t>2. Sprawdź, czy masz zasięg telefonu komórkowego. </a:t>
            </a:r>
            <a:r>
              <a:rPr lang="pl-PL" sz="1400" dirty="0" smtClean="0"/>
              <a:t/>
            </a:r>
            <a:br>
              <a:rPr lang="pl-PL" sz="1400" dirty="0" smtClean="0"/>
            </a:br>
            <a:r>
              <a:rPr lang="pl-PL" sz="1400" dirty="0" smtClean="0"/>
              <a:t>3</a:t>
            </a:r>
            <a:r>
              <a:rPr lang="pl-PL" sz="1400" dirty="0" smtClean="0"/>
              <a:t>. Jak będziesz podróżować</a:t>
            </a:r>
            <a:r>
              <a:rPr lang="pl-PL" sz="1400" dirty="0" smtClean="0"/>
              <a:t>?</a:t>
            </a:r>
            <a:br>
              <a:rPr lang="pl-PL" sz="1400" dirty="0" smtClean="0"/>
            </a:br>
            <a:r>
              <a:rPr lang="pl-PL" sz="1400" dirty="0" smtClean="0"/>
              <a:t> </a:t>
            </a:r>
            <a:r>
              <a:rPr lang="pl-PL" sz="1400" dirty="0" smtClean="0"/>
              <a:t>4. Czy są miejsca parkingowe i toalety</a:t>
            </a:r>
            <a:r>
              <a:rPr lang="pl-PL" sz="1400" dirty="0" smtClean="0"/>
              <a:t>?</a:t>
            </a:r>
            <a:br>
              <a:rPr lang="pl-PL" sz="1400" dirty="0" smtClean="0"/>
            </a:br>
            <a:r>
              <a:rPr lang="pl-PL" sz="1400" dirty="0" smtClean="0"/>
              <a:t> </a:t>
            </a:r>
            <a:r>
              <a:rPr lang="pl-PL" sz="1400" dirty="0" smtClean="0"/>
              <a:t>5. Czy jest dostępny dla trenera? </a:t>
            </a:r>
            <a:r>
              <a:rPr lang="en-US" sz="2600" dirty="0"/>
              <a:t/>
            </a:r>
            <a:br>
              <a:rPr lang="en-US" sz="2600" dirty="0"/>
            </a:br>
            <a:r>
              <a:rPr lang="en-US" sz="2600" dirty="0"/>
              <a:t/>
            </a:r>
            <a:br>
              <a:rPr lang="en-US" sz="2600" dirty="0"/>
            </a:br>
            <a:endParaRPr lang="en-US" sz="2600" dirty="0"/>
          </a:p>
        </p:txBody>
      </p:sp>
      <p:sp>
        <p:nvSpPr>
          <p:cNvPr id="3" name="TextBox 2"/>
          <p:cNvSpPr txBox="1"/>
          <p:nvPr/>
        </p:nvSpPr>
        <p:spPr>
          <a:xfrm>
            <a:off x="885216" y="292054"/>
            <a:ext cx="4607519" cy="1138773"/>
          </a:xfrm>
          <a:prstGeom prst="rect">
            <a:avLst/>
          </a:prstGeom>
          <a:noFill/>
        </p:spPr>
        <p:txBody>
          <a:bodyPr wrap="square" rtlCol="0">
            <a:spAutoFit/>
          </a:bodyPr>
          <a:lstStyle/>
          <a:p>
            <a:r>
              <a:rPr lang="en-US" sz="3400" b="1" dirty="0">
                <a:solidFill>
                  <a:srgbClr val="BFD88F"/>
                </a:solidFill>
              </a:rPr>
              <a:t>Preparation stage:</a:t>
            </a:r>
            <a:br>
              <a:rPr lang="en-US" sz="3400" b="1" dirty="0">
                <a:solidFill>
                  <a:srgbClr val="BFD88F"/>
                </a:solidFill>
              </a:rPr>
            </a:br>
            <a:endParaRPr lang="en-US" sz="3400" dirty="0"/>
          </a:p>
        </p:txBody>
      </p:sp>
      <p:pic>
        <p:nvPicPr>
          <p:cNvPr id="10" name="Picture 9"/>
          <p:cNvPicPr>
            <a:picLocks noChangeAspect="1"/>
          </p:cNvPicPr>
          <p:nvPr/>
        </p:nvPicPr>
        <p:blipFill>
          <a:blip r:embed="rId4"/>
          <a:stretch>
            <a:fillRect/>
          </a:stretch>
        </p:blipFill>
        <p:spPr>
          <a:xfrm>
            <a:off x="1141064" y="1226127"/>
            <a:ext cx="4542821" cy="4447309"/>
          </a:xfrm>
          <a:prstGeom prst="rect">
            <a:avLst/>
          </a:prstGeom>
        </p:spPr>
      </p:pic>
    </p:spTree>
    <p:extLst>
      <p:ext uri="{BB962C8B-B14F-4D97-AF65-F5344CB8AC3E}">
        <p14:creationId xmlns:p14="http://schemas.microsoft.com/office/powerpoint/2010/main" xmlns="" val="102304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A4D183E-A455-400F-B558-5EF3C42F6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xmlns="" id="{46EC6A0A-8EDD-4CAD-8301-B0613EFB6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2175" y="1005675"/>
            <a:ext cx="4800601" cy="4870174"/>
          </a:xfrm>
          <a:prstGeom prst="rect">
            <a:avLst/>
          </a:prstGeom>
          <a:solidFill>
            <a:schemeClr val="tx1"/>
          </a:solidFill>
          <a:ln w="6350" cap="sq" cmpd="sng" algn="ctr">
            <a:noFill/>
            <a:prstDash val="solid"/>
            <a:miter lim="800000"/>
          </a:ln>
          <a:effectLst/>
        </p:spPr>
      </p:sp>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6066692" y="1967225"/>
            <a:ext cx="5551217" cy="4576794"/>
          </a:xfrm>
        </p:spPr>
        <p:txBody>
          <a:bodyPr>
            <a:noAutofit/>
          </a:bodyPr>
          <a:lstStyle/>
          <a:p>
            <a:r>
              <a:rPr lang="en-US" sz="1800" dirty="0"/>
              <a:t>6. </a:t>
            </a:r>
            <a:r>
              <a:rPr lang="en-US" sz="1800" dirty="0" smtClean="0"/>
              <a:t>Follow </a:t>
            </a:r>
            <a:r>
              <a:rPr lang="en-US" sz="1800" dirty="0"/>
              <a:t>your school or </a:t>
            </a:r>
            <a:r>
              <a:rPr lang="en-US" sz="1800" dirty="0" err="1"/>
              <a:t>organisation</a:t>
            </a:r>
            <a:r>
              <a:rPr lang="en-US" sz="1800" dirty="0"/>
              <a:t> guidelines on how many adults you need to accompany your group. </a:t>
            </a:r>
            <a:r>
              <a:rPr lang="en-US" sz="1800" dirty="0" smtClean="0"/>
              <a:t/>
            </a:r>
            <a:br>
              <a:rPr lang="en-US" sz="1800" dirty="0" smtClean="0"/>
            </a:br>
            <a:r>
              <a:rPr lang="en-US" sz="1800" dirty="0" smtClean="0"/>
              <a:t/>
            </a:r>
            <a:br>
              <a:rPr lang="en-US" sz="1800" dirty="0" smtClean="0"/>
            </a:br>
            <a:r>
              <a:rPr lang="en-US" sz="1800" dirty="0" smtClean="0"/>
              <a:t>7. Make </a:t>
            </a:r>
            <a:r>
              <a:rPr lang="en-US" sz="1800" dirty="0"/>
              <a:t>sure all your adults are briefed before the visit and that you have somebody responsible for first aid</a:t>
            </a:r>
            <a:r>
              <a:rPr lang="en-US" sz="1800" dirty="0" smtClean="0"/>
              <a:t>.</a:t>
            </a:r>
            <a:br>
              <a:rPr lang="en-US" sz="1800" dirty="0" smtClean="0"/>
            </a:br>
            <a:r>
              <a:rPr lang="en-US" sz="1800" dirty="0"/>
              <a:t/>
            </a:r>
            <a:br>
              <a:rPr lang="en-US" sz="1800" dirty="0"/>
            </a:br>
            <a:r>
              <a:rPr lang="en-US" sz="1800" dirty="0" smtClean="0"/>
              <a:t>8. Make </a:t>
            </a:r>
            <a:r>
              <a:rPr lang="en-US" sz="1800" dirty="0"/>
              <a:t>sure you have parental permission for the children in your group, and ensure the children are wearing suitable clothing and footwear</a:t>
            </a:r>
            <a:r>
              <a:rPr lang="en-US" sz="1800" dirty="0" smtClean="0"/>
              <a:t>.</a:t>
            </a:r>
            <a:r>
              <a:rPr lang="pl-PL" sz="1800" dirty="0" smtClean="0"/>
              <a:t/>
            </a:r>
            <a:br>
              <a:rPr lang="pl-PL" sz="1800" dirty="0" smtClean="0"/>
            </a:br>
            <a:r>
              <a:rPr lang="pl-PL" sz="1800" dirty="0" smtClean="0"/>
              <a:t/>
            </a:r>
            <a:br>
              <a:rPr lang="pl-PL" sz="1800" dirty="0" smtClean="0"/>
            </a:br>
            <a:r>
              <a:rPr lang="pl-PL" sz="1400" dirty="0" smtClean="0"/>
              <a:t> 6. Postępuj zgodnie z wytycznymi szkoły lub organizacji dotyczącymi liczby osób dorosłych, które muszą towarzyszyć grupie. </a:t>
            </a:r>
            <a:r>
              <a:rPr lang="pl-PL" sz="1400" dirty="0" smtClean="0"/>
              <a:t/>
            </a:r>
            <a:br>
              <a:rPr lang="pl-PL" sz="1400" dirty="0" smtClean="0"/>
            </a:br>
            <a:r>
              <a:rPr lang="pl-PL" sz="1400" dirty="0" smtClean="0"/>
              <a:t>7</a:t>
            </a:r>
            <a:r>
              <a:rPr lang="pl-PL" sz="1400" dirty="0" smtClean="0"/>
              <a:t>. Upewnij się, że wszyscy dorośli zostali poinformowani przed wizytą i że masz kogoś odpowiedzialnego za udzielanie pierwszej pomocy. </a:t>
            </a:r>
            <a:r>
              <a:rPr lang="pl-PL" sz="1400" dirty="0" smtClean="0"/>
              <a:t/>
            </a:r>
            <a:br>
              <a:rPr lang="pl-PL" sz="1400" dirty="0" smtClean="0"/>
            </a:br>
            <a:r>
              <a:rPr lang="pl-PL" sz="1400" dirty="0" smtClean="0"/>
              <a:t>8</a:t>
            </a:r>
            <a:r>
              <a:rPr lang="pl-PL" sz="1400" dirty="0" smtClean="0"/>
              <a:t>. Upewnij się, że masz pozwolenie rodziców dla dzieci w twojej grupie i upewnij się, że dzieci mają na sobie odpowiednią odzież i obuwie. </a:t>
            </a:r>
            <a:r>
              <a:rPr lang="en-US" sz="2600" dirty="0"/>
              <a:t/>
            </a:r>
            <a:br>
              <a:rPr lang="en-US" sz="2600" dirty="0"/>
            </a:br>
            <a:r>
              <a:rPr lang="en-US" sz="2600" dirty="0"/>
              <a:t/>
            </a:r>
            <a:br>
              <a:rPr lang="en-US" sz="2600" dirty="0"/>
            </a:br>
            <a:r>
              <a:rPr lang="en-US" sz="2600" dirty="0"/>
              <a:t>  </a:t>
            </a:r>
            <a:br>
              <a:rPr lang="en-US" sz="2600" dirty="0"/>
            </a:br>
            <a:r>
              <a:rPr lang="en-US" sz="2600" dirty="0"/>
              <a:t/>
            </a:r>
            <a:br>
              <a:rPr lang="en-US" sz="2600" dirty="0"/>
            </a:br>
            <a:endParaRPr lang="en-US" sz="2600" dirty="0"/>
          </a:p>
        </p:txBody>
      </p:sp>
      <p:pic>
        <p:nvPicPr>
          <p:cNvPr id="10" name="Picture 9"/>
          <p:cNvPicPr>
            <a:picLocks noChangeAspect="1"/>
          </p:cNvPicPr>
          <p:nvPr/>
        </p:nvPicPr>
        <p:blipFill>
          <a:blip r:embed="rId4"/>
          <a:stretch>
            <a:fillRect/>
          </a:stretch>
        </p:blipFill>
        <p:spPr>
          <a:xfrm>
            <a:off x="1141064" y="1226127"/>
            <a:ext cx="4542821" cy="4447309"/>
          </a:xfrm>
          <a:prstGeom prst="rect">
            <a:avLst/>
          </a:prstGeom>
        </p:spPr>
      </p:pic>
    </p:spTree>
    <p:extLst>
      <p:ext uri="{BB962C8B-B14F-4D97-AF65-F5344CB8AC3E}">
        <p14:creationId xmlns:p14="http://schemas.microsoft.com/office/powerpoint/2010/main" xmlns="" val="3066425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A4D183E-A455-400F-B558-5EF3C42F6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xmlns="" id="{46EC6A0A-8EDD-4CAD-8301-B0613EFB6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2175" y="1005675"/>
            <a:ext cx="4800601" cy="4870174"/>
          </a:xfrm>
          <a:prstGeom prst="rect">
            <a:avLst/>
          </a:prstGeom>
          <a:solidFill>
            <a:schemeClr val="tx1"/>
          </a:solidFill>
          <a:ln w="6350" cap="sq" cmpd="sng" algn="ctr">
            <a:noFill/>
            <a:prstDash val="solid"/>
            <a:miter lim="800000"/>
          </a:ln>
          <a:effectLst/>
        </p:spPr>
      </p:sp>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6066692" y="1967225"/>
            <a:ext cx="5551217" cy="4220351"/>
          </a:xfrm>
        </p:spPr>
        <p:txBody>
          <a:bodyPr>
            <a:noAutofit/>
          </a:bodyPr>
          <a:lstStyle/>
          <a:p>
            <a:r>
              <a:rPr lang="en-US" sz="2600" dirty="0"/>
              <a:t>9</a:t>
            </a:r>
            <a:r>
              <a:rPr lang="en-US" sz="2600" dirty="0" smtClean="0"/>
              <a:t>. </a:t>
            </a:r>
            <a:r>
              <a:rPr lang="en-US" sz="2600" dirty="0"/>
              <a:t>Complete your risk assessment</a:t>
            </a:r>
            <a:br>
              <a:rPr lang="en-US" sz="2600" dirty="0"/>
            </a:br>
            <a:r>
              <a:rPr lang="en-US" sz="2600" dirty="0"/>
              <a:t>As required by your school or </a:t>
            </a:r>
            <a:r>
              <a:rPr lang="en-US" sz="2600" dirty="0" err="1"/>
              <a:t>organisation</a:t>
            </a:r>
            <a:r>
              <a:rPr lang="en-US" sz="2600" dirty="0"/>
              <a:t> covering the hazards and your safety measures. </a:t>
            </a:r>
            <a:r>
              <a:rPr lang="pl-PL" sz="2600" dirty="0" smtClean="0"/>
              <a:t/>
            </a:r>
            <a:br>
              <a:rPr lang="pl-PL" sz="2600" dirty="0" smtClean="0"/>
            </a:br>
            <a:r>
              <a:rPr lang="en-US" sz="2600" dirty="0"/>
              <a:t/>
            </a:r>
            <a:br>
              <a:rPr lang="en-US" sz="2600" dirty="0"/>
            </a:br>
            <a:r>
              <a:rPr lang="pl-PL" sz="1400" dirty="0" smtClean="0"/>
              <a:t> 9. Dokończ ocenę ryzyka zgodnie z wymaganiami szkoły lub organizacji, uwzględniając zagrożenia i środki bezpieczeństwa. </a:t>
            </a:r>
            <a:r>
              <a:rPr lang="en-US" sz="2600" dirty="0"/>
              <a:t/>
            </a:r>
            <a:br>
              <a:rPr lang="en-US" sz="2600" dirty="0"/>
            </a:br>
            <a:r>
              <a:rPr lang="en-US" sz="2600" dirty="0"/>
              <a:t/>
            </a:r>
            <a:br>
              <a:rPr lang="en-US" sz="2600" dirty="0"/>
            </a:br>
            <a:r>
              <a:rPr lang="en-US" sz="2600" dirty="0"/>
              <a:t/>
            </a:r>
            <a:br>
              <a:rPr lang="en-US" sz="2600" dirty="0"/>
            </a:br>
            <a:r>
              <a:rPr lang="en-US" sz="2600" dirty="0"/>
              <a:t>  </a:t>
            </a:r>
            <a:br>
              <a:rPr lang="en-US" sz="2600" dirty="0"/>
            </a:br>
            <a:r>
              <a:rPr lang="en-US" sz="2600" dirty="0"/>
              <a:t/>
            </a:r>
            <a:br>
              <a:rPr lang="en-US" sz="2600" dirty="0"/>
            </a:br>
            <a:endParaRPr lang="en-US" sz="2600" dirty="0"/>
          </a:p>
        </p:txBody>
      </p:sp>
      <p:pic>
        <p:nvPicPr>
          <p:cNvPr id="5" name="Picture 4"/>
          <p:cNvPicPr>
            <a:picLocks noChangeAspect="1"/>
          </p:cNvPicPr>
          <p:nvPr/>
        </p:nvPicPr>
        <p:blipFill>
          <a:blip r:embed="rId4"/>
          <a:stretch>
            <a:fillRect/>
          </a:stretch>
        </p:blipFill>
        <p:spPr>
          <a:xfrm>
            <a:off x="1012175" y="1005675"/>
            <a:ext cx="4813603" cy="4870174"/>
          </a:xfrm>
          <a:prstGeom prst="rect">
            <a:avLst/>
          </a:prstGeom>
        </p:spPr>
      </p:pic>
      <p:pic>
        <p:nvPicPr>
          <p:cNvPr id="6" name="Picture 5"/>
          <p:cNvPicPr>
            <a:picLocks noChangeAspect="1"/>
          </p:cNvPicPr>
          <p:nvPr/>
        </p:nvPicPr>
        <p:blipFill>
          <a:blip r:embed="rId5"/>
          <a:stretch>
            <a:fillRect/>
          </a:stretch>
        </p:blipFill>
        <p:spPr>
          <a:xfrm>
            <a:off x="434072" y="440109"/>
            <a:ext cx="902286" cy="902286"/>
          </a:xfrm>
          <a:prstGeom prst="rect">
            <a:avLst/>
          </a:prstGeom>
        </p:spPr>
      </p:pic>
      <p:sp>
        <p:nvSpPr>
          <p:cNvPr id="7" name="TextBox 6"/>
          <p:cNvSpPr txBox="1"/>
          <p:nvPr/>
        </p:nvSpPr>
        <p:spPr>
          <a:xfrm>
            <a:off x="1336358" y="364172"/>
            <a:ext cx="2900750" cy="584775"/>
          </a:xfrm>
          <a:prstGeom prst="rect">
            <a:avLst/>
          </a:prstGeom>
          <a:noFill/>
        </p:spPr>
        <p:txBody>
          <a:bodyPr wrap="square" rtlCol="0">
            <a:spAutoFit/>
          </a:bodyPr>
          <a:lstStyle/>
          <a:p>
            <a:r>
              <a:rPr lang="en-US" sz="3200" smtClean="0"/>
              <a:t>ACTIVITY 5:</a:t>
            </a:r>
            <a:endParaRPr lang="en-US" sz="3200" dirty="0"/>
          </a:p>
        </p:txBody>
      </p:sp>
    </p:spTree>
    <p:extLst>
      <p:ext uri="{BB962C8B-B14F-4D97-AF65-F5344CB8AC3E}">
        <p14:creationId xmlns:p14="http://schemas.microsoft.com/office/powerpoint/2010/main" xmlns="" val="13242670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A4D183E-A455-400F-B558-5EF3C42F6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xmlns="" id="{46EC6A0A-8EDD-4CAD-8301-B0613EFB6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2175" y="1005675"/>
            <a:ext cx="4800601" cy="4870174"/>
          </a:xfrm>
          <a:prstGeom prst="rect">
            <a:avLst/>
          </a:prstGeom>
          <a:solidFill>
            <a:schemeClr val="tx1"/>
          </a:solidFill>
          <a:ln w="6350" cap="sq" cmpd="sng" algn="ctr">
            <a:noFill/>
            <a:prstDash val="solid"/>
            <a:miter lim="800000"/>
          </a:ln>
          <a:effectLst/>
        </p:spPr>
      </p:sp>
      <p:sp>
        <p:nvSpPr>
          <p:cNvPr id="3" name="TextBox 2"/>
          <p:cNvSpPr txBox="1"/>
          <p:nvPr/>
        </p:nvSpPr>
        <p:spPr>
          <a:xfrm>
            <a:off x="885216" y="292054"/>
            <a:ext cx="4607519" cy="1138773"/>
          </a:xfrm>
          <a:prstGeom prst="rect">
            <a:avLst/>
          </a:prstGeom>
          <a:noFill/>
        </p:spPr>
        <p:txBody>
          <a:bodyPr wrap="square" rtlCol="0">
            <a:spAutoFit/>
          </a:bodyPr>
          <a:lstStyle/>
          <a:p>
            <a:r>
              <a:rPr lang="en-US" sz="3400" b="1" dirty="0">
                <a:solidFill>
                  <a:srgbClr val="BFD88F"/>
                </a:solidFill>
              </a:rPr>
              <a:t>Actual </a:t>
            </a:r>
            <a:r>
              <a:rPr lang="en-US" sz="3400" b="1" dirty="0" smtClean="0">
                <a:solidFill>
                  <a:srgbClr val="BFD88F"/>
                </a:solidFill>
              </a:rPr>
              <a:t>fieldwork:</a:t>
            </a:r>
            <a:r>
              <a:rPr lang="en-US" sz="3400" b="1" dirty="0">
                <a:solidFill>
                  <a:srgbClr val="BFD88F"/>
                </a:solidFill>
              </a:rPr>
              <a:t/>
            </a:r>
            <a:br>
              <a:rPr lang="en-US" sz="3400" b="1" dirty="0">
                <a:solidFill>
                  <a:srgbClr val="BFD88F"/>
                </a:solidFill>
              </a:rPr>
            </a:br>
            <a:endParaRPr lang="en-US" sz="3400" dirty="0"/>
          </a:p>
        </p:txBody>
      </p:sp>
      <p:pic>
        <p:nvPicPr>
          <p:cNvPr id="5" name="Picture 4"/>
          <p:cNvPicPr>
            <a:picLocks noChangeAspect="1"/>
          </p:cNvPicPr>
          <p:nvPr/>
        </p:nvPicPr>
        <p:blipFill rotWithShape="1">
          <a:blip r:embed="rId4"/>
          <a:srcRect l="15066" r="15840"/>
          <a:stretch/>
        </p:blipFill>
        <p:spPr>
          <a:xfrm>
            <a:off x="1012175" y="1005674"/>
            <a:ext cx="4800601" cy="4870175"/>
          </a:xfrm>
          <a:prstGeom prst="rect">
            <a:avLst/>
          </a:prstGeom>
        </p:spPr>
      </p:pic>
      <p:sp>
        <p:nvSpPr>
          <p:cNvPr id="9" name="Title 1">
            <a:extLst>
              <a:ext uri="{FF2B5EF4-FFF2-40B4-BE49-F238E27FC236}">
                <a16:creationId xmlns:a16="http://schemas.microsoft.com/office/drawing/2014/main" xmlns="" id="{2FBE61F3-2745-486A-9B37-D1351783A8A7}"/>
              </a:ext>
            </a:extLst>
          </p:cNvPr>
          <p:cNvSpPr txBox="1">
            <a:spLocks/>
          </p:cNvSpPr>
          <p:nvPr/>
        </p:nvSpPr>
        <p:spPr>
          <a:xfrm>
            <a:off x="6066692" y="2499240"/>
            <a:ext cx="5551217" cy="42203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marL="514350" indent="-514350">
              <a:buAutoNum type="arabicPeriod"/>
            </a:pPr>
            <a:r>
              <a:rPr lang="en-US" sz="2000" dirty="0" smtClean="0"/>
              <a:t>Check </a:t>
            </a:r>
            <a:r>
              <a:rPr lang="en-US" sz="2000" dirty="0" smtClean="0"/>
              <a:t>the weather forecast and postpone the visit if necessary. </a:t>
            </a:r>
            <a:br>
              <a:rPr lang="en-US" sz="2000" dirty="0" smtClean="0"/>
            </a:br>
            <a:r>
              <a:rPr lang="en-US" sz="2000" dirty="0" smtClean="0"/>
              <a:t/>
            </a:r>
            <a:br>
              <a:rPr lang="en-US" sz="2000" dirty="0" smtClean="0"/>
            </a:br>
            <a:r>
              <a:rPr lang="en-US" sz="2000" dirty="0" smtClean="0"/>
              <a:t>2. Remind the children of the safety rules.</a:t>
            </a:r>
            <a:br>
              <a:rPr lang="en-US" sz="2000" dirty="0" smtClean="0"/>
            </a:br>
            <a:r>
              <a:rPr lang="en-US" sz="2000" dirty="0" smtClean="0"/>
              <a:t/>
            </a:r>
            <a:br>
              <a:rPr lang="en-US" sz="2000" dirty="0" smtClean="0"/>
            </a:br>
            <a:r>
              <a:rPr lang="en-US" sz="2000" dirty="0" smtClean="0"/>
              <a:t>3. Gather information using the various methods and techniques such as asking questions, observing, sketching, taking notes etc</a:t>
            </a:r>
            <a:r>
              <a:rPr lang="en-US" sz="2000" dirty="0" smtClean="0"/>
              <a:t>.</a:t>
            </a:r>
            <a:r>
              <a:rPr lang="pl-PL" sz="2000" dirty="0" smtClean="0"/>
              <a:t> </a:t>
            </a:r>
            <a:endParaRPr lang="pl-PL" sz="2000" dirty="0" smtClean="0"/>
          </a:p>
          <a:p>
            <a:pPr marL="342900" indent="-342900">
              <a:buAutoNum type="arabicPeriod"/>
            </a:pPr>
            <a:endParaRPr lang="pl-PL" sz="2600" dirty="0" smtClean="0"/>
          </a:p>
          <a:p>
            <a:pPr marL="342900" indent="-342900"/>
            <a:r>
              <a:rPr lang="pl-PL" sz="1400" dirty="0" smtClean="0"/>
              <a:t>1</a:t>
            </a:r>
            <a:r>
              <a:rPr lang="pl-PL" sz="1400" dirty="0" smtClean="0"/>
              <a:t>. Sprawdź prognozę pogody i przełóż wizytę w </a:t>
            </a:r>
            <a:r>
              <a:rPr lang="pl-PL" sz="1400" dirty="0" smtClean="0"/>
              <a:t>razie potrzeby</a:t>
            </a:r>
            <a:r>
              <a:rPr lang="pl-PL" sz="1400" dirty="0" smtClean="0"/>
              <a:t>. </a:t>
            </a:r>
            <a:endParaRPr lang="pl-PL" sz="1400" dirty="0" smtClean="0"/>
          </a:p>
          <a:p>
            <a:pPr marL="342900" indent="-342900"/>
            <a:r>
              <a:rPr lang="pl-PL" sz="1400" dirty="0" smtClean="0"/>
              <a:t>2</a:t>
            </a:r>
            <a:r>
              <a:rPr lang="pl-PL" sz="1400" dirty="0" smtClean="0"/>
              <a:t>. Przypomnij dzieciom zasady bezpieczeństwa. </a:t>
            </a:r>
            <a:endParaRPr lang="pl-PL" sz="1400" dirty="0" smtClean="0"/>
          </a:p>
          <a:p>
            <a:pPr marL="342900" indent="-342900"/>
            <a:r>
              <a:rPr lang="pl-PL" sz="1400" dirty="0" smtClean="0"/>
              <a:t>3</a:t>
            </a:r>
            <a:r>
              <a:rPr lang="pl-PL" sz="1400" dirty="0" smtClean="0"/>
              <a:t>. Zbieraj informacje za pomocą różnych metod i technik, takich jak zadawanie pytań, obserwacja, szkicowanie, robienie notatek itp. </a:t>
            </a:r>
            <a:r>
              <a:rPr lang="en-US" sz="1400" dirty="0" smtClean="0"/>
              <a:t/>
            </a:r>
            <a:br>
              <a:rPr lang="en-US" sz="1400" dirty="0" smtClean="0"/>
            </a:br>
            <a:r>
              <a:rPr lang="en-US" sz="1400" dirty="0" smtClean="0"/>
              <a:t> </a:t>
            </a:r>
            <a:r>
              <a:rPr lang="en-US" sz="2600" dirty="0" smtClean="0"/>
              <a:t/>
            </a:r>
            <a:br>
              <a:rPr lang="en-US" sz="2600" dirty="0" smtClean="0"/>
            </a:br>
            <a:r>
              <a:rPr lang="en-US" sz="2600" dirty="0" smtClean="0"/>
              <a:t/>
            </a:r>
            <a:br>
              <a:rPr lang="en-US" sz="2600" dirty="0" smtClean="0"/>
            </a:br>
            <a:r>
              <a:rPr lang="en-US" sz="2600" dirty="0" smtClean="0"/>
              <a:t>		        …and have fun!</a:t>
            </a:r>
            <a:br>
              <a:rPr lang="en-US" sz="2600" dirty="0" smtClean="0"/>
            </a:br>
            <a:r>
              <a:rPr lang="en-US" sz="2600" dirty="0" smtClean="0"/>
              <a:t/>
            </a:r>
            <a:br>
              <a:rPr lang="en-US" sz="2600" dirty="0" smtClean="0"/>
            </a:br>
            <a:r>
              <a:rPr lang="en-US" sz="2600" dirty="0" smtClean="0"/>
              <a:t/>
            </a:r>
            <a:br>
              <a:rPr lang="en-US" sz="2600" dirty="0" smtClean="0"/>
            </a:br>
            <a:r>
              <a:rPr lang="en-US" sz="2600" dirty="0" smtClean="0"/>
              <a:t/>
            </a:r>
            <a:br>
              <a:rPr lang="en-US" sz="2600" dirty="0" smtClean="0"/>
            </a:br>
            <a:r>
              <a:rPr lang="en-US" sz="2600" dirty="0" smtClean="0"/>
              <a:t>  </a:t>
            </a:r>
            <a:br>
              <a:rPr lang="en-US" sz="2600" dirty="0" smtClean="0"/>
            </a:br>
            <a:r>
              <a:rPr lang="en-US" sz="2600" dirty="0" smtClean="0"/>
              <a:t/>
            </a:r>
            <a:br>
              <a:rPr lang="en-US" sz="2600" dirty="0" smtClean="0"/>
            </a:br>
            <a:endParaRPr lang="en-US" sz="2600" dirty="0"/>
          </a:p>
        </p:txBody>
      </p:sp>
    </p:spTree>
    <p:extLst>
      <p:ext uri="{BB962C8B-B14F-4D97-AF65-F5344CB8AC3E}">
        <p14:creationId xmlns:p14="http://schemas.microsoft.com/office/powerpoint/2010/main" xmlns="" val="3696844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2A4D183E-A455-400F-B558-5EF3C42F66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85217" y="892220"/>
            <a:ext cx="5054517" cy="5097085"/>
          </a:xfrm>
          <a:prstGeom prst="rect">
            <a:avLst/>
          </a:prstGeom>
          <a:solidFill>
            <a:schemeClr val="tx2"/>
          </a:solidFill>
          <a:ln w="6350" cap="sq" cmpd="sng" algn="ctr">
            <a:noFill/>
            <a:prstDash val="solid"/>
            <a:miter lim="800000"/>
          </a:ln>
          <a:effectLst/>
        </p:spPr>
      </p:sp>
      <p:sp>
        <p:nvSpPr>
          <p:cNvPr id="23" name="Rectangle 22">
            <a:extLst>
              <a:ext uri="{FF2B5EF4-FFF2-40B4-BE49-F238E27FC236}">
                <a16:creationId xmlns:a16="http://schemas.microsoft.com/office/drawing/2014/main" xmlns="" id="{46EC6A0A-8EDD-4CAD-8301-B0613EFB68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12175" y="1005675"/>
            <a:ext cx="4800601" cy="4870174"/>
          </a:xfrm>
          <a:prstGeom prst="rect">
            <a:avLst/>
          </a:prstGeom>
          <a:solidFill>
            <a:schemeClr val="tx1"/>
          </a:solidFill>
          <a:ln w="6350" cap="sq" cmpd="sng" algn="ctr">
            <a:noFill/>
            <a:prstDash val="solid"/>
            <a:miter lim="800000"/>
          </a:ln>
          <a:effectLst/>
        </p:spPr>
      </p:sp>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6066692" y="1768954"/>
            <a:ext cx="5551217" cy="4220351"/>
          </a:xfrm>
        </p:spPr>
        <p:txBody>
          <a:bodyPr>
            <a:noAutofit/>
          </a:bodyPr>
          <a:lstStyle/>
          <a:p>
            <a:r>
              <a:rPr lang="en-US" sz="2600" dirty="0" smtClean="0"/>
              <a:t>This </a:t>
            </a:r>
            <a:r>
              <a:rPr lang="en-US" sz="2600" dirty="0"/>
              <a:t>is the stage when </a:t>
            </a:r>
            <a:r>
              <a:rPr lang="en-US" sz="2600" dirty="0" smtClean="0"/>
              <a:t>students are </a:t>
            </a:r>
            <a:r>
              <a:rPr lang="en-US" sz="2600" dirty="0"/>
              <a:t>back from the field.  In the follow up stage </a:t>
            </a:r>
            <a:r>
              <a:rPr lang="en-US" sz="2600" dirty="0" smtClean="0"/>
              <a:t>they </a:t>
            </a:r>
            <a:r>
              <a:rPr lang="en-US" sz="2600" dirty="0" err="1" smtClean="0"/>
              <a:t>analyse</a:t>
            </a:r>
            <a:r>
              <a:rPr lang="en-US" sz="2600" dirty="0" smtClean="0"/>
              <a:t> </a:t>
            </a:r>
            <a:r>
              <a:rPr lang="en-US" sz="2600" dirty="0"/>
              <a:t>the raw information collected and </a:t>
            </a:r>
            <a:r>
              <a:rPr lang="en-US" sz="2600" dirty="0" smtClean="0"/>
              <a:t>interpret </a:t>
            </a:r>
            <a:r>
              <a:rPr lang="en-US" sz="2600" dirty="0"/>
              <a:t>the </a:t>
            </a:r>
            <a:r>
              <a:rPr lang="en-US" sz="2600" dirty="0" smtClean="0"/>
              <a:t>information.</a:t>
            </a:r>
            <a:r>
              <a:rPr lang="en-US" sz="2600" dirty="0"/>
              <a:t/>
            </a:r>
            <a:br>
              <a:rPr lang="en-US" sz="2600" dirty="0"/>
            </a:br>
            <a:r>
              <a:rPr lang="pl-PL" sz="2800" dirty="0" smtClean="0"/>
              <a:t/>
            </a:r>
            <a:br>
              <a:rPr lang="pl-PL" sz="2800" dirty="0" smtClean="0"/>
            </a:br>
            <a:r>
              <a:rPr lang="pl-PL" sz="2000" dirty="0" smtClean="0"/>
              <a:t>Na tym etapie uczniowie wracają z zajęć. </a:t>
            </a:r>
            <a:r>
              <a:rPr lang="pl-PL" sz="2000" dirty="0" smtClean="0"/>
              <a:t>Na kolejnym etapie analizują zebrane surowe informacje i interpretują je.</a:t>
            </a:r>
            <a:r>
              <a:rPr lang="pl-PL" sz="2800" dirty="0" smtClean="0"/>
              <a:t/>
            </a:r>
            <a:br>
              <a:rPr lang="pl-PL" sz="2800" dirty="0" smtClean="0"/>
            </a:br>
            <a:r>
              <a:rPr lang="en-US" sz="2600" dirty="0" smtClean="0"/>
              <a:t>  </a:t>
            </a:r>
            <a:r>
              <a:rPr lang="en-US" sz="2600" dirty="0"/>
              <a:t/>
            </a:r>
            <a:br>
              <a:rPr lang="en-US" sz="2600" dirty="0"/>
            </a:br>
            <a:r>
              <a:rPr lang="en-US" sz="2600" dirty="0"/>
              <a:t/>
            </a:r>
            <a:br>
              <a:rPr lang="en-US" sz="2600" dirty="0"/>
            </a:br>
            <a:endParaRPr lang="en-US" sz="2600" dirty="0"/>
          </a:p>
        </p:txBody>
      </p:sp>
      <p:sp>
        <p:nvSpPr>
          <p:cNvPr id="3" name="TextBox 2"/>
          <p:cNvSpPr txBox="1"/>
          <p:nvPr/>
        </p:nvSpPr>
        <p:spPr>
          <a:xfrm>
            <a:off x="885216" y="292054"/>
            <a:ext cx="4607519" cy="1138773"/>
          </a:xfrm>
          <a:prstGeom prst="rect">
            <a:avLst/>
          </a:prstGeom>
          <a:noFill/>
        </p:spPr>
        <p:txBody>
          <a:bodyPr wrap="square" rtlCol="0">
            <a:spAutoFit/>
          </a:bodyPr>
          <a:lstStyle/>
          <a:p>
            <a:r>
              <a:rPr lang="en-US" sz="3400" b="1" dirty="0">
                <a:solidFill>
                  <a:srgbClr val="BFD88F"/>
                </a:solidFill>
              </a:rPr>
              <a:t>Follow-up stage:</a:t>
            </a:r>
            <a:br>
              <a:rPr lang="en-US" sz="3400" b="1" dirty="0">
                <a:solidFill>
                  <a:srgbClr val="BFD88F"/>
                </a:solidFill>
              </a:rPr>
            </a:br>
            <a:endParaRPr lang="en-US" sz="3400" dirty="0"/>
          </a:p>
        </p:txBody>
      </p:sp>
      <p:pic>
        <p:nvPicPr>
          <p:cNvPr id="4" name="Picture 3"/>
          <p:cNvPicPr>
            <a:picLocks noChangeAspect="1"/>
          </p:cNvPicPr>
          <p:nvPr/>
        </p:nvPicPr>
        <p:blipFill rotWithShape="1">
          <a:blip r:embed="rId4"/>
          <a:srcRect r="23422"/>
          <a:stretch/>
        </p:blipFill>
        <p:spPr>
          <a:xfrm>
            <a:off x="1012175" y="1005675"/>
            <a:ext cx="4800601" cy="4880365"/>
          </a:xfrm>
          <a:prstGeom prst="rect">
            <a:avLst/>
          </a:prstGeom>
        </p:spPr>
      </p:pic>
    </p:spTree>
    <p:extLst>
      <p:ext uri="{BB962C8B-B14F-4D97-AF65-F5344CB8AC3E}">
        <p14:creationId xmlns:p14="http://schemas.microsoft.com/office/powerpoint/2010/main" xmlns="" val="1195309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637" y="373729"/>
            <a:ext cx="11394830" cy="6068976"/>
          </a:xfrm>
          <a:prstGeom prst="rect">
            <a:avLst/>
          </a:prstGeom>
        </p:spPr>
      </p:pic>
      <p:sp>
        <p:nvSpPr>
          <p:cNvPr id="3" name="Rectangle 2"/>
          <p:cNvSpPr/>
          <p:nvPr/>
        </p:nvSpPr>
        <p:spPr>
          <a:xfrm>
            <a:off x="1778924" y="1197033"/>
            <a:ext cx="8794865" cy="4239491"/>
          </a:xfrm>
          <a:prstGeom prst="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600" b="1" dirty="0" smtClean="0"/>
              <a:t>Thank you!</a:t>
            </a:r>
            <a:endParaRPr lang="en-US" sz="9600" b="1" dirty="0"/>
          </a:p>
        </p:txBody>
      </p:sp>
    </p:spTree>
    <p:extLst>
      <p:ext uri="{BB962C8B-B14F-4D97-AF65-F5344CB8AC3E}">
        <p14:creationId xmlns:p14="http://schemas.microsoft.com/office/powerpoint/2010/main" xmlns="" val="2374739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7">
            <a:extLst>
              <a:ext uri="{FF2B5EF4-FFF2-40B4-BE49-F238E27FC236}">
                <a16:creationId xmlns:a16="http://schemas.microsoft.com/office/drawing/2014/main" xmlns="" id="{F9C9470D-F677-4F4D-91C6-DDAAFB41E3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 descr="Close up leaves">
            <a:extLst>
              <a:ext uri="{FF2B5EF4-FFF2-40B4-BE49-F238E27FC236}">
                <a16:creationId xmlns:a16="http://schemas.microsoft.com/office/drawing/2014/main" xmlns="" id="{C542C31E-A9A6-4196-9C15-D9E26F2B2175}"/>
              </a:ext>
            </a:extLst>
          </p:cNvPr>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l="9091" t="9091"/>
          <a:stretch/>
        </p:blipFill>
        <p:spPr bwMode="auto">
          <a:xfrm>
            <a:off x="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angle 29">
            <a:extLst>
              <a:ext uri="{FF2B5EF4-FFF2-40B4-BE49-F238E27FC236}">
                <a16:creationId xmlns:a16="http://schemas.microsoft.com/office/drawing/2014/main" xmlns="" id="{BF9DC97C-B63C-41D6-923D-44FF13CF20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79943" y="237744"/>
            <a:ext cx="7652977" cy="638251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xmlns="" id="{89D35CC7-2F55-4CD1-8570-56ADF4255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17103" y="374904"/>
            <a:ext cx="7340156" cy="6108192"/>
          </a:xfrm>
          <a:prstGeom prst="rect">
            <a:avLst/>
          </a:prstGeom>
          <a:solidFill>
            <a:schemeClr val="tx2">
              <a:alpha val="9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A850B972-0B7A-40CD-9E79-07E8A87AB03C}"/>
              </a:ext>
            </a:extLst>
          </p:cNvPr>
          <p:cNvSpPr>
            <a:spLocks noGrp="1"/>
          </p:cNvSpPr>
          <p:nvPr>
            <p:ph type="title"/>
          </p:nvPr>
        </p:nvSpPr>
        <p:spPr>
          <a:xfrm>
            <a:off x="4417102" y="214484"/>
            <a:ext cx="6747309" cy="1371600"/>
          </a:xfrm>
        </p:spPr>
        <p:txBody>
          <a:bodyPr>
            <a:normAutofit/>
          </a:bodyPr>
          <a:lstStyle/>
          <a:p>
            <a:pPr>
              <a:tabLst>
                <a:tab pos="4119563" algn="l"/>
              </a:tabLst>
            </a:pPr>
            <a:r>
              <a:rPr lang="en-US" dirty="0" smtClean="0">
                <a:solidFill>
                  <a:schemeClr val="bg1"/>
                </a:solidFill>
              </a:rPr>
              <a:t>It’s about</a:t>
            </a:r>
            <a:r>
              <a:rPr lang="en-US" dirty="0" smtClean="0">
                <a:solidFill>
                  <a:schemeClr val="bg1"/>
                </a:solidFill>
              </a:rPr>
              <a:t>…</a:t>
            </a:r>
            <a:r>
              <a:rPr lang="pl-PL" dirty="0" smtClean="0">
                <a:solidFill>
                  <a:schemeClr val="bg1"/>
                </a:solidFill>
              </a:rPr>
              <a:t> </a:t>
            </a:r>
            <a:r>
              <a:rPr lang="pl-PL" sz="2000" dirty="0" smtClean="0">
                <a:solidFill>
                  <a:schemeClr val="bg1"/>
                </a:solidFill>
              </a:rPr>
              <a:t>( To jest o ….)</a:t>
            </a:r>
            <a:endParaRPr lang="en-US"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xmlns="" val="963465528"/>
              </p:ext>
            </p:extLst>
          </p:nvPr>
        </p:nvGraphicFramePr>
        <p:xfrm>
          <a:off x="5042697" y="1609344"/>
          <a:ext cx="6399025" cy="4724400"/>
        </p:xfrm>
        <a:graphic>
          <a:graphicData uri="http://schemas.openxmlformats.org/drawingml/2006/table">
            <a:tbl>
              <a:tblPr firstRow="1" bandRow="1">
                <a:tableStyleId>{5C22544A-7EE6-4342-B048-85BDC9FD1C3A}</a:tableStyleId>
              </a:tblPr>
              <a:tblGrid>
                <a:gridCol w="6399025">
                  <a:extLst>
                    <a:ext uri="{9D8B030D-6E8A-4147-A177-3AD203B41FA5}">
                      <a16:colId xmlns:a16="http://schemas.microsoft.com/office/drawing/2014/main" xmlns="" val="3943679207"/>
                    </a:ext>
                  </a:extLst>
                </a:gridCol>
              </a:tblGrid>
              <a:tr h="923113">
                <a:tc>
                  <a:txBody>
                    <a:bodyPr/>
                    <a:lstStyle/>
                    <a:p>
                      <a:endParaRPr lang="en-US" sz="2800" dirty="0" smtClean="0"/>
                    </a:p>
                    <a:p>
                      <a:r>
                        <a:rPr lang="en-US" sz="2800" dirty="0" smtClean="0"/>
                        <a:t>           </a:t>
                      </a:r>
                      <a:r>
                        <a:rPr lang="en-US" sz="2800" b="0" dirty="0" smtClean="0">
                          <a:solidFill>
                            <a:schemeClr val="tx1"/>
                          </a:solidFill>
                          <a:latin typeface="+mj-lt"/>
                        </a:rPr>
                        <a:t>Outdoor Education</a:t>
                      </a:r>
                      <a:endParaRPr lang="en-US" sz="2800" b="0" dirty="0">
                        <a:solidFill>
                          <a:schemeClr val="tx1"/>
                        </a:solidFill>
                        <a:latin typeface="+mj-lt"/>
                      </a:endParaRPr>
                    </a:p>
                  </a:txBody>
                  <a:tcPr/>
                </a:tc>
                <a:extLst>
                  <a:ext uri="{0D108BD9-81ED-4DB2-BD59-A6C34878D82A}">
                    <a16:rowId xmlns:a16="http://schemas.microsoft.com/office/drawing/2014/main" xmlns="" val="2620202245"/>
                  </a:ext>
                </a:extLst>
              </a:tr>
              <a:tr h="923113">
                <a:tc>
                  <a:txBody>
                    <a:bodyPr/>
                    <a:lstStyle/>
                    <a:p>
                      <a:r>
                        <a:rPr lang="en-US" sz="2800" dirty="0" smtClean="0"/>
                        <a:t>              </a:t>
                      </a:r>
                    </a:p>
                    <a:p>
                      <a:r>
                        <a:rPr lang="en-US" sz="2800" dirty="0" smtClean="0"/>
                        <a:t>           Experiential Education</a:t>
                      </a:r>
                    </a:p>
                  </a:txBody>
                  <a:tcPr/>
                </a:tc>
                <a:extLst>
                  <a:ext uri="{0D108BD9-81ED-4DB2-BD59-A6C34878D82A}">
                    <a16:rowId xmlns:a16="http://schemas.microsoft.com/office/drawing/2014/main" xmlns="" val="2737790339"/>
                  </a:ext>
                </a:extLst>
              </a:tr>
              <a:tr h="923113">
                <a:tc>
                  <a:txBody>
                    <a:bodyPr/>
                    <a:lstStyle/>
                    <a:p>
                      <a:endParaRPr lang="en-US" sz="2800" dirty="0" smtClean="0"/>
                    </a:p>
                    <a:p>
                      <a:r>
                        <a:rPr lang="en-US" sz="2800" dirty="0" smtClean="0"/>
                        <a:t>           Learning</a:t>
                      </a:r>
                      <a:r>
                        <a:rPr lang="en-US" sz="2800" baseline="0" dirty="0" smtClean="0"/>
                        <a:t> </a:t>
                      </a:r>
                      <a:r>
                        <a:rPr lang="en-US" sz="2800" baseline="0" dirty="0" smtClean="0">
                          <a:solidFill>
                            <a:srgbClr val="FF0000"/>
                          </a:solidFill>
                        </a:rPr>
                        <a:t>IN</a:t>
                      </a:r>
                      <a:r>
                        <a:rPr lang="en-US" sz="2800" baseline="0" dirty="0" smtClean="0"/>
                        <a:t> the Environment</a:t>
                      </a:r>
                      <a:endParaRPr lang="en-US" sz="2800" dirty="0" smtClean="0"/>
                    </a:p>
                  </a:txBody>
                  <a:tcPr/>
                </a:tc>
                <a:extLst>
                  <a:ext uri="{0D108BD9-81ED-4DB2-BD59-A6C34878D82A}">
                    <a16:rowId xmlns:a16="http://schemas.microsoft.com/office/drawing/2014/main" xmlns="" val="369764394"/>
                  </a:ext>
                </a:extLst>
              </a:tr>
              <a:tr h="923113">
                <a:tc>
                  <a:txBody>
                    <a:bodyPr/>
                    <a:lstStyle/>
                    <a:p>
                      <a:r>
                        <a:rPr lang="en-US" sz="2800" baseline="0" dirty="0" smtClean="0"/>
                        <a:t>          </a:t>
                      </a:r>
                    </a:p>
                    <a:p>
                      <a:r>
                        <a:rPr lang="en-US" sz="2800" baseline="0" dirty="0" smtClean="0"/>
                        <a:t>           </a:t>
                      </a:r>
                      <a:r>
                        <a:rPr lang="en-US" sz="2800" dirty="0" smtClean="0"/>
                        <a:t>Adventure Education</a:t>
                      </a:r>
                    </a:p>
                  </a:txBody>
                  <a:tcPr/>
                </a:tc>
                <a:extLst>
                  <a:ext uri="{0D108BD9-81ED-4DB2-BD59-A6C34878D82A}">
                    <a16:rowId xmlns:a16="http://schemas.microsoft.com/office/drawing/2014/main" xmlns="" val="1551933529"/>
                  </a:ext>
                </a:extLst>
              </a:tr>
              <a:tr h="923113">
                <a:tc>
                  <a:txBody>
                    <a:bodyPr/>
                    <a:lstStyle/>
                    <a:p>
                      <a:endParaRPr lang="en-US" sz="2800" dirty="0" smtClean="0"/>
                    </a:p>
                    <a:p>
                      <a:r>
                        <a:rPr lang="en-US" sz="2800" dirty="0" smtClean="0"/>
                        <a:t>           Fieldwork</a:t>
                      </a:r>
                    </a:p>
                  </a:txBody>
                  <a:tcPr/>
                </a:tc>
                <a:extLst>
                  <a:ext uri="{0D108BD9-81ED-4DB2-BD59-A6C34878D82A}">
                    <a16:rowId xmlns:a16="http://schemas.microsoft.com/office/drawing/2014/main" xmlns="" val="2036668714"/>
                  </a:ext>
                </a:extLst>
              </a:tr>
            </a:tbl>
          </a:graphicData>
        </a:graphic>
      </p:graphicFrame>
      <p:pic>
        <p:nvPicPr>
          <p:cNvPr id="8" name="Picture 7"/>
          <p:cNvPicPr>
            <a:picLocks noChangeAspect="1"/>
          </p:cNvPicPr>
          <p:nvPr/>
        </p:nvPicPr>
        <p:blipFill>
          <a:blip r:embed="rId3"/>
          <a:stretch>
            <a:fillRect/>
          </a:stretch>
        </p:blipFill>
        <p:spPr>
          <a:xfrm>
            <a:off x="5246349" y="1855537"/>
            <a:ext cx="572331" cy="572331"/>
          </a:xfrm>
          <a:prstGeom prst="rect">
            <a:avLst/>
          </a:prstGeom>
        </p:spPr>
      </p:pic>
      <p:pic>
        <p:nvPicPr>
          <p:cNvPr id="10" name="Picture 9"/>
          <p:cNvPicPr>
            <a:picLocks noChangeAspect="1"/>
          </p:cNvPicPr>
          <p:nvPr/>
        </p:nvPicPr>
        <p:blipFill>
          <a:blip r:embed="rId4"/>
          <a:stretch>
            <a:fillRect/>
          </a:stretch>
        </p:blipFill>
        <p:spPr>
          <a:xfrm>
            <a:off x="5245606" y="2766797"/>
            <a:ext cx="573074" cy="573074"/>
          </a:xfrm>
          <a:prstGeom prst="rect">
            <a:avLst/>
          </a:prstGeom>
        </p:spPr>
      </p:pic>
      <p:pic>
        <p:nvPicPr>
          <p:cNvPr id="11" name="Picture 10"/>
          <p:cNvPicPr>
            <a:picLocks noChangeAspect="1"/>
          </p:cNvPicPr>
          <p:nvPr/>
        </p:nvPicPr>
        <p:blipFill>
          <a:blip r:embed="rId4"/>
          <a:stretch>
            <a:fillRect/>
          </a:stretch>
        </p:blipFill>
        <p:spPr>
          <a:xfrm>
            <a:off x="5245606" y="3748053"/>
            <a:ext cx="573074" cy="573074"/>
          </a:xfrm>
          <a:prstGeom prst="rect">
            <a:avLst/>
          </a:prstGeom>
        </p:spPr>
      </p:pic>
      <p:pic>
        <p:nvPicPr>
          <p:cNvPr id="12" name="Picture 11"/>
          <p:cNvPicPr>
            <a:picLocks noChangeAspect="1"/>
          </p:cNvPicPr>
          <p:nvPr/>
        </p:nvPicPr>
        <p:blipFill>
          <a:blip r:embed="rId4"/>
          <a:stretch>
            <a:fillRect/>
          </a:stretch>
        </p:blipFill>
        <p:spPr>
          <a:xfrm>
            <a:off x="5245606" y="4729309"/>
            <a:ext cx="573074" cy="573074"/>
          </a:xfrm>
          <a:prstGeom prst="rect">
            <a:avLst/>
          </a:prstGeom>
        </p:spPr>
      </p:pic>
      <p:pic>
        <p:nvPicPr>
          <p:cNvPr id="13" name="Picture 12"/>
          <p:cNvPicPr>
            <a:picLocks noChangeAspect="1"/>
          </p:cNvPicPr>
          <p:nvPr/>
        </p:nvPicPr>
        <p:blipFill>
          <a:blip r:embed="rId5"/>
          <a:stretch>
            <a:fillRect/>
          </a:stretch>
        </p:blipFill>
        <p:spPr>
          <a:xfrm>
            <a:off x="5242558" y="5678224"/>
            <a:ext cx="579170" cy="573074"/>
          </a:xfrm>
          <a:prstGeom prst="rect">
            <a:avLst/>
          </a:prstGeom>
        </p:spPr>
      </p:pic>
      <p:sp>
        <p:nvSpPr>
          <p:cNvPr id="14" name="pole tekstowe 13"/>
          <p:cNvSpPr txBox="1"/>
          <p:nvPr/>
        </p:nvSpPr>
        <p:spPr>
          <a:xfrm>
            <a:off x="747132" y="2040673"/>
            <a:ext cx="2765502" cy="2862322"/>
          </a:xfrm>
          <a:prstGeom prst="rect">
            <a:avLst/>
          </a:prstGeom>
          <a:noFill/>
        </p:spPr>
        <p:txBody>
          <a:bodyPr wrap="square" rtlCol="0">
            <a:spAutoFit/>
          </a:bodyPr>
          <a:lstStyle/>
          <a:p>
            <a:r>
              <a:rPr lang="pl-PL" sz="2000" dirty="0" smtClean="0"/>
              <a:t>*Edukacja na świeżym powietrzu</a:t>
            </a:r>
          </a:p>
          <a:p>
            <a:r>
              <a:rPr lang="pl-PL" sz="2000" dirty="0" smtClean="0"/>
              <a:t>*Empiryczna edukacja</a:t>
            </a:r>
          </a:p>
          <a:p>
            <a:r>
              <a:rPr lang="pl-PL" sz="2000" dirty="0" smtClean="0"/>
              <a:t>* Uczenie się w środowisku</a:t>
            </a:r>
          </a:p>
          <a:p>
            <a:r>
              <a:rPr lang="pl-PL" sz="2000" dirty="0" smtClean="0"/>
              <a:t>* Edukacja przygodowa</a:t>
            </a:r>
          </a:p>
          <a:p>
            <a:r>
              <a:rPr lang="pl-PL" sz="2000" dirty="0" smtClean="0"/>
              <a:t>* Praca w terenie</a:t>
            </a:r>
            <a:endParaRPr lang="en-US" sz="2000" dirty="0"/>
          </a:p>
        </p:txBody>
      </p:sp>
    </p:spTree>
    <p:extLst>
      <p:ext uri="{BB962C8B-B14F-4D97-AF65-F5344CB8AC3E}">
        <p14:creationId xmlns:p14="http://schemas.microsoft.com/office/powerpoint/2010/main" xmlns="" val="2276795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61708" y="2325725"/>
            <a:ext cx="9068586" cy="2590800"/>
          </a:xfrm>
        </p:spPr>
        <p:txBody>
          <a:bodyPr/>
          <a:lstStyle/>
          <a:p>
            <a:r>
              <a:rPr lang="en-US" sz="4000" dirty="0" smtClean="0"/>
              <a:t>WHY ENVIRONMENTAL EDUCATION IN OUTDOOR SETTINGS</a:t>
            </a:r>
            <a:r>
              <a:rPr lang="en-US" sz="4000" dirty="0" smtClean="0"/>
              <a:t>?</a:t>
            </a:r>
            <a:r>
              <a:rPr lang="pl-PL" sz="4000" dirty="0" smtClean="0"/>
              <a:t/>
            </a:r>
            <a:br>
              <a:rPr lang="pl-PL" sz="4000" dirty="0" smtClean="0"/>
            </a:br>
            <a:r>
              <a:rPr lang="pl-PL" sz="4000" dirty="0" smtClean="0"/>
              <a:t/>
            </a:r>
            <a:br>
              <a:rPr lang="pl-PL" sz="4000" dirty="0" smtClean="0"/>
            </a:br>
            <a:r>
              <a:rPr lang="pl-PL" sz="2000" dirty="0" smtClean="0"/>
              <a:t>DLACZEGO </a:t>
            </a:r>
            <a:r>
              <a:rPr lang="pl-PL" sz="2000" dirty="0" smtClean="0"/>
              <a:t>EDUKACJA EKOLOGICZNA NA ZEWNĄTRZ?</a:t>
            </a:r>
            <a:endParaRPr lang="en-US" sz="2000" dirty="0"/>
          </a:p>
        </p:txBody>
      </p:sp>
    </p:spTree>
    <p:extLst>
      <p:ext uri="{BB962C8B-B14F-4D97-AF65-F5344CB8AC3E}">
        <p14:creationId xmlns:p14="http://schemas.microsoft.com/office/powerpoint/2010/main" xmlns="" val="1872358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62100" y="2025748"/>
            <a:ext cx="9068586" cy="3992746"/>
          </a:xfrm>
        </p:spPr>
        <p:txBody>
          <a:bodyPr/>
          <a:lstStyle/>
          <a:p>
            <a:r>
              <a:rPr lang="en-US" sz="3600" dirty="0"/>
              <a:t>“We are not saying ‘good bye’ </a:t>
            </a:r>
            <a:br>
              <a:rPr lang="en-US" sz="3600" dirty="0"/>
            </a:br>
            <a:r>
              <a:rPr lang="en-US" sz="3600" dirty="0"/>
              <a:t>to our classrooms;</a:t>
            </a:r>
            <a:br>
              <a:rPr lang="en-US" sz="3600" dirty="0"/>
            </a:br>
            <a:r>
              <a:rPr lang="en-US" sz="3600" dirty="0"/>
              <a:t>we are opening them up</a:t>
            </a:r>
            <a:r>
              <a:rPr lang="en-US" sz="3600" dirty="0" smtClean="0"/>
              <a:t>.”</a:t>
            </a:r>
            <a:r>
              <a:rPr lang="pl-PL" sz="3600" dirty="0" smtClean="0"/>
              <a:t/>
            </a:r>
            <a:br>
              <a:rPr lang="pl-PL" sz="3600" dirty="0" smtClean="0"/>
            </a:br>
            <a:r>
              <a:rPr lang="pl-PL" sz="3600" dirty="0" smtClean="0"/>
              <a:t> </a:t>
            </a:r>
            <a:br>
              <a:rPr lang="pl-PL" sz="3600" dirty="0" smtClean="0"/>
            </a:br>
            <a:r>
              <a:rPr lang="pl-PL" sz="2000" dirty="0" smtClean="0"/>
              <a:t>„</a:t>
            </a:r>
            <a:r>
              <a:rPr lang="pl-PL" sz="2000" dirty="0" smtClean="0"/>
              <a:t>Nie żegnamy się z naszymi klasami; otwieramy je”. </a:t>
            </a:r>
            <a:r>
              <a:rPr lang="pl-PL" sz="3600" dirty="0" smtClean="0"/>
              <a:t/>
            </a:r>
            <a:br>
              <a:rPr lang="pl-PL" sz="3600" dirty="0" smtClean="0"/>
            </a:br>
            <a:r>
              <a:rPr lang="en-US" sz="3600" dirty="0"/>
              <a:t/>
            </a:r>
            <a:br>
              <a:rPr lang="en-US" sz="3600" dirty="0"/>
            </a:br>
            <a:r>
              <a:rPr lang="en-US" sz="3600" dirty="0"/>
              <a:t/>
            </a:r>
            <a:br>
              <a:rPr lang="en-US" sz="3600" dirty="0"/>
            </a:br>
            <a:r>
              <a:rPr lang="en-US" sz="3600" dirty="0"/>
              <a:t/>
            </a:r>
            <a:br>
              <a:rPr lang="en-US" sz="3600" dirty="0"/>
            </a:br>
            <a:r>
              <a:rPr lang="en-US" sz="2000" dirty="0"/>
              <a:t/>
            </a:r>
            <a:br>
              <a:rPr lang="en-US" sz="2000" dirty="0"/>
            </a:br>
            <a:endParaRPr lang="en-US" sz="2000" dirty="0"/>
          </a:p>
        </p:txBody>
      </p:sp>
      <p:sp>
        <p:nvSpPr>
          <p:cNvPr id="3" name="Subtitle 2"/>
          <p:cNvSpPr>
            <a:spLocks noGrp="1"/>
          </p:cNvSpPr>
          <p:nvPr>
            <p:ph type="subTitle" idx="1"/>
          </p:nvPr>
        </p:nvSpPr>
        <p:spPr>
          <a:xfrm>
            <a:off x="1559838" y="4879009"/>
            <a:ext cx="9070848" cy="457201"/>
          </a:xfrm>
        </p:spPr>
        <p:txBody>
          <a:bodyPr/>
          <a:lstStyle/>
          <a:p>
            <a:r>
              <a:rPr lang="en-US" dirty="0"/>
              <a:t>Simon </a:t>
            </a:r>
            <a:r>
              <a:rPr lang="en-US" dirty="0" err="1"/>
              <a:t>Beames</a:t>
            </a:r>
            <a:r>
              <a:rPr lang="en-US" dirty="0"/>
              <a:t>, Outdoor Education Lecturer, Edinburgh University</a:t>
            </a:r>
          </a:p>
        </p:txBody>
      </p:sp>
    </p:spTree>
    <p:extLst>
      <p:ext uri="{BB962C8B-B14F-4D97-AF65-F5344CB8AC3E}">
        <p14:creationId xmlns:p14="http://schemas.microsoft.com/office/powerpoint/2010/main" xmlns="" val="1040208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2685" y="489620"/>
            <a:ext cx="2728043" cy="1888285"/>
          </a:xfrm>
          <a:pattFill prst="pct80">
            <a:fgClr>
              <a:srgbClr val="92D050"/>
            </a:fgClr>
            <a:bgClr>
              <a:schemeClr val="bg1"/>
            </a:bgClr>
          </a:pattFill>
        </p:spPr>
        <p:txBody>
          <a:bodyPr>
            <a:normAutofit fontScale="90000"/>
          </a:bodyPr>
          <a:lstStyle/>
          <a:p>
            <a:pPr algn="ctr"/>
            <a:r>
              <a:rPr lang="en-US" b="1" dirty="0" smtClean="0">
                <a:solidFill>
                  <a:srgbClr val="C00000"/>
                </a:solidFill>
              </a:rPr>
              <a:t>The “open” school</a:t>
            </a:r>
            <a:endParaRPr lang="en-US" b="1" dirty="0">
              <a:solidFill>
                <a:srgbClr val="C00000"/>
              </a:solidFill>
            </a:endParaRPr>
          </a:p>
        </p:txBody>
      </p:sp>
      <p:sp>
        <p:nvSpPr>
          <p:cNvPr id="3" name="Picture Placeholder 2"/>
          <p:cNvSpPr>
            <a:spLocks noGrp="1"/>
          </p:cNvSpPr>
          <p:nvPr>
            <p:ph type="pic" sz="quarter" idx="13"/>
          </p:nvPr>
        </p:nvSpPr>
        <p:spPr>
          <a:xfrm>
            <a:off x="1013739" y="615476"/>
            <a:ext cx="7586963" cy="5052468"/>
          </a:xfrm>
          <a:pattFill prst="pct80">
            <a:fgClr>
              <a:srgbClr val="92D050"/>
            </a:fgClr>
            <a:bgClr>
              <a:schemeClr val="bg1"/>
            </a:bgClr>
          </a:pattFill>
        </p:spPr>
      </p:sp>
      <p:sp>
        <p:nvSpPr>
          <p:cNvPr id="4" name="Picture Placeholder 3"/>
          <p:cNvSpPr>
            <a:spLocks noGrp="1"/>
          </p:cNvSpPr>
          <p:nvPr>
            <p:ph type="pic" sz="quarter" idx="14"/>
          </p:nvPr>
        </p:nvSpPr>
        <p:spPr/>
      </p:sp>
      <p:grpSp>
        <p:nvGrpSpPr>
          <p:cNvPr id="5" name="Group 21"/>
          <p:cNvGrpSpPr>
            <a:grpSpLocks/>
          </p:cNvGrpSpPr>
          <p:nvPr/>
        </p:nvGrpSpPr>
        <p:grpSpPr bwMode="auto">
          <a:xfrm>
            <a:off x="4527776" y="725387"/>
            <a:ext cx="3998452" cy="3762492"/>
            <a:chOff x="748" y="2069"/>
            <a:chExt cx="1724" cy="1633"/>
          </a:xfrm>
        </p:grpSpPr>
        <p:sp>
          <p:nvSpPr>
            <p:cNvPr id="6" name="Oval 16"/>
            <p:cNvSpPr>
              <a:spLocks noChangeArrowheads="1"/>
            </p:cNvSpPr>
            <p:nvPr/>
          </p:nvSpPr>
          <p:spPr bwMode="auto">
            <a:xfrm>
              <a:off x="748" y="2069"/>
              <a:ext cx="1724" cy="1633"/>
            </a:xfrm>
            <a:prstGeom prst="ellipse">
              <a:avLst/>
            </a:prstGeom>
            <a:noFill/>
            <a:ln w="28575">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endParaRPr lang="en-US" altLang="el-GR">
                <a:solidFill>
                  <a:schemeClr val="tx1"/>
                </a:solidFill>
                <a:latin typeface="Arial" panose="020B0604020202020204" pitchFamily="34" charset="0"/>
              </a:endParaRPr>
            </a:p>
          </p:txBody>
        </p:sp>
        <p:sp>
          <p:nvSpPr>
            <p:cNvPr id="7" name="Oval 17"/>
            <p:cNvSpPr>
              <a:spLocks noChangeArrowheads="1"/>
            </p:cNvSpPr>
            <p:nvPr/>
          </p:nvSpPr>
          <p:spPr bwMode="auto">
            <a:xfrm>
              <a:off x="1247" y="2582"/>
              <a:ext cx="726" cy="680"/>
            </a:xfrm>
            <a:prstGeom prst="ellipse">
              <a:avLst/>
            </a:prstGeom>
            <a:noFill/>
            <a:ln w="28575">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eaLnBrk="1" hangingPunct="1">
                <a:spcBef>
                  <a:spcPct val="0"/>
                </a:spcBef>
                <a:spcAft>
                  <a:spcPct val="0"/>
                </a:spcAft>
                <a:buClrTx/>
                <a:buSzTx/>
                <a:buFontTx/>
                <a:buNone/>
              </a:pPr>
              <a:endParaRPr lang="en-US" altLang="el-GR">
                <a:solidFill>
                  <a:schemeClr val="tx1"/>
                </a:solidFill>
                <a:latin typeface="Arial" panose="020B0604020202020204" pitchFamily="34" charset="0"/>
              </a:endParaRPr>
            </a:p>
          </p:txBody>
        </p:sp>
        <p:sp>
          <p:nvSpPr>
            <p:cNvPr id="8" name="Text Box 19"/>
            <p:cNvSpPr txBox="1">
              <a:spLocks noChangeArrowheads="1"/>
            </p:cNvSpPr>
            <p:nvPr/>
          </p:nvSpPr>
          <p:spPr bwMode="auto">
            <a:xfrm>
              <a:off x="1318" y="2815"/>
              <a:ext cx="590" cy="2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l-GR" b="1" dirty="0" smtClean="0">
                  <a:solidFill>
                    <a:srgbClr val="C00000"/>
                  </a:solidFill>
                  <a:latin typeface="Arial" panose="020B0604020202020204" pitchFamily="34" charset="0"/>
                </a:rPr>
                <a:t>School</a:t>
              </a:r>
            </a:p>
          </p:txBody>
        </p:sp>
        <p:sp>
          <p:nvSpPr>
            <p:cNvPr id="9" name="Text Box 20"/>
            <p:cNvSpPr txBox="1">
              <a:spLocks noChangeArrowheads="1"/>
            </p:cNvSpPr>
            <p:nvPr/>
          </p:nvSpPr>
          <p:spPr bwMode="auto">
            <a:xfrm>
              <a:off x="901" y="2244"/>
              <a:ext cx="1420" cy="36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spcBef>
                  <a:spcPct val="20000"/>
                </a:spcBef>
                <a:spcAft>
                  <a:spcPts val="600"/>
                </a:spcAft>
                <a:buClr>
                  <a:schemeClr val="accent1"/>
                </a:buClr>
                <a:buSzPct val="115000"/>
                <a:buFont typeface="Arial" panose="020B0604020202020204" pitchFamily="34" charset="0"/>
                <a:buChar char="•"/>
                <a:defRPr sz="2400">
                  <a:solidFill>
                    <a:srgbClr val="262626"/>
                  </a:solidFill>
                  <a:latin typeface="Garamond" panose="02020404030301010803" pitchFamily="18" charset="0"/>
                </a:defRPr>
              </a:lvl1pPr>
              <a:lvl2pPr marL="742950" indent="-285750">
                <a:spcBef>
                  <a:spcPct val="20000"/>
                </a:spcBef>
                <a:spcAft>
                  <a:spcPts val="600"/>
                </a:spcAft>
                <a:buClr>
                  <a:schemeClr val="accent1"/>
                </a:buClr>
                <a:buSzPct val="115000"/>
                <a:buFont typeface="Arial" panose="020B0604020202020204" pitchFamily="34" charset="0"/>
                <a:buChar char="•"/>
                <a:defRPr sz="2000">
                  <a:solidFill>
                    <a:srgbClr val="262626"/>
                  </a:solidFill>
                  <a:latin typeface="Garamond" panose="02020404030301010803" pitchFamily="18" charset="0"/>
                </a:defRPr>
              </a:lvl2pPr>
              <a:lvl3pPr marL="1143000" indent="-228600">
                <a:spcBef>
                  <a:spcPct val="20000"/>
                </a:spcBef>
                <a:spcAft>
                  <a:spcPts val="600"/>
                </a:spcAft>
                <a:buClr>
                  <a:schemeClr val="accent1"/>
                </a:buClr>
                <a:buSzPct val="115000"/>
                <a:buFont typeface="Arial" panose="020B0604020202020204" pitchFamily="34" charset="0"/>
                <a:buChar char="•"/>
                <a:defRPr>
                  <a:solidFill>
                    <a:srgbClr val="262626"/>
                  </a:solidFill>
                  <a:latin typeface="Garamond" panose="02020404030301010803" pitchFamily="18" charset="0"/>
                </a:defRPr>
              </a:lvl3pPr>
              <a:lvl4pPr marL="1600200" indent="-228600">
                <a:spcBef>
                  <a:spcPct val="20000"/>
                </a:spcBef>
                <a:spcAft>
                  <a:spcPts val="600"/>
                </a:spcAft>
                <a:buClr>
                  <a:schemeClr val="accent1"/>
                </a:buClr>
                <a:buSzPct val="115000"/>
                <a:buFont typeface="Arial" panose="020B0604020202020204" pitchFamily="34" charset="0"/>
                <a:buChar char="•"/>
                <a:defRPr sz="1600">
                  <a:solidFill>
                    <a:srgbClr val="262626"/>
                  </a:solidFill>
                  <a:latin typeface="Garamond" panose="02020404030301010803" pitchFamily="18" charset="0"/>
                </a:defRPr>
              </a:lvl4pPr>
              <a:lvl5pPr marL="2057400" indent="-22860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5pPr>
              <a:lvl6pPr marL="25146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6pPr>
              <a:lvl7pPr marL="29718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7pPr>
              <a:lvl8pPr marL="34290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8pPr>
              <a:lvl9pPr marL="3886200" indent="-228600" eaLnBrk="0" fontAlgn="base" hangingPunct="0">
                <a:spcBef>
                  <a:spcPct val="20000"/>
                </a:spcBef>
                <a:spcAft>
                  <a:spcPts val="600"/>
                </a:spcAft>
                <a:buClr>
                  <a:schemeClr val="accent1"/>
                </a:buClr>
                <a:buSzPct val="115000"/>
                <a:buFont typeface="Arial" panose="020B0604020202020204" pitchFamily="34" charset="0"/>
                <a:buChar char="•"/>
                <a:defRPr sz="1400">
                  <a:solidFill>
                    <a:srgbClr val="262626"/>
                  </a:solidFill>
                  <a:latin typeface="Garamond" panose="02020404030301010803" pitchFamily="18" charset="0"/>
                </a:defRPr>
              </a:lvl9pPr>
            </a:lstStyle>
            <a:p>
              <a:pPr algn="ctr" eaLnBrk="1" hangingPunct="1">
                <a:spcBef>
                  <a:spcPct val="50000"/>
                </a:spcBef>
                <a:spcAft>
                  <a:spcPct val="0"/>
                </a:spcAft>
                <a:buClrTx/>
                <a:buSzTx/>
                <a:buFontTx/>
                <a:buNone/>
              </a:pPr>
              <a:r>
                <a:rPr lang="en-US" altLang="el-GR" b="1" dirty="0" smtClean="0">
                  <a:solidFill>
                    <a:srgbClr val="C00000"/>
                  </a:solidFill>
                  <a:latin typeface="Arial" panose="020B0604020202020204" pitchFamily="34" charset="0"/>
                </a:rPr>
                <a:t>Outdoor Settings-Local Environment</a:t>
              </a:r>
              <a:endParaRPr lang="en-GB" altLang="el-GR" b="1" dirty="0">
                <a:solidFill>
                  <a:srgbClr val="C00000"/>
                </a:solidFill>
                <a:latin typeface="Arial" panose="020B0604020202020204" pitchFamily="34" charset="0"/>
              </a:endParaRPr>
            </a:p>
          </p:txBody>
        </p:sp>
      </p:grpSp>
      <p:cxnSp>
        <p:nvCxnSpPr>
          <p:cNvPr id="10" name="Straight Arrow Connector 9"/>
          <p:cNvCxnSpPr>
            <a:endCxn id="6" idx="2"/>
          </p:cNvCxnSpPr>
          <p:nvPr/>
        </p:nvCxnSpPr>
        <p:spPr>
          <a:xfrm flipH="1" flipV="1">
            <a:off x="4527776" y="2606633"/>
            <a:ext cx="1147149" cy="17288"/>
          </a:xfrm>
          <a:prstGeom prst="straightConnector1">
            <a:avLst/>
          </a:prstGeom>
          <a:ln w="57150">
            <a:solidFill>
              <a:srgbClr val="00206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368904" y="2606633"/>
            <a:ext cx="1222065" cy="0"/>
          </a:xfrm>
          <a:prstGeom prst="straightConnector1">
            <a:avLst/>
          </a:prstGeom>
          <a:ln w="57150">
            <a:solidFill>
              <a:srgbClr val="002060"/>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extLst>
              <a:ext uri="{BEBA8EAE-BF5A-486C-A8C5-ECC9F3942E4B}">
                <a14:imgProps xmlns:a14="http://schemas.microsoft.com/office/drawing/2010/main" xmlns="">
                  <a14:imgLayer r:embed="rId4">
                    <a14:imgEffect>
                      <a14:sharpenSoften amount="50000"/>
                    </a14:imgEffect>
                  </a14:imgLayer>
                </a14:imgProps>
              </a:ext>
            </a:extLst>
          </a:blip>
          <a:stretch>
            <a:fillRect/>
          </a:stretch>
        </p:blipFill>
        <p:spPr>
          <a:xfrm>
            <a:off x="6585470" y="3134722"/>
            <a:ext cx="4554107" cy="4450466"/>
          </a:xfrm>
          <a:prstGeom prst="rect">
            <a:avLst/>
          </a:prstGeom>
        </p:spPr>
      </p:pic>
      <p:sp>
        <p:nvSpPr>
          <p:cNvPr id="23" name="Rectangle 22"/>
          <p:cNvSpPr/>
          <p:nvPr/>
        </p:nvSpPr>
        <p:spPr>
          <a:xfrm>
            <a:off x="962348" y="970156"/>
            <a:ext cx="4947798" cy="4370427"/>
          </a:xfrm>
          <a:prstGeom prst="rect">
            <a:avLst/>
          </a:prstGeom>
        </p:spPr>
        <p:txBody>
          <a:bodyPr wrap="square">
            <a:spAutoFit/>
          </a:bodyPr>
          <a:lstStyle/>
          <a:p>
            <a:pPr marL="285750" indent="-285750">
              <a:buFont typeface="Arial" panose="020B0604020202020204" pitchFamily="34" charset="0"/>
              <a:buChar char="•"/>
            </a:pPr>
            <a:r>
              <a:rPr lang="en-US" sz="2200" b="1" dirty="0" smtClean="0">
                <a:solidFill>
                  <a:schemeClr val="bg1"/>
                </a:solidFill>
              </a:rPr>
              <a:t>No barriers between School and  </a:t>
            </a:r>
            <a:r>
              <a:rPr lang="en-US" sz="2200" b="1" dirty="0">
                <a:solidFill>
                  <a:schemeClr val="bg1"/>
                </a:solidFill>
              </a:rPr>
              <a:t>E</a:t>
            </a:r>
            <a:r>
              <a:rPr lang="en-US" sz="2200" b="1" dirty="0" smtClean="0">
                <a:solidFill>
                  <a:schemeClr val="bg1"/>
                </a:solidFill>
              </a:rPr>
              <a:t>nvironment </a:t>
            </a:r>
          </a:p>
          <a:p>
            <a:pPr marL="285750" indent="-285750">
              <a:buFont typeface="Arial" panose="020B0604020202020204" pitchFamily="34" charset="0"/>
              <a:buChar char="•"/>
            </a:pPr>
            <a:r>
              <a:rPr lang="en-US" sz="2200" b="1" dirty="0" smtClean="0">
                <a:solidFill>
                  <a:schemeClr val="bg1"/>
                </a:solidFill>
              </a:rPr>
              <a:t>A creative interaction is experienced</a:t>
            </a:r>
            <a:endParaRPr lang="en-US" sz="2200" b="1" dirty="0">
              <a:solidFill>
                <a:schemeClr val="bg1"/>
              </a:solidFill>
            </a:endParaRPr>
          </a:p>
          <a:p>
            <a:pPr marL="285750" indent="-285750">
              <a:buFont typeface="Arial" panose="020B0604020202020204" pitchFamily="34" charset="0"/>
              <a:buChar char="•"/>
            </a:pPr>
            <a:r>
              <a:rPr lang="en-US" sz="2200" b="1" dirty="0" smtClean="0">
                <a:solidFill>
                  <a:schemeClr val="bg1"/>
                </a:solidFill>
              </a:rPr>
              <a:t>A Model of “dialogue” is created </a:t>
            </a:r>
            <a:endParaRPr lang="el-GR" sz="2200" b="1" dirty="0" smtClean="0">
              <a:solidFill>
                <a:schemeClr val="bg1"/>
              </a:solidFill>
            </a:endParaRPr>
          </a:p>
          <a:p>
            <a:pPr marL="285750" indent="-285750">
              <a:buFont typeface="Arial" panose="020B0604020202020204" pitchFamily="34" charset="0"/>
              <a:buChar char="•"/>
            </a:pPr>
            <a:r>
              <a:rPr lang="en-US" sz="2200" b="1" dirty="0" smtClean="0">
                <a:solidFill>
                  <a:schemeClr val="bg1"/>
                </a:solidFill>
              </a:rPr>
              <a:t>School influences the Environment and students cooperate with the local </a:t>
            </a:r>
            <a:r>
              <a:rPr lang="en-US" sz="2200" b="1" dirty="0" smtClean="0">
                <a:solidFill>
                  <a:schemeClr val="bg1"/>
                </a:solidFill>
              </a:rPr>
              <a:t>community</a:t>
            </a:r>
            <a:endParaRPr lang="pl-PL" sz="2200" b="1" dirty="0" smtClean="0">
              <a:solidFill>
                <a:schemeClr val="bg1"/>
              </a:solidFill>
            </a:endParaRPr>
          </a:p>
          <a:p>
            <a:pPr marL="285750" indent="-285750">
              <a:buFont typeface="Arial" panose="020B0604020202020204" pitchFamily="34" charset="0"/>
              <a:buChar char="•"/>
            </a:pPr>
            <a:r>
              <a:rPr lang="pl-PL" sz="1600" b="1" dirty="0" smtClean="0">
                <a:solidFill>
                  <a:schemeClr val="bg1"/>
                </a:solidFill>
              </a:rPr>
              <a:t>Brak barier między szkołą a </a:t>
            </a:r>
            <a:r>
              <a:rPr lang="pl-PL" sz="1600" b="1" dirty="0" smtClean="0">
                <a:solidFill>
                  <a:schemeClr val="bg1"/>
                </a:solidFill>
              </a:rPr>
              <a:t>środowiskiem</a:t>
            </a:r>
          </a:p>
          <a:p>
            <a:pPr marL="285750" indent="-285750">
              <a:buFont typeface="Arial" panose="020B0604020202020204" pitchFamily="34" charset="0"/>
              <a:buChar char="•"/>
            </a:pPr>
            <a:r>
              <a:rPr lang="pl-PL" sz="1600" b="1" dirty="0" smtClean="0">
                <a:solidFill>
                  <a:schemeClr val="bg1"/>
                </a:solidFill>
              </a:rPr>
              <a:t>Doświadczana </a:t>
            </a:r>
            <a:r>
              <a:rPr lang="pl-PL" sz="1600" b="1" dirty="0" smtClean="0">
                <a:solidFill>
                  <a:schemeClr val="bg1"/>
                </a:solidFill>
              </a:rPr>
              <a:t>jest twórcza </a:t>
            </a:r>
            <a:r>
              <a:rPr lang="pl-PL" sz="1600" b="1" dirty="0" smtClean="0">
                <a:solidFill>
                  <a:schemeClr val="bg1"/>
                </a:solidFill>
              </a:rPr>
              <a:t>interakcja</a:t>
            </a:r>
          </a:p>
          <a:p>
            <a:pPr marL="285750" indent="-285750">
              <a:buFont typeface="Arial" panose="020B0604020202020204" pitchFamily="34" charset="0"/>
              <a:buChar char="•"/>
            </a:pPr>
            <a:r>
              <a:rPr lang="pl-PL" sz="1600" b="1" dirty="0" smtClean="0">
                <a:solidFill>
                  <a:schemeClr val="bg1"/>
                </a:solidFill>
              </a:rPr>
              <a:t>Tworzony </a:t>
            </a:r>
            <a:r>
              <a:rPr lang="pl-PL" sz="1600" b="1" dirty="0" smtClean="0">
                <a:solidFill>
                  <a:schemeClr val="bg1"/>
                </a:solidFill>
              </a:rPr>
              <a:t>jest model „dialogu</a:t>
            </a:r>
            <a:r>
              <a:rPr lang="pl-PL" sz="1600" b="1" dirty="0" smtClean="0">
                <a:solidFill>
                  <a:schemeClr val="bg1"/>
                </a:solidFill>
              </a:rPr>
              <a:t>”.</a:t>
            </a:r>
          </a:p>
          <a:p>
            <a:pPr marL="285750" indent="-285750">
              <a:buFont typeface="Arial" panose="020B0604020202020204" pitchFamily="34" charset="0"/>
              <a:buChar char="•"/>
            </a:pPr>
            <a:r>
              <a:rPr lang="pl-PL" sz="1600" b="1" dirty="0" smtClean="0">
                <a:solidFill>
                  <a:schemeClr val="bg1"/>
                </a:solidFill>
              </a:rPr>
              <a:t>Szkoła </a:t>
            </a:r>
            <a:r>
              <a:rPr lang="pl-PL" sz="1600" b="1" dirty="0" smtClean="0">
                <a:solidFill>
                  <a:schemeClr val="bg1"/>
                </a:solidFill>
              </a:rPr>
              <a:t>oddziałuje na Otoczenie, a uczniowie współpracują ze społecznością lokalną</a:t>
            </a:r>
            <a:endParaRPr lang="en-US" sz="1600" b="1" dirty="0">
              <a:solidFill>
                <a:schemeClr val="bg1"/>
              </a:solidFill>
            </a:endParaRPr>
          </a:p>
        </p:txBody>
      </p:sp>
    </p:spTree>
    <p:extLst>
      <p:ext uri="{BB962C8B-B14F-4D97-AF65-F5344CB8AC3E}">
        <p14:creationId xmlns:p14="http://schemas.microsoft.com/office/powerpoint/2010/main" xmlns="" val="3363625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xmlns="" val="913512420"/>
              </p:ext>
            </p:extLst>
          </p:nvPr>
        </p:nvGraphicFramePr>
        <p:xfrm>
          <a:off x="1092096" y="555303"/>
          <a:ext cx="9599350" cy="5798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Straight Arrow Connector 2"/>
          <p:cNvCxnSpPr/>
          <p:nvPr/>
        </p:nvCxnSpPr>
        <p:spPr>
          <a:xfrm>
            <a:off x="6079712" y="3077616"/>
            <a:ext cx="3192379" cy="178067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788442" y="4913601"/>
            <a:ext cx="4042612" cy="461665"/>
          </a:xfrm>
          <a:prstGeom prst="rect">
            <a:avLst/>
          </a:prstGeom>
          <a:noFill/>
        </p:spPr>
        <p:txBody>
          <a:bodyPr wrap="square" rtlCol="0">
            <a:spAutoFit/>
          </a:bodyPr>
          <a:lstStyle/>
          <a:p>
            <a:r>
              <a:rPr lang="en-US" sz="2400" dirty="0" smtClean="0"/>
              <a:t>Environmental Education</a:t>
            </a:r>
            <a:endParaRPr lang="en-US" sz="2400" dirty="0"/>
          </a:p>
        </p:txBody>
      </p:sp>
      <p:sp>
        <p:nvSpPr>
          <p:cNvPr id="5" name="pole tekstowe 4"/>
          <p:cNvSpPr txBox="1"/>
          <p:nvPr/>
        </p:nvSpPr>
        <p:spPr>
          <a:xfrm>
            <a:off x="1081669" y="959006"/>
            <a:ext cx="2065612" cy="1384995"/>
          </a:xfrm>
          <a:prstGeom prst="rect">
            <a:avLst/>
          </a:prstGeom>
          <a:noFill/>
        </p:spPr>
        <p:txBody>
          <a:bodyPr wrap="square" rtlCol="0">
            <a:spAutoFit/>
          </a:bodyPr>
          <a:lstStyle/>
          <a:p>
            <a:r>
              <a:rPr lang="pl-PL" dirty="0" smtClean="0"/>
              <a:t>Edukacja </a:t>
            </a:r>
          </a:p>
          <a:p>
            <a:r>
              <a:rPr lang="pl-PL" dirty="0" smtClean="0"/>
              <a:t>O środowisku</a:t>
            </a:r>
          </a:p>
          <a:p>
            <a:r>
              <a:rPr lang="pl-PL" sz="1600" dirty="0" smtClean="0"/>
              <a:t>( wiedza,</a:t>
            </a:r>
          </a:p>
          <a:p>
            <a:r>
              <a:rPr lang="pl-PL" sz="1600" dirty="0" smtClean="0"/>
              <a:t> zrozumienie i</a:t>
            </a:r>
          </a:p>
          <a:p>
            <a:r>
              <a:rPr lang="pl-PL" sz="1600" dirty="0" smtClean="0"/>
              <a:t>Umiejętności)</a:t>
            </a:r>
            <a:endParaRPr lang="en-US" sz="1600" dirty="0"/>
          </a:p>
        </p:txBody>
      </p:sp>
      <p:sp>
        <p:nvSpPr>
          <p:cNvPr id="6" name="pole tekstowe 5"/>
          <p:cNvSpPr txBox="1"/>
          <p:nvPr/>
        </p:nvSpPr>
        <p:spPr>
          <a:xfrm>
            <a:off x="9534294" y="1014761"/>
            <a:ext cx="2129882" cy="1384995"/>
          </a:xfrm>
          <a:prstGeom prst="rect">
            <a:avLst/>
          </a:prstGeom>
          <a:noFill/>
        </p:spPr>
        <p:txBody>
          <a:bodyPr wrap="square" rtlCol="0">
            <a:spAutoFit/>
          </a:bodyPr>
          <a:lstStyle/>
          <a:p>
            <a:r>
              <a:rPr lang="pl-PL" dirty="0" smtClean="0"/>
              <a:t>Edukacja </a:t>
            </a:r>
          </a:p>
          <a:p>
            <a:r>
              <a:rPr lang="pl-PL" dirty="0" smtClean="0"/>
              <a:t>W środowisku</a:t>
            </a:r>
          </a:p>
          <a:p>
            <a:r>
              <a:rPr lang="pl-PL" sz="1600" dirty="0" smtClean="0"/>
              <a:t>(nauka odbywa się w naturze, poza salą lekcyjną)</a:t>
            </a:r>
            <a:endParaRPr lang="en-US" sz="1600" dirty="0"/>
          </a:p>
        </p:txBody>
      </p:sp>
      <p:sp>
        <p:nvSpPr>
          <p:cNvPr id="7" name="pole tekstowe 6"/>
          <p:cNvSpPr txBox="1"/>
          <p:nvPr/>
        </p:nvSpPr>
        <p:spPr>
          <a:xfrm>
            <a:off x="1839950" y="4270918"/>
            <a:ext cx="2129883" cy="1631216"/>
          </a:xfrm>
          <a:prstGeom prst="rect">
            <a:avLst/>
          </a:prstGeom>
          <a:noFill/>
        </p:spPr>
        <p:txBody>
          <a:bodyPr wrap="square" rtlCol="0">
            <a:spAutoFit/>
          </a:bodyPr>
          <a:lstStyle/>
          <a:p>
            <a:r>
              <a:rPr lang="pl-PL" dirty="0" smtClean="0"/>
              <a:t>Edukacja</a:t>
            </a:r>
          </a:p>
          <a:p>
            <a:r>
              <a:rPr lang="pl-PL" dirty="0" smtClean="0"/>
              <a:t>Dla środowiska</a:t>
            </a:r>
          </a:p>
          <a:p>
            <a:r>
              <a:rPr lang="pl-PL" sz="1600" dirty="0" smtClean="0"/>
              <a:t>(świadomość</a:t>
            </a:r>
            <a:r>
              <a:rPr lang="pl-PL" sz="1600" dirty="0" smtClean="0"/>
              <a:t>, krytyczne myślenie, podejmowanie decyzji i działanie)</a:t>
            </a:r>
            <a:endParaRPr lang="en-US" sz="1600" dirty="0"/>
          </a:p>
        </p:txBody>
      </p:sp>
    </p:spTree>
    <p:extLst>
      <p:ext uri="{BB962C8B-B14F-4D97-AF65-F5344CB8AC3E}">
        <p14:creationId xmlns:p14="http://schemas.microsoft.com/office/powerpoint/2010/main" xmlns="" val="325509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3190" y="3524702"/>
            <a:ext cx="2688219" cy="1645920"/>
          </a:xfrm>
        </p:spPr>
        <p:txBody>
          <a:bodyPr/>
          <a:lstStyle/>
          <a:p>
            <a:pPr algn="ctr"/>
            <a:r>
              <a:rPr lang="en-US" dirty="0"/>
              <a:t>The components of </a:t>
            </a:r>
            <a:r>
              <a:rPr lang="en-US" dirty="0" smtClean="0"/>
              <a:t>Environmental </a:t>
            </a:r>
            <a:r>
              <a:rPr lang="en-US" dirty="0"/>
              <a:t>E</a:t>
            </a:r>
            <a:r>
              <a:rPr lang="en-US" dirty="0" smtClean="0"/>
              <a:t>ducation</a:t>
            </a:r>
            <a:r>
              <a:rPr lang="en-US" dirty="0"/>
              <a:t/>
            </a:r>
            <a:br>
              <a:rPr lang="en-US" dirty="0"/>
            </a:br>
            <a:r>
              <a:rPr lang="pl-PL" sz="2000" dirty="0" smtClean="0"/>
              <a:t>(Składniki edukacji środowiskowej)</a:t>
            </a:r>
            <a:r>
              <a:rPr lang="en-US" dirty="0"/>
              <a:t/>
            </a:r>
            <a:br>
              <a:rPr lang="en-US" dirty="0"/>
            </a:br>
            <a:endParaRPr lang="en-US" dirty="0"/>
          </a:p>
        </p:txBody>
      </p:sp>
      <p:pic>
        <p:nvPicPr>
          <p:cNvPr id="6" name="Picture Placeholder 5"/>
          <p:cNvPicPr>
            <a:picLocks noGrp="1" noChangeAspect="1"/>
          </p:cNvPicPr>
          <p:nvPr>
            <p:ph type="pic" idx="1"/>
          </p:nvPr>
        </p:nvPicPr>
        <p:blipFill rotWithShape="1">
          <a:blip r:embed="rId3"/>
          <a:srcRect l="4860" r="4860" b="7846"/>
          <a:stretch/>
        </p:blipFill>
        <p:spPr>
          <a:xfrm>
            <a:off x="228599" y="237743"/>
            <a:ext cx="8601076" cy="6374071"/>
          </a:xfrm>
          <a:prstGeom prst="rect">
            <a:avLst/>
          </a:prstGeom>
        </p:spPr>
      </p:pic>
      <p:sp>
        <p:nvSpPr>
          <p:cNvPr id="8" name="TextBox 7"/>
          <p:cNvSpPr txBox="1"/>
          <p:nvPr/>
        </p:nvSpPr>
        <p:spPr>
          <a:xfrm>
            <a:off x="525944" y="577845"/>
            <a:ext cx="8006386" cy="5447645"/>
          </a:xfrm>
          <a:prstGeom prst="rect">
            <a:avLst/>
          </a:prstGeom>
          <a:solidFill>
            <a:srgbClr val="455F51"/>
          </a:solidFill>
        </p:spPr>
        <p:txBody>
          <a:bodyPr wrap="square" rtlCol="0">
            <a:spAutoFit/>
          </a:bodyPr>
          <a:lstStyle/>
          <a:p>
            <a:pPr marL="457200" indent="-457200">
              <a:buFont typeface="Arial" panose="020B0604020202020204" pitchFamily="34" charset="0"/>
              <a:buChar char="•"/>
            </a:pPr>
            <a:r>
              <a:rPr lang="en-US" sz="2400" dirty="0">
                <a:solidFill>
                  <a:srgbClr val="FFC000"/>
                </a:solidFill>
              </a:rPr>
              <a:t>Knowledge</a:t>
            </a:r>
            <a:r>
              <a:rPr lang="en-US" sz="2400" dirty="0"/>
              <a:t> and understanding of the environment and environmental challenges</a:t>
            </a:r>
          </a:p>
          <a:p>
            <a:pPr marL="457200" indent="-457200">
              <a:buFont typeface="Arial" panose="020B0604020202020204" pitchFamily="34" charset="0"/>
              <a:buChar char="•"/>
            </a:pPr>
            <a:r>
              <a:rPr lang="en-US" sz="2400" dirty="0">
                <a:solidFill>
                  <a:srgbClr val="FFC000"/>
                </a:solidFill>
              </a:rPr>
              <a:t>Skills</a:t>
            </a:r>
            <a:r>
              <a:rPr lang="en-US" sz="2400" dirty="0"/>
              <a:t> to identify and help resolve environmental challenges</a:t>
            </a:r>
          </a:p>
          <a:p>
            <a:pPr marL="457200" indent="-457200">
              <a:buFont typeface="Arial" panose="020B0604020202020204" pitchFamily="34" charset="0"/>
              <a:buChar char="•"/>
            </a:pPr>
            <a:r>
              <a:rPr lang="en-US" sz="2400" dirty="0" smtClean="0">
                <a:solidFill>
                  <a:srgbClr val="FFC000"/>
                </a:solidFill>
              </a:rPr>
              <a:t>Awareness</a:t>
            </a:r>
            <a:r>
              <a:rPr lang="en-US" sz="2400" dirty="0" smtClean="0"/>
              <a:t> </a:t>
            </a:r>
            <a:r>
              <a:rPr lang="en-US" sz="2400" dirty="0"/>
              <a:t>of and sensitivity to the environment and environmental challenges</a:t>
            </a:r>
          </a:p>
          <a:p>
            <a:pPr marL="457200" indent="-457200">
              <a:buFont typeface="Arial" panose="020B0604020202020204" pitchFamily="34" charset="0"/>
              <a:buChar char="•"/>
            </a:pPr>
            <a:r>
              <a:rPr lang="en-US" sz="2400" dirty="0">
                <a:solidFill>
                  <a:srgbClr val="FFC000"/>
                </a:solidFill>
              </a:rPr>
              <a:t>Attitudes</a:t>
            </a:r>
            <a:r>
              <a:rPr lang="en-US" sz="2400" dirty="0"/>
              <a:t> of concern for the environment and motivation to improve or maintain environmental quality</a:t>
            </a:r>
          </a:p>
          <a:p>
            <a:pPr marL="457200" indent="-457200">
              <a:buFont typeface="Arial" panose="020B0604020202020204" pitchFamily="34" charset="0"/>
              <a:buChar char="•"/>
            </a:pPr>
            <a:r>
              <a:rPr lang="en-US" sz="2400" dirty="0" smtClean="0">
                <a:solidFill>
                  <a:srgbClr val="FFC000"/>
                </a:solidFill>
              </a:rPr>
              <a:t>Participation</a:t>
            </a:r>
            <a:r>
              <a:rPr lang="en-US" sz="2400" dirty="0" smtClean="0"/>
              <a:t> </a:t>
            </a:r>
            <a:r>
              <a:rPr lang="en-US" sz="2400" dirty="0"/>
              <a:t>in activities that lead to the resolution of environmental </a:t>
            </a:r>
            <a:r>
              <a:rPr lang="en-US" sz="2400" dirty="0" smtClean="0"/>
              <a:t>challenges</a:t>
            </a:r>
            <a:endParaRPr lang="pl-PL" sz="2400" dirty="0" smtClean="0"/>
          </a:p>
          <a:p>
            <a:pPr marL="457200" indent="-457200">
              <a:buFont typeface="Arial" panose="020B0604020202020204" pitchFamily="34" charset="0"/>
              <a:buChar char="•"/>
            </a:pPr>
            <a:r>
              <a:rPr lang="pl-PL" sz="1400" dirty="0" smtClean="0"/>
              <a:t>Znajomość i zrozumienie środowiska i wyzwań </a:t>
            </a:r>
            <a:r>
              <a:rPr lang="pl-PL" sz="1400" dirty="0" smtClean="0"/>
              <a:t>środowiskowych</a:t>
            </a:r>
          </a:p>
          <a:p>
            <a:pPr marL="457200" indent="-457200">
              <a:buFont typeface="Arial" panose="020B0604020202020204" pitchFamily="34" charset="0"/>
              <a:buChar char="•"/>
            </a:pPr>
            <a:r>
              <a:rPr lang="pl-PL" sz="1400" dirty="0" smtClean="0"/>
              <a:t>Umiejętności </a:t>
            </a:r>
            <a:r>
              <a:rPr lang="pl-PL" sz="1400" dirty="0" smtClean="0"/>
              <a:t>identyfikowania i rozwiązywania problemów </a:t>
            </a:r>
            <a:r>
              <a:rPr lang="pl-PL" sz="1400" dirty="0" smtClean="0"/>
              <a:t>środowiskowych</a:t>
            </a:r>
          </a:p>
          <a:p>
            <a:pPr marL="457200" indent="-457200">
              <a:buFont typeface="Arial" panose="020B0604020202020204" pitchFamily="34" charset="0"/>
              <a:buChar char="•"/>
            </a:pPr>
            <a:r>
              <a:rPr lang="pl-PL" sz="1400" dirty="0" smtClean="0"/>
              <a:t>Świadomość </a:t>
            </a:r>
            <a:r>
              <a:rPr lang="pl-PL" sz="1400" dirty="0" smtClean="0"/>
              <a:t>i wrażliwość na otoczenie i wyzwania </a:t>
            </a:r>
            <a:r>
              <a:rPr lang="pl-PL" sz="1400" dirty="0" smtClean="0"/>
              <a:t>środowiskowe</a:t>
            </a:r>
          </a:p>
          <a:p>
            <a:pPr marL="457200" indent="-457200">
              <a:buFont typeface="Arial" panose="020B0604020202020204" pitchFamily="34" charset="0"/>
              <a:buChar char="•"/>
            </a:pPr>
            <a:r>
              <a:rPr lang="pl-PL" sz="1400" dirty="0" smtClean="0"/>
              <a:t>Postawy </a:t>
            </a:r>
            <a:r>
              <a:rPr lang="pl-PL" sz="1400" dirty="0" smtClean="0"/>
              <a:t>troski o środowisko i motywacja do poprawy lub utrzymania jakości </a:t>
            </a:r>
            <a:r>
              <a:rPr lang="pl-PL" sz="1400" dirty="0" smtClean="0"/>
              <a:t>środowiska</a:t>
            </a:r>
          </a:p>
          <a:p>
            <a:pPr marL="457200" indent="-457200">
              <a:buFont typeface="Arial" panose="020B0604020202020204" pitchFamily="34" charset="0"/>
              <a:buChar char="•"/>
            </a:pPr>
            <a:r>
              <a:rPr lang="pl-PL" sz="1400" dirty="0" smtClean="0"/>
              <a:t>Udział </a:t>
            </a:r>
            <a:r>
              <a:rPr lang="pl-PL" sz="1400" dirty="0" smtClean="0"/>
              <a:t>w działaniach prowadzących do rozwiązywania problemów środowiskowych</a:t>
            </a:r>
            <a:endParaRPr lang="en-US" sz="1400" dirty="0"/>
          </a:p>
        </p:txBody>
      </p:sp>
      <p:sp>
        <p:nvSpPr>
          <p:cNvPr id="9" name="Title 1"/>
          <p:cNvSpPr txBox="1">
            <a:spLocks/>
          </p:cNvSpPr>
          <p:nvPr/>
        </p:nvSpPr>
        <p:spPr>
          <a:xfrm>
            <a:off x="1828988" y="1699166"/>
            <a:ext cx="10042421" cy="128089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lang="en-US" sz="2800" b="0" kern="1200" cap="none" spc="0" baseline="0">
                <a:solidFill>
                  <a:schemeClr val="tx1"/>
                </a:solidFill>
                <a:effectLst/>
                <a:latin typeface="+mj-lt"/>
                <a:ea typeface="+mn-ea"/>
                <a:cs typeface="+mn-cs"/>
              </a:defRPr>
            </a:lvl1pPr>
          </a:lstStyle>
          <a:p>
            <a:endParaRPr lang="en-US" dirty="0"/>
          </a:p>
        </p:txBody>
      </p:sp>
    </p:spTree>
    <p:extLst>
      <p:ext uri="{BB962C8B-B14F-4D97-AF65-F5344CB8AC3E}">
        <p14:creationId xmlns:p14="http://schemas.microsoft.com/office/powerpoint/2010/main" xmlns="" val="3457539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7280" y="113697"/>
            <a:ext cx="902286" cy="902286"/>
          </a:xfrm>
          <a:prstGeom prst="rect">
            <a:avLst/>
          </a:prstGeom>
        </p:spPr>
      </p:pic>
      <p:sp>
        <p:nvSpPr>
          <p:cNvPr id="5" name="Title 1"/>
          <p:cNvSpPr txBox="1">
            <a:spLocks/>
          </p:cNvSpPr>
          <p:nvPr/>
        </p:nvSpPr>
        <p:spPr>
          <a:xfrm>
            <a:off x="1119566" y="113697"/>
            <a:ext cx="2837292" cy="533846"/>
          </a:xfrm>
          <a:prstGeom prst="rect">
            <a:avLst/>
          </a:prstGeom>
        </p:spPr>
        <p:txBody>
          <a:bodyPr vert="horz" lIns="91440" tIns="45720" rIns="91440" bIns="45720" rtlCol="0" anchor="ctr">
            <a:noAutofit/>
          </a:bodyPr>
          <a:lstStyle>
            <a:lvl1pPr algn="ctr" defTabSz="914400" rtl="0" eaLnBrk="1" latinLnBrk="0" hangingPunct="1">
              <a:lnSpc>
                <a:spcPct val="83000"/>
              </a:lnSpc>
              <a:spcBef>
                <a:spcPct val="0"/>
              </a:spcBef>
              <a:buNone/>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GB" sz="4000" dirty="0" smtClean="0">
                <a:solidFill>
                  <a:srgbClr val="C00000"/>
                </a:solidFill>
              </a:rPr>
              <a:t>Activity 2:</a:t>
            </a:r>
            <a:endParaRPr lang="en-GB" sz="4000" dirty="0">
              <a:solidFill>
                <a:srgbClr val="C00000"/>
              </a:solidFill>
            </a:endParaRPr>
          </a:p>
        </p:txBody>
      </p:sp>
      <p:pic>
        <p:nvPicPr>
          <p:cNvPr id="7" name="Picture 6"/>
          <p:cNvPicPr>
            <a:picLocks noChangeAspect="1"/>
          </p:cNvPicPr>
          <p:nvPr/>
        </p:nvPicPr>
        <p:blipFill>
          <a:blip r:embed="rId3"/>
          <a:stretch>
            <a:fillRect/>
          </a:stretch>
        </p:blipFill>
        <p:spPr>
          <a:xfrm>
            <a:off x="3147782" y="615142"/>
            <a:ext cx="4583054" cy="6118167"/>
          </a:xfrm>
          <a:prstGeom prst="rect">
            <a:avLst/>
          </a:prstGeom>
          <a:ln>
            <a:noFill/>
          </a:ln>
          <a:effectLst>
            <a:outerShdw blurRad="292100" dist="139700" dir="2700000" algn="tl" rotWithShape="0">
              <a:srgbClr val="333333">
                <a:alpha val="65000"/>
              </a:srgbClr>
            </a:outerShdw>
          </a:effectLst>
        </p:spPr>
      </p:pic>
      <p:sp>
        <p:nvSpPr>
          <p:cNvPr id="6" name="Cloud Callout 5"/>
          <p:cNvSpPr/>
          <p:nvPr/>
        </p:nvSpPr>
        <p:spPr>
          <a:xfrm>
            <a:off x="7060222" y="113697"/>
            <a:ext cx="5065149" cy="2394065"/>
          </a:xfrm>
          <a:prstGeom prst="cloudCallout">
            <a:avLst>
              <a:gd name="adj1" fmla="val -57747"/>
              <a:gd name="adj2" fmla="val 31250"/>
            </a:avLst>
          </a:prstGeom>
          <a:solidFill>
            <a:schemeClr val="accent1">
              <a:lumMod val="60000"/>
              <a:lumOff val="40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Why Outdoor Learning?</a:t>
            </a:r>
          </a:p>
        </p:txBody>
      </p:sp>
    </p:spTree>
    <p:extLst>
      <p:ext uri="{BB962C8B-B14F-4D97-AF65-F5344CB8AC3E}">
        <p14:creationId xmlns:p14="http://schemas.microsoft.com/office/powerpoint/2010/main" xmlns="" val="1337372916"/>
      </p:ext>
    </p:extLst>
  </p:cSld>
  <p:clrMapOvr>
    <a:masterClrMapping/>
  </p:clrMapOvr>
  <mc:AlternateContent xmlns:mc="http://schemas.openxmlformats.org/markup-compatibility/2006">
    <mc:Choice xmlns:p14="http://schemas.microsoft.com/office/powerpoint/2010/main" xmlns="" Requires="p14">
      <p:transition spd="slow" p14:dur="2000" advClick="0" advTm="16000"/>
    </mc:Choice>
    <mc:Fallback>
      <p:transition spd="slow" advClick="0" advTm="16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249DC489402A4D8F27DABAA262D17F" ma:contentTypeVersion="13" ma:contentTypeDescription="Create a new document." ma:contentTypeScope="" ma:versionID="a0a2d0ef5aed2ffeb83114473c6a323a">
  <xsd:schema xmlns:xsd="http://www.w3.org/2001/XMLSchema" xmlns:xs="http://www.w3.org/2001/XMLSchema" xmlns:p="http://schemas.microsoft.com/office/2006/metadata/properties" xmlns:ns2="04f6bfc0-91f6-443b-9627-a0df4bc1cd3b" xmlns:ns3="b7e05763-608e-45a2-a44a-cc63c180932d" targetNamespace="http://schemas.microsoft.com/office/2006/metadata/properties" ma:root="true" ma:fieldsID="941659a4ba351746890b56ca18c58308" ns2:_="" ns3:_="">
    <xsd:import namespace="04f6bfc0-91f6-443b-9627-a0df4bc1cd3b"/>
    <xsd:import namespace="b7e05763-608e-45a2-a44a-cc63c180932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f6bfc0-91f6-443b-9627-a0df4bc1cd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7e05763-608e-45a2-a44a-cc63c180932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7EA8FE-FA81-4D9B-84B4-1A52D7C31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f6bfc0-91f6-443b-9627-a0df4bc1cd3b"/>
    <ds:schemaRef ds:uri="b7e05763-608e-45a2-a44a-cc63c18093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1864DB-311B-42AC-B808-0EF98356CA4F}">
  <ds:schemaRefs>
    <ds:schemaRef ds:uri="http://purl.org/dc/dcmitype/"/>
    <ds:schemaRef ds:uri="71af3243-3dd4-4a8d-8c0d-dd76da1f02a5"/>
    <ds:schemaRef ds:uri="http://schemas.microsoft.com/office/infopath/2007/PartnerControls"/>
    <ds:schemaRef ds:uri="http://schemas.microsoft.com/office/2006/metadata/properties"/>
    <ds:schemaRef ds:uri="http://purl.org/dc/elements/1.1/"/>
    <ds:schemaRef ds:uri="http://www.w3.org/XML/1998/namespace"/>
    <ds:schemaRef ds:uri="http://schemas.microsoft.com/office/2006/documentManagement/types"/>
    <ds:schemaRef ds:uri="16c05727-aa75-4e4a-9b5f-8a80a1165891"/>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1ED59799-D22E-4241-9677-6ED56A8BA1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Garden Savon design</Template>
  <TotalTime>0</TotalTime>
  <Words>2108</Words>
  <Application>Microsoft Office PowerPoint</Application>
  <PresentationFormat>Niestandardowy</PresentationFormat>
  <Paragraphs>213</Paragraphs>
  <Slides>27</Slides>
  <Notes>17</Notes>
  <HiddenSlides>0</HiddenSlides>
  <MMClips>0</MMClips>
  <ScaleCrop>false</ScaleCrop>
  <HeadingPairs>
    <vt:vector size="4" baseType="variant">
      <vt:variant>
        <vt:lpstr>Motyw</vt:lpstr>
      </vt:variant>
      <vt:variant>
        <vt:i4>1</vt:i4>
      </vt:variant>
      <vt:variant>
        <vt:lpstr>Tytuły slajdów</vt:lpstr>
      </vt:variant>
      <vt:variant>
        <vt:i4>27</vt:i4>
      </vt:variant>
    </vt:vector>
  </HeadingPairs>
  <TitlesOfParts>
    <vt:vector size="28" baseType="lpstr">
      <vt:lpstr>Savon</vt:lpstr>
      <vt:lpstr>Environmental education in outdoor settings ( Edukacja ekologiczna w plenerze)</vt:lpstr>
      <vt:lpstr>ACTIVITY 1:</vt:lpstr>
      <vt:lpstr>It’s about… ( To jest o ….)</vt:lpstr>
      <vt:lpstr>WHY ENVIRONMENTAL EDUCATION IN OUTDOOR SETTINGS?  DLACZEGO EDUKACJA EKOLOGICZNA NA ZEWNĄTRZ?</vt:lpstr>
      <vt:lpstr>“We are not saying ‘good bye’  to our classrooms; we are opening them up.”   „Nie żegnamy się z naszymi klasami; otwieramy je”.      </vt:lpstr>
      <vt:lpstr>The “open” school</vt:lpstr>
      <vt:lpstr>Slajd 7</vt:lpstr>
      <vt:lpstr>The components of Environmental Education (Składniki edukacji środowiskowej) </vt:lpstr>
      <vt:lpstr>Slajd 9</vt:lpstr>
      <vt:lpstr>Why Outdoor Learning?</vt:lpstr>
      <vt:lpstr>The Benefits of Outdoor Learning</vt:lpstr>
      <vt:lpstr>Slajd 12</vt:lpstr>
      <vt:lpstr>Outdoor education… </vt:lpstr>
      <vt:lpstr>Gardner’s Multiple intelligence  Inteligencja wieloraka Gardnera</vt:lpstr>
      <vt:lpstr>Problems-Limitations of Outdoor Education Problemy-ograniczenia edukacji na świeżym powietrzu</vt:lpstr>
      <vt:lpstr>Problems-Limitations of Outdoor Education</vt:lpstr>
      <vt:lpstr>Methods of Collecting Information in the Field  Metody zbierania informacji w terenie</vt:lpstr>
      <vt:lpstr>Methods of Collecting Information in the Field</vt:lpstr>
      <vt:lpstr>Methods of Collecting Information in the Field</vt:lpstr>
      <vt:lpstr>Stages of fieldwork:  - Preparation stage - Actual fieldwork - Follow-up stage  Etapy pracy w terenie:  - Etap przygotowawczy  - Właściwa praca w terenie - Etap kontrolny</vt:lpstr>
      <vt:lpstr>Slajd 21</vt:lpstr>
      <vt:lpstr>1. Carry out a pre-visit to your chosen site. This will help you to: - work out how to move your group safely around the site - recognize where the best access points are - recognize what the towpath conditions are like - estimate how long it will take to get to different locations.  2. Check whether you have mobile phone reception.  3. How will you travel?  4. Are there parking and toilet facilities?  5. Is it accessible for a coach?   1. Przeprowadź wstępną wizytę w wybranym serwisie. Pomoże ci to: - dowiedzieć się, jak bezpiecznie przemieszczać grupę po terenie budowy - określić, gdzie znajdują się najlepsze punkty dostępu - rozpoznać warunki na drodze holowniczej - oszacować, ile czasu zajmie dotarcie do różnych miejsc.  2. Sprawdź, czy masz zasięg telefonu komórkowego.  3. Jak będziesz podróżować?  4. Czy są miejsca parkingowe i toalety?  5. Czy jest dostępny dla trenera?   </vt:lpstr>
      <vt:lpstr>6. Follow your school or organisation guidelines on how many adults you need to accompany your group.   7. Make sure all your adults are briefed before the visit and that you have somebody responsible for first aid.  8. Make sure you have parental permission for the children in your group, and ensure the children are wearing suitable clothing and footwear.   6. Postępuj zgodnie z wytycznymi szkoły lub organizacji dotyczącymi liczby osób dorosłych, które muszą towarzyszyć grupie.  7. Upewnij się, że wszyscy dorośli zostali poinformowani przed wizytą i że masz kogoś odpowiedzialnego za udzielanie pierwszej pomocy.  8. Upewnij się, że masz pozwolenie rodziców dla dzieci w twojej grupie i upewnij się, że dzieci mają na sobie odpowiednią odzież i obuwie.       </vt:lpstr>
      <vt:lpstr>9. Complete your risk assessment As required by your school or organisation covering the hazards and your safety measures.    9. Dokończ ocenę ryzyka zgodnie z wymaganiami szkoły lub organizacji, uwzględniając zagrożenia i środki bezpieczeństwa.        </vt:lpstr>
      <vt:lpstr>Slajd 25</vt:lpstr>
      <vt:lpstr>This is the stage when students are back from the field.  In the follow up stage they analyse the raw information collected and interpret the information.  Na tym etapie uczniowie wracają z zajęć. Na kolejnym etapie analizują zebrane surowe informacje i interpretują je.     </vt:lpstr>
      <vt:lpstr>Slajd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2019-04-08T07:34:29Z</dcterms:created>
  <dcterms:modified xsi:type="dcterms:W3CDTF">2023-03-26T06:28:45Z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0x01010071249DC489402A4D8F27DABAA262D17F</vt:lpwstr>
  </property>
</Properties>
</file>