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54" r:id="rId5"/>
    <p:sldId id="283" r:id="rId6"/>
    <p:sldId id="311" r:id="rId7"/>
    <p:sldId id="344" r:id="rId8"/>
    <p:sldId id="313" r:id="rId9"/>
    <p:sldId id="314" r:id="rId10"/>
    <p:sldId id="341" r:id="rId11"/>
    <p:sldId id="345" r:id="rId12"/>
    <p:sldId id="346" r:id="rId13"/>
    <p:sldId id="330" r:id="rId14"/>
    <p:sldId id="317" r:id="rId15"/>
    <p:sldId id="318" r:id="rId16"/>
    <p:sldId id="342" r:id="rId17"/>
    <p:sldId id="343" r:id="rId18"/>
    <p:sldId id="320" r:id="rId19"/>
    <p:sldId id="321" r:id="rId20"/>
    <p:sldId id="322" r:id="rId21"/>
    <p:sldId id="339" r:id="rId22"/>
  </p:sldIdLst>
  <p:sldSz cx="12190413" cy="6859588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644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288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932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2576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822067" algn="l" defTabSz="11288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386480" algn="l" defTabSz="11288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950894" algn="l" defTabSz="11288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515307" algn="l" defTabSz="11288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65"/>
    <a:srgbClr val="000000"/>
    <a:srgbClr val="4786D9"/>
    <a:srgbClr val="578FDC"/>
    <a:srgbClr val="07AE85"/>
    <a:srgbClr val="5581CF"/>
    <a:srgbClr val="6281BA"/>
    <a:srgbClr val="3667BF"/>
    <a:srgbClr val="07A7BD"/>
    <a:srgbClr val="07B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/>
  </p:normalViewPr>
  <p:slideViewPr>
    <p:cSldViewPr>
      <p:cViewPr varScale="1">
        <p:scale>
          <a:sx n="90" d="100"/>
          <a:sy n="90" d="100"/>
        </p:scale>
        <p:origin x="432" y="90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5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4D775-DB17-4EF5-8549-5B5B30E3716B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3009F-6D35-4804-8036-70F5133C9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442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6AA267-493F-466F-BBFE-E4C4C1E04F20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fld id="{10D0F1C5-ED78-433C-BEFD-B56E05891AC4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914043" y="4343043"/>
            <a:ext cx="5029200" cy="4114800"/>
          </a:xfrm>
        </p:spPr>
        <p:txBody>
          <a:bodyPr lIns="90004" tIns="44997" rIns="90004" bIns="44997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7460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200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769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387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4938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8757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364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7923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6AA267-493F-466F-BBFE-E4C4C1E04F20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fld id="{10D0F1C5-ED78-433C-BEFD-B56E05891AC4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914043" y="4343043"/>
            <a:ext cx="5029200" cy="4114800"/>
          </a:xfrm>
        </p:spPr>
        <p:txBody>
          <a:bodyPr lIns="90004" tIns="44997" rIns="90004" bIns="44997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11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67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912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230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977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267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7961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711498-C0A4-4091-A8A2-271F2A523BC7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fld id="{EBE012E1-97C9-4E42-A05D-4209F45E98B2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0004" tIns="44997" rIns="90004" bIns="44997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284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7724F0-CC6A-4258-AB71-B497F98C9FEC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fld id="{463D39D1-D29D-4EFC-94A3-0068C0EDC801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0004" tIns="44997" rIns="90004" bIns="44997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650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ytuł prezentacji i tytuły dział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" y="0"/>
            <a:ext cx="12187543" cy="685549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955" y="2061326"/>
            <a:ext cx="7775515" cy="1440476"/>
          </a:xfrm>
          <a:effectLst/>
        </p:spPr>
        <p:txBody>
          <a:bodyPr/>
          <a:lstStyle>
            <a:lvl1pPr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95955" y="3141762"/>
            <a:ext cx="6839411" cy="1656184"/>
          </a:xfrm>
          <a:effectLst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 wzorca podtytułu1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, wyróżniona myś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" y="2048"/>
            <a:ext cx="12187543" cy="685549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6614" y="1917626"/>
            <a:ext cx="6912768" cy="288032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  <a:lvl4pPr>
              <a:defRPr>
                <a:solidFill>
                  <a:srgbClr val="445870"/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1398809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, wyróżniona myś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" y="2048"/>
            <a:ext cx="12187543" cy="685549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6614" y="1917626"/>
            <a:ext cx="6912768" cy="288032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  <a:lvl4pPr>
              <a:defRPr>
                <a:solidFill>
                  <a:srgbClr val="445870"/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41036884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, wyróżniona myś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" y="2048"/>
            <a:ext cx="12187541" cy="685549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6614" y="1917626"/>
            <a:ext cx="6840760" cy="288032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  <a:lvl4pPr>
              <a:defRPr>
                <a:solidFill>
                  <a:srgbClr val="445870"/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4539028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, wyróżniona myś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" y="2048"/>
            <a:ext cx="12187541" cy="685549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6614" y="1917626"/>
            <a:ext cx="6840760" cy="288032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  <a:lvl4pPr>
              <a:defRPr>
                <a:solidFill>
                  <a:srgbClr val="445870"/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15216368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, wyróżniona myś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" y="2048"/>
            <a:ext cx="12187541" cy="685549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6614" y="1917626"/>
            <a:ext cx="6840760" cy="288032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  <a:lvl4pPr>
              <a:defRPr>
                <a:solidFill>
                  <a:srgbClr val="445870"/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1247649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ykły sjald na treść 2 kolumny + ew dodat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3311" y="1341562"/>
            <a:ext cx="5370309" cy="4969221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500">
                <a:solidFill>
                  <a:srgbClr val="445870"/>
                </a:solidFill>
              </a:defRPr>
            </a:lvl4pPr>
            <a:lvl5pPr>
              <a:defRPr sz="2200">
                <a:solidFill>
                  <a:srgbClr val="445870"/>
                </a:solidFill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999208" y="1341561"/>
            <a:ext cx="5663892" cy="4969221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500">
                <a:solidFill>
                  <a:srgbClr val="445870"/>
                </a:solidFill>
              </a:defRPr>
            </a:lvl4pPr>
            <a:lvl5pPr>
              <a:defRPr sz="2200">
                <a:solidFill>
                  <a:srgbClr val="445870"/>
                </a:solidFill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wsza plansza w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" y="2047"/>
            <a:ext cx="12187543" cy="6855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wsza plansza w prezentacj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" y="2047"/>
            <a:ext cx="12187543" cy="68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wsza plansza w prezentacj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" y="2047"/>
            <a:ext cx="12187543" cy="68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1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wsza plansza w prezentacj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" y="2047"/>
            <a:ext cx="12187543" cy="68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ytuł prezentacji i tytuły działó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" y="0"/>
            <a:ext cx="12187541" cy="685549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955" y="2061326"/>
            <a:ext cx="7775515" cy="1440476"/>
          </a:xfrm>
          <a:effectLst/>
        </p:spPr>
        <p:txBody>
          <a:bodyPr/>
          <a:lstStyle>
            <a:lvl1pPr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95955" y="3141762"/>
            <a:ext cx="6839411" cy="1656184"/>
          </a:xfrm>
          <a:effectLst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 wzorca podtytułu1</a:t>
            </a:r>
          </a:p>
        </p:txBody>
      </p:sp>
    </p:spTree>
    <p:extLst>
      <p:ext uri="{BB962C8B-B14F-4D97-AF65-F5344CB8AC3E}">
        <p14:creationId xmlns:p14="http://schemas.microsoft.com/office/powerpoint/2010/main" val="3808398921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wsza plansza w prezentacj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" y="2047"/>
            <a:ext cx="12187543" cy="68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9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wsza plansza w prezentacj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" y="2047"/>
            <a:ext cx="12187543" cy="68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wsza plansza w prezentacj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" y="2047"/>
            <a:ext cx="12187543" cy="68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od obraz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" y="2048"/>
            <a:ext cx="12187543" cy="685549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od obrazk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" y="2048"/>
            <a:ext cx="12187543" cy="68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42663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od obraz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" y="2048"/>
            <a:ext cx="12187541" cy="68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24054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od obrazk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" y="2048"/>
            <a:ext cx="12187541" cy="68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26282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od obrazk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2048"/>
            <a:ext cx="12187539" cy="68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43241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od obrazk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2048"/>
            <a:ext cx="12187539" cy="68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89062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od obrazk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2048"/>
            <a:ext cx="12187539" cy="68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3669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ytuł prezentacji i tytuły działó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" y="0"/>
            <a:ext cx="12187541" cy="6855491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955" y="2061326"/>
            <a:ext cx="7775515" cy="1440476"/>
          </a:xfrm>
          <a:effectLst/>
        </p:spPr>
        <p:txBody>
          <a:bodyPr/>
          <a:lstStyle>
            <a:lvl1pPr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95955" y="3141762"/>
            <a:ext cx="6839411" cy="1656184"/>
          </a:xfrm>
          <a:effectLst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 wzorca podtytułu1</a:t>
            </a:r>
          </a:p>
        </p:txBody>
      </p:sp>
    </p:spTree>
    <p:extLst>
      <p:ext uri="{BB962C8B-B14F-4D97-AF65-F5344CB8AC3E}">
        <p14:creationId xmlns:p14="http://schemas.microsoft.com/office/powerpoint/2010/main" val="1654331657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2048"/>
            <a:ext cx="12187539" cy="68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71568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" y="2048"/>
            <a:ext cx="12187537" cy="68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98800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278596"/>
      </p:ext>
    </p:extLst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ytuł prezentacji i tytuły działó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" y="0"/>
            <a:ext cx="12187539" cy="6855491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955" y="2061326"/>
            <a:ext cx="7775515" cy="1440476"/>
          </a:xfrm>
          <a:effectLst/>
        </p:spPr>
        <p:txBody>
          <a:bodyPr/>
          <a:lstStyle>
            <a:lvl1pPr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95955" y="3141762"/>
            <a:ext cx="6839411" cy="1656184"/>
          </a:xfrm>
          <a:effectLst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 wzorca podtytułu1</a:t>
            </a:r>
          </a:p>
        </p:txBody>
      </p:sp>
    </p:spTree>
    <p:extLst>
      <p:ext uri="{BB962C8B-B14F-4D97-AF65-F5344CB8AC3E}">
        <p14:creationId xmlns:p14="http://schemas.microsoft.com/office/powerpoint/2010/main" val="63672124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ytuł prezentacji i tytuły działó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" y="0"/>
            <a:ext cx="12187539" cy="685549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955" y="2061326"/>
            <a:ext cx="7775515" cy="1440476"/>
          </a:xfrm>
          <a:effectLst/>
        </p:spPr>
        <p:txBody>
          <a:bodyPr/>
          <a:lstStyle>
            <a:lvl1pPr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95955" y="3141762"/>
            <a:ext cx="6839411" cy="1656184"/>
          </a:xfrm>
          <a:effectLst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 wzorca podtytułu1</a:t>
            </a:r>
          </a:p>
        </p:txBody>
      </p:sp>
    </p:spTree>
    <p:extLst>
      <p:ext uri="{BB962C8B-B14F-4D97-AF65-F5344CB8AC3E}">
        <p14:creationId xmlns:p14="http://schemas.microsoft.com/office/powerpoint/2010/main" val="345313823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ytuł prezentacji i tytuły działów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" y="0"/>
            <a:ext cx="12187539" cy="685549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955" y="2061326"/>
            <a:ext cx="7775515" cy="1440476"/>
          </a:xfrm>
          <a:effectLst/>
        </p:spPr>
        <p:txBody>
          <a:bodyPr/>
          <a:lstStyle>
            <a:lvl1pPr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95955" y="3141762"/>
            <a:ext cx="6839411" cy="1656184"/>
          </a:xfrm>
          <a:effectLst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 wzorca podtytułu1</a:t>
            </a:r>
          </a:p>
        </p:txBody>
      </p:sp>
    </p:spTree>
    <p:extLst>
      <p:ext uri="{BB962C8B-B14F-4D97-AF65-F5344CB8AC3E}">
        <p14:creationId xmlns:p14="http://schemas.microsoft.com/office/powerpoint/2010/main" val="158583121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wykły sjald na treść + ew dodat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312" y="413887"/>
            <a:ext cx="11135787" cy="1143265"/>
          </a:xfrm>
          <a:effectLst/>
        </p:spPr>
        <p:txBody>
          <a:bodyPr/>
          <a:lstStyle>
            <a:lvl1pPr>
              <a:defRPr>
                <a:solidFill>
                  <a:srgbClr val="4786D9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3311" y="1341563"/>
            <a:ext cx="11135359" cy="49692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>
              <a:spcBef>
                <a:spcPts val="600"/>
              </a:spcBef>
              <a:defRPr/>
            </a:lvl2pPr>
            <a:lvl4pPr>
              <a:defRPr>
                <a:solidFill>
                  <a:srgbClr val="445870"/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, wyróżniona my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" y="2048"/>
            <a:ext cx="12187541" cy="685549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6614" y="1845618"/>
            <a:ext cx="6768752" cy="3024336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  <a:lvl4pPr>
              <a:defRPr>
                <a:solidFill>
                  <a:srgbClr val="445870"/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1603720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, wyróżniona myś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" y="2048"/>
            <a:ext cx="12187543" cy="685549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6614" y="1917626"/>
            <a:ext cx="6840760" cy="288032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  <a:lvl4pPr>
              <a:defRPr>
                <a:solidFill>
                  <a:srgbClr val="445870"/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718390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" y="2048"/>
            <a:ext cx="12187543" cy="685549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741" y="413887"/>
            <a:ext cx="11039360" cy="1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883" tIns="56441" rIns="112883" bIns="56441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11" y="1341563"/>
            <a:ext cx="11039790" cy="504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883" tIns="72000" rIns="112883" bIns="5644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5" r:id="rId4"/>
    <p:sldLayoutId id="2147483676" r:id="rId5"/>
    <p:sldLayoutId id="2147483675" r:id="rId6"/>
    <p:sldLayoutId id="2147483650" r:id="rId7"/>
    <p:sldLayoutId id="2147483657" r:id="rId8"/>
    <p:sldLayoutId id="2147483659" r:id="rId9"/>
    <p:sldLayoutId id="2147483656" r:id="rId10"/>
    <p:sldLayoutId id="2147483671" r:id="rId11"/>
    <p:sldLayoutId id="2147483666" r:id="rId12"/>
    <p:sldLayoutId id="2147483667" r:id="rId13"/>
    <p:sldLayoutId id="2147483668" r:id="rId14"/>
    <p:sldLayoutId id="2147483652" r:id="rId15"/>
    <p:sldLayoutId id="2147483654" r:id="rId16"/>
    <p:sldLayoutId id="2147483678" r:id="rId17"/>
    <p:sldLayoutId id="2147483683" r:id="rId18"/>
    <p:sldLayoutId id="2147483682" r:id="rId19"/>
    <p:sldLayoutId id="2147483681" r:id="rId20"/>
    <p:sldLayoutId id="2147483680" r:id="rId21"/>
    <p:sldLayoutId id="2147483679" r:id="rId22"/>
    <p:sldLayoutId id="2147483655" r:id="rId23"/>
    <p:sldLayoutId id="2147483669" r:id="rId24"/>
    <p:sldLayoutId id="2147483670" r:id="rId25"/>
    <p:sldLayoutId id="2147483672" r:id="rId26"/>
    <p:sldLayoutId id="2147483673" r:id="rId27"/>
    <p:sldLayoutId id="2147483686" r:id="rId28"/>
    <p:sldLayoutId id="2147483685" r:id="rId29"/>
    <p:sldLayoutId id="2147483684" r:id="rId30"/>
    <p:sldLayoutId id="2147483687" r:id="rId31"/>
    <p:sldLayoutId id="2147483688" r:id="rId32"/>
  </p:sldLayoutIdLst>
  <p:transition spd="med">
    <p:pull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>
          <a:solidFill>
            <a:srgbClr val="4786D9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5pPr>
      <a:lvl6pPr marL="564413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6pPr>
      <a:lvl7pPr marL="1128827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7pPr>
      <a:lvl8pPr marL="169324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8pPr>
      <a:lvl9pPr marL="2257654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3400" b="0">
          <a:solidFill>
            <a:srgbClr val="5A5A6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60363" indent="-360363" algn="l" rtl="0" eaLnBrk="1" fontAlgn="base" hangingPunct="1">
        <a:spcBef>
          <a:spcPts val="600"/>
        </a:spcBef>
        <a:spcAft>
          <a:spcPct val="0"/>
        </a:spcAft>
        <a:buClr>
          <a:srgbClr val="4786D9"/>
        </a:buClr>
        <a:buSzPct val="110000"/>
        <a:buFont typeface="Calibri" panose="020F0502020204030204" pitchFamily="34" charset="0"/>
        <a:buChar char="˃"/>
        <a:tabLst>
          <a:tab pos="1771631" algn="l"/>
        </a:tabLst>
        <a:defRPr sz="3400">
          <a:solidFill>
            <a:srgbClr val="5A5A65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539750" indent="-363538" algn="l" rtl="0" eaLnBrk="1" fontAlgn="base" hangingPunct="1">
        <a:spcBef>
          <a:spcPts val="400"/>
        </a:spcBef>
        <a:spcAft>
          <a:spcPct val="0"/>
        </a:spcAft>
        <a:buClr>
          <a:srgbClr val="4786D9"/>
        </a:buClr>
        <a:buSzPct val="110000"/>
        <a:buFont typeface="Calibri" panose="020F0502020204030204" pitchFamily="34" charset="0"/>
        <a:buChar char="˃"/>
        <a:tabLst>
          <a:tab pos="1771631" algn="l"/>
        </a:tabLst>
        <a:defRPr sz="2800">
          <a:solidFill>
            <a:srgbClr val="5A5A65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720725" indent="-360363" algn="l" rtl="0" eaLnBrk="1" fontAlgn="base" hangingPunct="1">
        <a:spcBef>
          <a:spcPts val="4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&gt;"/>
        <a:tabLst/>
        <a:defRPr sz="2800">
          <a:solidFill>
            <a:srgbClr val="5A5A65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539860" indent="-282207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3104274" indent="-282207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3668687" indent="-282207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4233101" indent="-282207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4797514" indent="-282207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4413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827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240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7654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2067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480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50894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15307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body" idx="4294967295"/>
          </p:nvPr>
        </p:nvSpPr>
        <p:spPr>
          <a:xfrm>
            <a:off x="478582" y="1413104"/>
            <a:ext cx="10441159" cy="453755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1600" dirty="0"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2400" dirty="0">
                <a:latin typeface="Arial" pitchFamily="18"/>
              </a:rPr>
              <a:t>Kandydat – uczeń starający się o przyjęcie do szkoły ponadpodstawowej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2400" dirty="0">
                <a:latin typeface="Arial" pitchFamily="18"/>
              </a:rPr>
              <a:t> 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2400" dirty="0">
                <a:latin typeface="Arial" pitchFamily="18"/>
              </a:rPr>
              <a:t>w woj. łódzkim korzysta z  adresu: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2400" dirty="0"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/>
              </a:rPr>
              <a:t>https://lodzkie.edu.com.pl 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1600" dirty="0">
                <a:latin typeface="Arial" pitchFamily="18"/>
              </a:rPr>
              <a:t>  </a:t>
            </a: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</p:txBody>
      </p:sp>
      <p:sp>
        <p:nvSpPr>
          <p:cNvPr id="5" name="Tytuł 1"/>
          <p:cNvSpPr/>
          <p:nvPr/>
        </p:nvSpPr>
        <p:spPr>
          <a:xfrm>
            <a:off x="1917882" y="692800"/>
            <a:ext cx="8281918" cy="96970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0" compatLnSpc="0"/>
          <a:lstStyle/>
          <a:p>
            <a:pPr algn="ctr" defTabSz="91458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801" b="1" dirty="0">
                <a:solidFill>
                  <a:srgbClr val="445870"/>
                </a:solidFill>
                <a:latin typeface="Arial" pitchFamily="18"/>
                <a:ea typeface="Lucida Sans Unicode" pitchFamily="2"/>
                <a:cs typeface="Tahoma" pitchFamily="2"/>
              </a:rPr>
              <a:t>Adres dla kandydata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07CE1-DD3A-413B-8D34-D4E17977F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374750" y="4941962"/>
            <a:ext cx="720456" cy="74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200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/>
          <p:nvPr/>
        </p:nvSpPr>
        <p:spPr>
          <a:xfrm>
            <a:off x="1522148" y="260701"/>
            <a:ext cx="9145760" cy="830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System dokonuje przydziału kandydatów do klas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3600" b="1" dirty="0">
              <a:solidFill>
                <a:srgbClr val="455A83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4400" b="1" kern="0" dirty="0">
              <a:solidFill>
                <a:srgbClr val="5A5A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/>
              <a:cs typeface="Tahoma" pitchFamily="2"/>
            </a:endParaRP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pl-PL" sz="36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66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cs typeface="Tahoma" pitchFamily="2"/>
              </a:rPr>
              <a:t>8 lipca 2020 r.</a:t>
            </a:r>
            <a:endParaRPr lang="pl-PL" sz="4400" b="1" kern="0" dirty="0">
              <a:solidFill>
                <a:srgbClr val="5A5A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381588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/>
          <p:nvPr/>
        </p:nvSpPr>
        <p:spPr>
          <a:xfrm>
            <a:off x="982282" y="216317"/>
            <a:ext cx="10225492" cy="170130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6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Punkty Naboru </a:t>
            </a:r>
            <a:br>
              <a:rPr lang="pl-PL" sz="36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36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(szkoły ponadpodstawowe) 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6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pobierają listy zakwalifikowanych/niezakwalifikowanych do oddziałów 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3600" b="1" dirty="0">
              <a:solidFill>
                <a:srgbClr val="455A83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8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cs typeface="Tahoma" pitchFamily="2"/>
              </a:rPr>
              <a:t>13.07.2020 r.  do godz. 10:00</a:t>
            </a:r>
          </a:p>
        </p:txBody>
      </p:sp>
    </p:spTree>
    <p:extLst>
      <p:ext uri="{BB962C8B-B14F-4D97-AF65-F5344CB8AC3E}">
        <p14:creationId xmlns:p14="http://schemas.microsoft.com/office/powerpoint/2010/main" val="20771368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/>
          <p:nvPr/>
        </p:nvSpPr>
        <p:spPr>
          <a:xfrm>
            <a:off x="1055010" y="360082"/>
            <a:ext cx="10152764" cy="177356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Publikacja list </a:t>
            </a:r>
            <a:b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</a:br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zakwalifikowanych/niezakwalifikowanych do oddziałów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3600" b="1" dirty="0">
              <a:solidFill>
                <a:srgbClr val="FF0000"/>
              </a:solidFill>
              <a:latin typeface="Tahoma" pitchFamily="34"/>
              <a:ea typeface="Lucida Sans Unicode" pitchFamily="2"/>
              <a:cs typeface="Tahoma" pitchFamily="2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630710" y="2493690"/>
            <a:ext cx="7992524" cy="237626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66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cs typeface="Tahoma" pitchFamily="2"/>
              </a:rPr>
              <a:t>13 lipca 2020 r. 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66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cs typeface="Tahoma" pitchFamily="2"/>
              </a:rPr>
              <a:t>do godz. 12:00</a:t>
            </a:r>
          </a:p>
        </p:txBody>
      </p:sp>
    </p:spTree>
    <p:extLst>
      <p:ext uri="{BB962C8B-B14F-4D97-AF65-F5344CB8AC3E}">
        <p14:creationId xmlns:p14="http://schemas.microsoft.com/office/powerpoint/2010/main" val="29354282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/>
          <p:nvPr/>
        </p:nvSpPr>
        <p:spPr>
          <a:xfrm>
            <a:off x="72371" y="360083"/>
            <a:ext cx="12118042" cy="90020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/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Wydanie przez szkołę </a:t>
            </a:r>
            <a:b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</a:br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prowadzącą kształcenie zawodowe, </a:t>
            </a:r>
            <a:b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</a:br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do której kandydat został zakwalifikowany, </a:t>
            </a:r>
          </a:p>
          <a:p>
            <a:pPr algn="ctr"/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skierowania na badania lekarskie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270670" y="3861842"/>
            <a:ext cx="7416901" cy="86409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4000" b="1" kern="0" dirty="0">
              <a:solidFill>
                <a:srgbClr val="FF0000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4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cs typeface="Tahoma" pitchFamily="2"/>
              </a:rPr>
              <a:t>Do 14 lipca 2020 r.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D08B548-AE40-4CB6-A367-91F0450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275" y="2938157"/>
            <a:ext cx="9123862" cy="98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5747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/>
          <p:cNvSpPr txBox="1">
            <a:spLocks noGrp="1"/>
          </p:cNvSpPr>
          <p:nvPr>
            <p:ph type="title" idx="4294967295"/>
          </p:nvPr>
        </p:nvSpPr>
        <p:spPr>
          <a:xfrm>
            <a:off x="1737968" y="142953"/>
            <a:ext cx="8461694" cy="2134446"/>
          </a:xfrm>
        </p:spPr>
        <p:txBody>
          <a:bodyPr anchorCtr="1"/>
          <a:lstStyle/>
          <a:p>
            <a:pPr algn="ctr">
              <a:spcBef>
                <a:spcPts val="900"/>
              </a:spcBef>
            </a:pPr>
            <a:r>
              <a:rPr lang="pl-PL" sz="32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WAŻNE!!!</a:t>
            </a:r>
            <a:br>
              <a:rPr lang="pl-PL" sz="32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3600" b="1" dirty="0">
                <a:solidFill>
                  <a:srgbClr val="455A83"/>
                </a:solidFill>
                <a:latin typeface="Tahoma" pitchFamily="34"/>
                <a:ea typeface="+mn-ea"/>
                <a:cs typeface="Tahoma" pitchFamily="2"/>
              </a:rPr>
              <a:t>Kandydat potwierdza wolę nauki </a:t>
            </a:r>
            <a:br>
              <a:rPr lang="pl-PL" sz="3600" b="1" dirty="0">
                <a:solidFill>
                  <a:srgbClr val="455A83"/>
                </a:solidFill>
                <a:latin typeface="Tahoma" pitchFamily="34"/>
                <a:ea typeface="+mn-ea"/>
                <a:cs typeface="Tahoma" pitchFamily="2"/>
              </a:rPr>
            </a:br>
            <a:r>
              <a:rPr lang="pl-PL" sz="3600" b="1" dirty="0">
                <a:solidFill>
                  <a:srgbClr val="455A83"/>
                </a:solidFill>
                <a:latin typeface="Tahoma" pitchFamily="34"/>
                <a:ea typeface="+mn-ea"/>
                <a:cs typeface="Tahoma" pitchFamily="2"/>
              </a:rPr>
              <a:t>poprzez dostarczenie oryginałów: </a:t>
            </a:r>
            <a:br>
              <a:rPr lang="pl-PL" sz="3600" b="1" dirty="0">
                <a:solidFill>
                  <a:srgbClr val="455A83"/>
                </a:solidFill>
                <a:latin typeface="Tahoma" pitchFamily="34"/>
                <a:ea typeface="+mn-ea"/>
                <a:cs typeface="Tahoma" pitchFamily="2"/>
              </a:rPr>
            </a:br>
            <a:r>
              <a:rPr lang="pl-PL" sz="3600" b="1" dirty="0">
                <a:solidFill>
                  <a:srgbClr val="455A83"/>
                </a:solidFill>
                <a:latin typeface="Tahoma" pitchFamily="34"/>
                <a:ea typeface="+mn-ea"/>
                <a:cs typeface="Tahoma" pitchFamily="2"/>
              </a:rPr>
              <a:t>świadectwa, </a:t>
            </a:r>
            <a:br>
              <a:rPr lang="pl-PL" sz="3600" b="1" dirty="0">
                <a:solidFill>
                  <a:srgbClr val="455A83"/>
                </a:solidFill>
                <a:latin typeface="Tahoma" pitchFamily="34"/>
                <a:ea typeface="+mn-ea"/>
                <a:cs typeface="Tahoma" pitchFamily="2"/>
              </a:rPr>
            </a:br>
            <a:r>
              <a:rPr lang="pl-PL" sz="3600" b="1" dirty="0">
                <a:solidFill>
                  <a:srgbClr val="455A83"/>
                </a:solidFill>
                <a:latin typeface="Tahoma" pitchFamily="34"/>
                <a:ea typeface="+mn-ea"/>
                <a:cs typeface="Tahoma" pitchFamily="2"/>
              </a:rPr>
              <a:t>wyników egzaminu ósmoklasisty </a:t>
            </a:r>
            <a:br>
              <a:rPr lang="pl-PL" sz="3600" b="1" dirty="0">
                <a:solidFill>
                  <a:srgbClr val="455A83"/>
                </a:solidFill>
                <a:latin typeface="Tahoma" pitchFamily="34"/>
                <a:ea typeface="+mn-ea"/>
                <a:cs typeface="Tahoma" pitchFamily="2"/>
              </a:rPr>
            </a:br>
            <a:r>
              <a:rPr lang="pl-PL" sz="3600" b="1" dirty="0">
                <a:solidFill>
                  <a:srgbClr val="455A83"/>
                </a:solidFill>
                <a:latin typeface="Tahoma" pitchFamily="34"/>
                <a:ea typeface="+mn-ea"/>
                <a:cs typeface="Tahoma" pitchFamily="2"/>
              </a:rPr>
              <a:t>i ew. zaświadczenia lekarskiego </a:t>
            </a:r>
            <a:br>
              <a:rPr lang="pl-PL" sz="3600" b="1" dirty="0">
                <a:solidFill>
                  <a:srgbClr val="455A83"/>
                </a:solidFill>
                <a:latin typeface="Tahoma" pitchFamily="34"/>
                <a:ea typeface="+mn-ea"/>
                <a:cs typeface="Tahoma" pitchFamily="2"/>
              </a:rPr>
            </a:br>
            <a:r>
              <a:rPr lang="pl-PL" sz="3600" b="1" dirty="0">
                <a:solidFill>
                  <a:srgbClr val="455A83"/>
                </a:solidFill>
                <a:latin typeface="Tahoma" pitchFamily="34"/>
                <a:ea typeface="+mn-ea"/>
                <a:cs typeface="Tahoma" pitchFamily="2"/>
              </a:rPr>
              <a:t>o braku przeciwskazań do podjęcia nauki w danym zawodzie </a:t>
            </a:r>
            <a:br>
              <a:rPr lang="pl-PL" sz="32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br>
              <a:rPr lang="pl-PL" sz="3200" dirty="0">
                <a:solidFill>
                  <a:srgbClr val="94B6D2"/>
                </a:solidFill>
                <a:latin typeface="Tahoma" pitchFamily="34"/>
              </a:rPr>
            </a:br>
            <a:r>
              <a:rPr lang="pl-PL" sz="32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 </a:t>
            </a:r>
            <a:r>
              <a:rPr lang="pl-PL" b="1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ea typeface="+mn-ea"/>
                <a:cs typeface="Tahoma" pitchFamily="2"/>
              </a:rPr>
              <a:t>do 20 lipca, godz. 12:00 </a:t>
            </a:r>
            <a:br>
              <a:rPr lang="pl-PL" sz="40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endParaRPr lang="pl-PL" sz="3200" b="1" dirty="0">
              <a:solidFill>
                <a:srgbClr val="FF0000"/>
              </a:solidFill>
              <a:latin typeface="Tahoma" pitchFamily="34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8845703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/>
          <p:nvPr/>
        </p:nvSpPr>
        <p:spPr>
          <a:xfrm>
            <a:off x="1522148" y="229020"/>
            <a:ext cx="9145760" cy="204864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Punkty Naboru </a:t>
            </a:r>
            <a:b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</a:br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(szkoły ponadpodstawowe)</a:t>
            </a:r>
            <a:b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</a:br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 pobierają listy przyjętych/nieprzyjętych </a:t>
            </a:r>
            <a:b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</a:br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do oddziałów 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3600" b="1" dirty="0">
              <a:solidFill>
                <a:srgbClr val="455A83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8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cs typeface="Tahoma" pitchFamily="2"/>
              </a:rPr>
              <a:t>21.07.2020r.  do godz. 11:00</a:t>
            </a:r>
          </a:p>
        </p:txBody>
      </p:sp>
    </p:spTree>
    <p:extLst>
      <p:ext uri="{BB962C8B-B14F-4D97-AF65-F5344CB8AC3E}">
        <p14:creationId xmlns:p14="http://schemas.microsoft.com/office/powerpoint/2010/main" val="102351984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/>
          <p:nvPr/>
        </p:nvSpPr>
        <p:spPr>
          <a:xfrm>
            <a:off x="1558512" y="360082"/>
            <a:ext cx="9145760" cy="213360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Publikacja list przyjętych/nieprzyjętych </a:t>
            </a:r>
            <a:b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</a:br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do oddziałów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3600" b="1" dirty="0">
              <a:solidFill>
                <a:srgbClr val="FF0000"/>
              </a:solidFill>
              <a:latin typeface="Tahoma" pitchFamily="34"/>
              <a:ea typeface="Lucida Sans Unicode" pitchFamily="2"/>
              <a:cs typeface="Tahoma" pitchFamily="2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66614" y="3213770"/>
            <a:ext cx="10225136" cy="16561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60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cs typeface="Tahoma" pitchFamily="2"/>
              </a:rPr>
              <a:t>21 lipca do godz. 12:00</a:t>
            </a:r>
          </a:p>
        </p:txBody>
      </p:sp>
    </p:spTree>
    <p:extLst>
      <p:ext uri="{BB962C8B-B14F-4D97-AF65-F5344CB8AC3E}">
        <p14:creationId xmlns:p14="http://schemas.microsoft.com/office/powerpoint/2010/main" val="13773570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/>
          <p:nvPr/>
        </p:nvSpPr>
        <p:spPr>
          <a:xfrm>
            <a:off x="1522505" y="260709"/>
            <a:ext cx="9145760" cy="155715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6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System zapewnia obsługę aktualizacji list przyjętych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3600" b="1" dirty="0">
              <a:solidFill>
                <a:srgbClr val="455A83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3600" b="1" dirty="0">
              <a:solidFill>
                <a:srgbClr val="455A83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3600" b="1" dirty="0">
              <a:solidFill>
                <a:srgbClr val="455A83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4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cs typeface="Tahoma" pitchFamily="2"/>
              </a:rPr>
              <a:t>do 24.08.2020r. do godz. 12.00  </a:t>
            </a:r>
          </a:p>
        </p:txBody>
      </p:sp>
    </p:spTree>
    <p:extLst>
      <p:ext uri="{BB962C8B-B14F-4D97-AF65-F5344CB8AC3E}">
        <p14:creationId xmlns:p14="http://schemas.microsoft.com/office/powerpoint/2010/main" val="36700502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701833" y="1413104"/>
            <a:ext cx="8642357" cy="453755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endParaRPr lang="pl-PL" sz="1600" dirty="0"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2400" dirty="0">
                <a:latin typeface="Arial" pitchFamily="18"/>
              </a:rPr>
              <a:t>Kandydat – uczeń starający się o przyjęcie do szkoły ponadpodstawowej 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2400" dirty="0"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2400" dirty="0">
                <a:latin typeface="Arial" pitchFamily="18"/>
              </a:rPr>
              <a:t>w woj. łódzkim korzysta z  adresu: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1600" dirty="0"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/>
              </a:rPr>
              <a:t>lodzkie.edu.com.pl 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1600" dirty="0">
                <a:latin typeface="Arial" pitchFamily="18"/>
              </a:rPr>
              <a:t>  </a:t>
            </a: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</p:txBody>
      </p:sp>
      <p:sp>
        <p:nvSpPr>
          <p:cNvPr id="5" name="Tytuł 1"/>
          <p:cNvSpPr/>
          <p:nvPr/>
        </p:nvSpPr>
        <p:spPr>
          <a:xfrm>
            <a:off x="1917882" y="692800"/>
            <a:ext cx="8281918" cy="96970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0" compatLnSpc="0"/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801" b="1" dirty="0">
                <a:solidFill>
                  <a:srgbClr val="445870"/>
                </a:solidFill>
                <a:latin typeface="Arial" pitchFamily="18"/>
                <a:ea typeface="Lucida Sans Unicode" pitchFamily="2"/>
                <a:cs typeface="Tahoma" pitchFamily="2"/>
              </a:rPr>
              <a:t>Adres dla kandydata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07CE1-DD3A-413B-8D34-D4E17977F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519142" y="5075084"/>
            <a:ext cx="720456" cy="74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5940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HARMONOGRAM 2020</a:t>
            </a:r>
          </a:p>
        </p:txBody>
      </p:sp>
    </p:spTree>
    <p:extLst>
      <p:ext uri="{BB962C8B-B14F-4D97-AF65-F5344CB8AC3E}">
        <p14:creationId xmlns:p14="http://schemas.microsoft.com/office/powerpoint/2010/main" val="246138076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/>
          <p:nvPr/>
        </p:nvSpPr>
        <p:spPr>
          <a:xfrm>
            <a:off x="16223" y="-170606"/>
            <a:ext cx="11881320" cy="25202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3600" b="1" dirty="0">
              <a:solidFill>
                <a:srgbClr val="455A83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6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Kandydaci przy użyciu Internetu dokonują wyboru szkół i oddziałów oraz dostarczają wydrukowany </a:t>
            </a:r>
            <a:br>
              <a:rPr lang="pl-PL" sz="36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36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z systemu wniosek 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600" b="1" u="sng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do szkoły pierwszego wyboru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3600" b="1" dirty="0">
              <a:solidFill>
                <a:srgbClr val="455A83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 lvl="0" algn="ctr"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ea typeface="Lucida Sans Unicode" pitchFamily="2"/>
                <a:cs typeface="Tahoma" pitchFamily="2"/>
              </a:rPr>
              <a:t>11.05.2020 r.  –  23.06.2020 r.  godz. 15:00</a:t>
            </a:r>
          </a:p>
          <a:p>
            <a:pPr lvl="0" algn="ctr"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1" kern="0" dirty="0">
                <a:solidFill>
                  <a:srgbClr val="455A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cs typeface="Tahoma" pitchFamily="2"/>
              </a:rPr>
              <a:t>*20.05.2020 r.  godz. 15:00</a:t>
            </a:r>
            <a:endParaRPr lang="pl-PL" sz="2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/>
              <a:ea typeface="Lucida Sans Unicode" pitchFamily="2"/>
              <a:cs typeface="Tahoma" pitchFamily="2"/>
            </a:endParaRPr>
          </a:p>
          <a:p>
            <a:pPr lvl="0" algn="ctr"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*</a:t>
            </a:r>
            <a:r>
              <a:rPr lang="pl-PL" sz="2000" b="1" i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dotyczy składania wniosków do szkół, w których przeprowadza się:</a:t>
            </a:r>
            <a:br>
              <a:rPr lang="pl-PL" sz="2000" b="1" i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</a:br>
            <a:r>
              <a:rPr lang="pl-PL" sz="2000" b="1" i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sprawdzian uzdolnień kierunkowych, sprawdzian kompetencji/predyspozycji językowych, </a:t>
            </a:r>
            <a:br>
              <a:rPr lang="pl-PL" sz="2000" b="1" i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</a:br>
            <a:r>
              <a:rPr lang="pl-PL" sz="2000" b="1" i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próby sprawności fizycznej</a:t>
            </a:r>
            <a:endParaRPr lang="pl-PL" sz="1600" b="1" i="1" kern="0" dirty="0">
              <a:solidFill>
                <a:srgbClr val="455A83"/>
              </a:solidFill>
              <a:latin typeface="Tahoma" pitchFamily="34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0096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118542" y="333450"/>
            <a:ext cx="11881320" cy="126173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>
              <a:spcBef>
                <a:spcPts val="900"/>
              </a:spcBef>
            </a:pPr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Weryfikacja zgłoszeń/wniosków kandydatów</a:t>
            </a:r>
          </a:p>
          <a:p>
            <a:pPr algn="ctr">
              <a:spcBef>
                <a:spcPts val="900"/>
              </a:spcBef>
            </a:pPr>
            <a:endParaRPr lang="pl-PL" sz="4000" b="1" kern="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  <a:p>
            <a:pPr algn="ctr">
              <a:spcBef>
                <a:spcPts val="900"/>
              </a:spcBef>
            </a:pPr>
            <a:endParaRPr lang="pl-PL" sz="4000" b="1" kern="0" dirty="0">
              <a:solidFill>
                <a:srgbClr val="5A5A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/>
              <a:cs typeface="Tahoma" pitchFamily="2"/>
            </a:endParaRPr>
          </a:p>
          <a:p>
            <a:pPr algn="ctr">
              <a:spcBef>
                <a:spcPts val="900"/>
              </a:spcBef>
            </a:pPr>
            <a:r>
              <a:rPr lang="pl-PL" sz="40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cs typeface="Tahoma" pitchFamily="2"/>
              </a:rPr>
              <a:t>11.05.2020 r.  – </a:t>
            </a:r>
          </a:p>
          <a:p>
            <a:pPr algn="ctr">
              <a:spcBef>
                <a:spcPts val="900"/>
              </a:spcBef>
            </a:pPr>
            <a:r>
              <a:rPr lang="pl-PL" sz="40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cs typeface="Tahoma" pitchFamily="2"/>
              </a:rPr>
              <a:t>24.06.2020 r. godz. 15:00   </a:t>
            </a:r>
            <a:br>
              <a:rPr lang="pl-PL" sz="40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cs typeface="Tahoma" pitchFamily="2"/>
              </a:rPr>
            </a:br>
            <a:endParaRPr lang="pl-PL" sz="4000" b="1" kern="0" dirty="0">
              <a:solidFill>
                <a:srgbClr val="5A5A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/>
              <a:cs typeface="Tahoma" pitchFamily="2"/>
            </a:endParaRPr>
          </a:p>
          <a:p>
            <a:pPr algn="ctr">
              <a:spcBef>
                <a:spcPts val="900"/>
              </a:spcBef>
            </a:pPr>
            <a:endParaRPr lang="pl-PL" sz="4000" b="1" kern="0" dirty="0">
              <a:solidFill>
                <a:srgbClr val="FF0000"/>
              </a:solidFill>
              <a:latin typeface="Tahoma" pitchFamily="34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555626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/>
          <p:nvPr/>
        </p:nvSpPr>
        <p:spPr>
          <a:xfrm>
            <a:off x="298562" y="2349674"/>
            <a:ext cx="11593288" cy="28647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4000" b="1" kern="0" dirty="0">
              <a:solidFill>
                <a:srgbClr val="FF0000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4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ea typeface="Lucida Sans Unicode" pitchFamily="2"/>
                <a:cs typeface="Tahoma" pitchFamily="2"/>
              </a:rPr>
              <a:t>05</a:t>
            </a:r>
            <a:r>
              <a:rPr lang="pl-PL" sz="4400" b="1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ea typeface="Lucida Sans Unicode" pitchFamily="2"/>
                <a:cs typeface="Tahoma" pitchFamily="2"/>
              </a:rPr>
              <a:t>.06.2020 r. </a:t>
            </a:r>
            <a:r>
              <a:rPr lang="pl-PL" sz="44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ea typeface="Lucida Sans Unicode" pitchFamily="2"/>
                <a:cs typeface="Tahoma" pitchFamily="2"/>
              </a:rPr>
              <a:t>g</a:t>
            </a:r>
            <a:r>
              <a:rPr lang="pl-PL" sz="4400" b="1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ea typeface="Lucida Sans Unicode" pitchFamily="2"/>
                <a:cs typeface="Tahoma" pitchFamily="2"/>
              </a:rPr>
              <a:t>odz. 8:00 – </a:t>
            </a:r>
          </a:p>
          <a:p>
            <a:pPr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4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ea typeface="Lucida Sans Unicode" pitchFamily="2"/>
                <a:cs typeface="Tahoma" pitchFamily="2"/>
              </a:rPr>
              <a:t>09</a:t>
            </a:r>
            <a:r>
              <a:rPr lang="pl-PL" sz="4400" b="1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ea typeface="Lucida Sans Unicode" pitchFamily="2"/>
                <a:cs typeface="Tahoma" pitchFamily="2"/>
              </a:rPr>
              <a:t>.06.2020 r. </a:t>
            </a:r>
            <a:r>
              <a:rPr lang="pl-PL" sz="44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ea typeface="Lucida Sans Unicode" pitchFamily="2"/>
                <a:cs typeface="Tahoma" pitchFamily="2"/>
              </a:rPr>
              <a:t>g</a:t>
            </a:r>
            <a:r>
              <a:rPr lang="pl-PL" sz="4400" b="1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ea typeface="Lucida Sans Unicode" pitchFamily="2"/>
                <a:cs typeface="Tahoma" pitchFamily="2"/>
              </a:rPr>
              <a:t>odz. 10:00</a:t>
            </a:r>
            <a:br>
              <a:rPr lang="pl-PL" sz="40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endParaRPr lang="pl-PL" sz="4000" b="1" dirty="0">
              <a:solidFill>
                <a:srgbClr val="94B6D2"/>
              </a:solidFill>
              <a:latin typeface="Tahoma" pitchFamily="34"/>
              <a:ea typeface="Lucida Sans Unicode" pitchFamily="2"/>
              <a:cs typeface="Tahoma" pitchFamily="2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73CF66-3AD9-4CF4-8A2A-45D9A00C7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12" y="413887"/>
            <a:ext cx="11135787" cy="1503739"/>
          </a:xfrm>
        </p:spPr>
        <p:txBody>
          <a:bodyPr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pl-PL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3600" b="1" dirty="0">
                <a:solidFill>
                  <a:srgbClr val="455A83"/>
                </a:solidFill>
                <a:latin typeface="Tahoma" pitchFamily="34"/>
                <a:ea typeface="+mn-ea"/>
                <a:cs typeface="Tahoma" pitchFamily="2"/>
              </a:rPr>
              <a:t>Wprowadzenie </a:t>
            </a:r>
            <a:br>
              <a:rPr lang="pl-PL" sz="3600" b="1" dirty="0">
                <a:solidFill>
                  <a:srgbClr val="455A83"/>
                </a:solidFill>
                <a:latin typeface="Tahoma" pitchFamily="34"/>
                <a:ea typeface="+mn-ea"/>
                <a:cs typeface="Tahoma" pitchFamily="2"/>
              </a:rPr>
            </a:br>
            <a:r>
              <a:rPr lang="pl-PL" sz="3600" b="1" dirty="0">
                <a:solidFill>
                  <a:srgbClr val="455A83"/>
                </a:solidFill>
                <a:latin typeface="Tahoma" pitchFamily="34"/>
                <a:ea typeface="+mn-ea"/>
                <a:cs typeface="Tahoma" pitchFamily="2"/>
              </a:rPr>
              <a:t>wyników sprawdzianów </a:t>
            </a:r>
            <a:br>
              <a:rPr lang="pl-PL" sz="3600" b="1" dirty="0">
                <a:solidFill>
                  <a:srgbClr val="455A83"/>
                </a:solidFill>
                <a:latin typeface="Tahoma" pitchFamily="34"/>
                <a:ea typeface="+mn-ea"/>
                <a:cs typeface="Tahoma" pitchFamily="2"/>
              </a:rPr>
            </a:br>
            <a:r>
              <a:rPr lang="pl-PL" sz="3600" b="1" dirty="0">
                <a:solidFill>
                  <a:srgbClr val="455A83"/>
                </a:solidFill>
                <a:latin typeface="Tahoma" pitchFamily="34"/>
                <a:ea typeface="+mn-ea"/>
                <a:cs typeface="Tahoma" pitchFamily="2"/>
              </a:rPr>
              <a:t>uzdolnień kierunkowych (WSUK)</a:t>
            </a:r>
            <a:br>
              <a:rPr lang="pl-PL" sz="3600" b="1" dirty="0">
                <a:solidFill>
                  <a:srgbClr val="455A83"/>
                </a:solidFill>
                <a:latin typeface="Tahoma" pitchFamily="34"/>
                <a:ea typeface="+mn-ea"/>
                <a:cs typeface="Tahoma" pitchFamily="2"/>
              </a:rPr>
            </a:br>
            <a:endParaRPr lang="pl-PL" sz="3600" b="1" dirty="0">
              <a:solidFill>
                <a:srgbClr val="455A83"/>
              </a:solidFill>
              <a:latin typeface="Tahoma" pitchFamily="34"/>
              <a:ea typeface="+mn-ea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3452837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622598" y="333450"/>
            <a:ext cx="10733882" cy="362886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Do systemu dostarczane są dane o ocenach, wynikach egzaminu ósmoklasisty 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i szczególnych osiągnięciach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200" b="1" dirty="0">
                <a:solidFill>
                  <a:srgbClr val="376092"/>
                </a:solidFill>
                <a:latin typeface="Tahoma" pitchFamily="34"/>
                <a:ea typeface="Lucida Sans Unicode" pitchFamily="2"/>
                <a:cs typeface="Tahoma" pitchFamily="2"/>
              </a:rPr>
              <a:t>Szkoły podstawowe</a:t>
            </a:r>
            <a:r>
              <a:rPr lang="pl-PL" sz="32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 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4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cs typeface="Tahoma" pitchFamily="2"/>
              </a:rPr>
              <a:t>18.06.2020 r. – 24.06.2020 r.  godz. 15:00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200" b="1" dirty="0">
                <a:solidFill>
                  <a:srgbClr val="376092"/>
                </a:solidFill>
                <a:latin typeface="Tahoma" pitchFamily="34"/>
                <a:ea typeface="Lucida Sans Unicode" pitchFamily="2"/>
                <a:cs typeface="Tahoma" pitchFamily="2"/>
              </a:rPr>
              <a:t>Kandydaci (samodzielni lub spoza systemu)</a:t>
            </a:r>
            <a:r>
              <a:rPr lang="pl-PL" sz="32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 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4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cs typeface="Tahoma" pitchFamily="2"/>
              </a:rPr>
              <a:t>26.06.2020</a:t>
            </a:r>
            <a:r>
              <a:rPr lang="pl-PL" sz="32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 </a:t>
            </a:r>
            <a:r>
              <a:rPr lang="pl-PL" sz="44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cs typeface="Tahoma" pitchFamily="2"/>
              </a:rPr>
              <a:t>r. – 30.06.2020 r. godz. 15:00</a:t>
            </a:r>
          </a:p>
        </p:txBody>
      </p:sp>
    </p:spTree>
    <p:extLst>
      <p:ext uri="{BB962C8B-B14F-4D97-AF65-F5344CB8AC3E}">
        <p14:creationId xmlns:p14="http://schemas.microsoft.com/office/powerpoint/2010/main" val="22136099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1337988" y="304986"/>
            <a:ext cx="9437738" cy="132419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Kandydaci (wszyscy) dostarczają </a:t>
            </a:r>
            <a:b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</a:br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do szkoły pierwszego wyboru </a:t>
            </a:r>
            <a:b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</a:br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kopie lub oryginały: </a:t>
            </a:r>
            <a:b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</a:br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świadectwa, zaświadczenia o wynikach egzaminu ósmoklasisty oraz szczególnych osiągnięć 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3600" b="1" dirty="0">
              <a:solidFill>
                <a:srgbClr val="FF0000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4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cs typeface="Tahoma" pitchFamily="2"/>
              </a:rPr>
              <a:t>do 30.06.2020 r. godz. 15:00</a:t>
            </a:r>
          </a:p>
        </p:txBody>
      </p:sp>
    </p:spTree>
    <p:extLst>
      <p:ext uri="{BB962C8B-B14F-4D97-AF65-F5344CB8AC3E}">
        <p14:creationId xmlns:p14="http://schemas.microsoft.com/office/powerpoint/2010/main" val="1498770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1522326" y="477466"/>
            <a:ext cx="9145760" cy="107305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Weryfikacja osiągnięć kandydatów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3600" b="1" dirty="0">
              <a:solidFill>
                <a:srgbClr val="FF0000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4400" b="1" kern="0" dirty="0">
              <a:solidFill>
                <a:srgbClr val="5A5A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/>
              <a:cs typeface="Tahoma" pitchFamily="2"/>
            </a:endParaRP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3600" b="1" dirty="0">
              <a:solidFill>
                <a:srgbClr val="FF0000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60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cs typeface="Tahoma" pitchFamily="2"/>
              </a:rPr>
              <a:t>do 06.07.2020 r. godz. 11:00 </a:t>
            </a:r>
            <a:br>
              <a:rPr lang="pl-PL" sz="40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endParaRPr lang="pl-PL" sz="4000" b="1" dirty="0">
              <a:solidFill>
                <a:srgbClr val="94B6D2"/>
              </a:solidFill>
              <a:latin typeface="Tahoma" pitchFamily="34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787809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/>
          <p:nvPr/>
        </p:nvSpPr>
        <p:spPr>
          <a:xfrm>
            <a:off x="1126298" y="260701"/>
            <a:ext cx="9937460" cy="830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600" b="1" kern="0" dirty="0">
                <a:solidFill>
                  <a:srgbClr val="455A83"/>
                </a:solidFill>
                <a:latin typeface="Tahoma" pitchFamily="34"/>
                <a:cs typeface="Tahoma" pitchFamily="2"/>
              </a:rPr>
              <a:t>Porządkowanie list chętnych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3600" b="1" dirty="0">
              <a:solidFill>
                <a:srgbClr val="455A83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6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 </a:t>
            </a:r>
            <a:br>
              <a:rPr lang="pl-PL" sz="36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44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cs typeface="Tahoma" pitchFamily="2"/>
              </a:rPr>
              <a:t>7.07.2020r. 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4400" b="1" kern="0" dirty="0">
              <a:solidFill>
                <a:srgbClr val="5A5A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/>
              <a:cs typeface="Tahoma" pitchFamily="2"/>
            </a:endParaRP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400" b="1" kern="0" dirty="0">
                <a:solidFill>
                  <a:srgbClr val="5A5A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cs typeface="Tahoma" pitchFamily="2"/>
              </a:rPr>
              <a:t>od godz. 13:00 do godz. 14:00</a:t>
            </a:r>
          </a:p>
        </p:txBody>
      </p:sp>
    </p:spTree>
    <p:extLst>
      <p:ext uri="{BB962C8B-B14F-4D97-AF65-F5344CB8AC3E}">
        <p14:creationId xmlns:p14="http://schemas.microsoft.com/office/powerpoint/2010/main" val="272738997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zentacja V ogolna panor">
  <a:themeElements>
    <a:clrScheme name="SZABLON KOLORY vulcan">
      <a:dk1>
        <a:srgbClr val="5A5A65"/>
      </a:dk1>
      <a:lt1>
        <a:sysClr val="window" lastClr="FFFFFF"/>
      </a:lt1>
      <a:dk2>
        <a:srgbClr val="5A5A65"/>
      </a:dk2>
      <a:lt2>
        <a:srgbClr val="FFFFFF"/>
      </a:lt2>
      <a:accent1>
        <a:srgbClr val="8BA5D0"/>
      </a:accent1>
      <a:accent2>
        <a:srgbClr val="F78377"/>
      </a:accent2>
      <a:accent3>
        <a:srgbClr val="4EBD8E"/>
      </a:accent3>
      <a:accent4>
        <a:srgbClr val="DEB13D"/>
      </a:accent4>
      <a:accent5>
        <a:srgbClr val="89CAE5"/>
      </a:accent5>
      <a:accent6>
        <a:srgbClr val="9CC355"/>
      </a:accent6>
      <a:hlink>
        <a:srgbClr val="41AD7F"/>
      </a:hlink>
      <a:folHlink>
        <a:srgbClr val="41AD7F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ULCAN szablon 2504 wersja posrednia" id="{AC8CEF9D-FAFF-4ECB-A184-6DFDECCD3C40}" vid="{4F3BB3C0-1AF0-490C-9239-62212926D94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dzajDokumentu xmlns="8df76f03-7524-4f57-9d0f-1325284aa2ab">Wzory/szablony dokumentów</RodzajDokumentu>
    <TypDokumentu xmlns="8df76f03-7524-4f57-9d0f-1325284aa2ab">Prezentacja</TypDokumentu>
    <Dzial_wrk xmlns="8df76f03-7524-4f57-9d0f-1325284aa2a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564EC8970DD540925FC147742C3E35" ma:contentTypeVersion="80" ma:contentTypeDescription="Utwórz nowy dokument." ma:contentTypeScope="" ma:versionID="e26558d7ac4849d9e3262b6a267939d8">
  <xsd:schema xmlns:xsd="http://www.w3.org/2001/XMLSchema" xmlns:xs="http://www.w3.org/2001/XMLSchema" xmlns:p="http://schemas.microsoft.com/office/2006/metadata/properties" xmlns:ns2="8df76f03-7524-4f57-9d0f-1325284aa2ab" targetNamespace="http://schemas.microsoft.com/office/2006/metadata/properties" ma:root="true" ma:fieldsID="b01efaeaf49953f8244a85ddbd52113e" ns2:_="">
    <xsd:import namespace="8df76f03-7524-4f57-9d0f-1325284aa2ab"/>
    <xsd:element name="properties">
      <xsd:complexType>
        <xsd:sequence>
          <xsd:element name="documentManagement">
            <xsd:complexType>
              <xsd:all>
                <xsd:element ref="ns2:RodzajDokumentu"/>
                <xsd:element ref="ns2:TypDokumentu"/>
                <xsd:element ref="ns2:Dzial_wr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f76f03-7524-4f57-9d0f-1325284aa2ab" elementFormDefault="qualified">
    <xsd:import namespace="http://schemas.microsoft.com/office/2006/documentManagement/types"/>
    <xsd:import namespace="http://schemas.microsoft.com/office/infopath/2007/PartnerControls"/>
    <xsd:element name="RodzajDokumentu" ma:index="8" ma:displayName="Rodzaj dokumentu" ma:default="BHP" ma:format="Dropdown" ma:internalName="RodzajDokumentu">
      <xsd:simpleType>
        <xsd:restriction base="dms:Choice">
          <xsd:enumeration value="BHP"/>
          <xsd:enumeration value="Dokumenty organizacyjne"/>
          <xsd:enumeration value="Komisja Socjalna i ZFŚS"/>
          <xsd:enumeration value="Produkty i usługi firmy VULCAN"/>
          <xsd:enumeration value="Produkty i usługi partnerów firmy VULCAN"/>
          <xsd:enumeration value="Regulaminy, procedury i instrukcje"/>
          <xsd:enumeration value="Sprawy pracownicze"/>
          <xsd:enumeration value="Wzory/szablony dokumentów"/>
        </xsd:restriction>
      </xsd:simpleType>
    </xsd:element>
    <xsd:element name="TypDokumentu" ma:index="9" ma:displayName="Typ dokumentu" ma:default="BHP w VULCANIE" ma:format="Dropdown" ma:internalName="TypDokumentu">
      <xsd:simpleType>
        <xsd:restriction base="dms:Choice">
          <xsd:enumeration value="BHP w VULCANIE"/>
          <xsd:enumeration value="Delegacje"/>
          <xsd:enumeration value="Doradca i Rachunkowość"/>
          <xsd:enumeration value="Dotacje"/>
          <xsd:enumeration value="Dotacje podręcznikowe"/>
          <xsd:enumeration value="Dotyczące kilku produktów"/>
          <xsd:enumeration value="Droga edukacyjna ucznia"/>
          <xsd:enumeration value="Druki i wnioski"/>
          <xsd:enumeration value="EDUCentrum"/>
          <xsd:enumeration value="Finanse"/>
          <xsd:enumeration value="Finanse Optivum"/>
          <xsd:enumeration value="Finanse Optivum SQL"/>
          <xsd:enumeration value="Fronter"/>
          <xsd:enumeration value="Hurtownia danych oświatowych"/>
          <xsd:enumeration value="Inne"/>
          <xsd:enumeration value="Instrukcje stanowiskowe"/>
          <xsd:enumeration value="Instytut Zarządzania w Edukacji"/>
          <xsd:enumeration value="Intendentura Optivum"/>
          <xsd:enumeration value="Inwentarz Optivum"/>
          <xsd:enumeration value="Kadry Optivum i Płace Optivum"/>
          <xsd:enumeration value="Komisja Socjalna"/>
          <xsd:enumeration value="Kompetencje.edu.pl"/>
          <xsd:enumeration value="Komunikacja"/>
          <xsd:enumeration value="List firmowy"/>
          <xsd:enumeration value="Logo"/>
          <xsd:enumeration value="Microsoft Live@edu"/>
          <xsd:enumeration value="MOL Optivum"/>
          <xsd:enumeration value="Nabór"/>
          <xsd:enumeration value="Nabór - usługi marketingowe dla JST"/>
          <xsd:enumeration value="Nauczyciel.pl"/>
          <xsd:enumeration value="Ogólnofirmowe operacyjne"/>
          <xsd:enumeration value="Ogólnofirmowe wydane przez Organy Spółki"/>
          <xsd:enumeration value="Organizacja Optivum"/>
          <xsd:enumeration value="Personel"/>
          <xsd:enumeration value="Podwyższanie kwalifikacji zawodowych"/>
          <xsd:enumeration value="Poradniki BHP"/>
          <xsd:enumeration value="Prawo Optivum"/>
          <xsd:enumeration value="Prezentacja"/>
          <xsd:enumeration value="Projekt &quot;Przez kompetencje do firmy eksperckiej&quot;"/>
          <xsd:enumeration value="Przedszkole Optivum"/>
          <xsd:enumeration value="Przedszkole Optivum NET"/>
          <xsd:enumeration value="Przepisy"/>
          <xsd:enumeration value="Sigma"/>
          <xsd:enumeration value="Stopka maila"/>
          <xsd:enumeration value="Uczniowie Optivum NET"/>
          <xsd:enumeration value="Uczniowie Optivum NET+"/>
          <xsd:enumeration value="Umowa zlecenia i umowa o dzieło"/>
          <xsd:enumeration value="Umowy na produkty VULCAN"/>
          <xsd:enumeration value="vEdukacja"/>
          <xsd:enumeration value="Wydane przez Organy Spółki"/>
          <xsd:enumeration value="Zaświadczenia"/>
          <xsd:enumeration value="ZFŚS"/>
          <xsd:enumeration value="Złoty abonament Optivum"/>
          <xsd:enumeration value="Kodeks postępowania grupy SANOMA"/>
          <xsd:enumeration value="eduABI"/>
          <xsd:enumeration value="Polityka bezpieczeństwa informacji Grupy Sanoma"/>
        </xsd:restriction>
      </xsd:simpleType>
    </xsd:element>
    <xsd:element name="Dzial_wrk" ma:index="10" nillable="true" ma:displayName="Dzial_wrk" ma:hidden="true" ma:internalName="Dzial_wrk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35C23A-9CD0-4654-AFAA-FE53888A443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df76f03-7524-4f57-9d0f-1325284aa2ab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8BEC04-F30E-4E79-A994-031ECDECCA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f76f03-7524-4f57-9d0f-1325284aa2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94F1D4-FA32-4AB7-89F8-F20897C88E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VULCAN szablon 2504</Template>
  <TotalTime>3752</TotalTime>
  <Words>446</Words>
  <Application>Microsoft Office PowerPoint</Application>
  <PresentationFormat>Niestandardowy</PresentationFormat>
  <Paragraphs>92</Paragraphs>
  <Slides>18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Tahoma</vt:lpstr>
      <vt:lpstr>Prezentacja V ogolna panor</vt:lpstr>
      <vt:lpstr>Prezentacja programu PowerPoint</vt:lpstr>
      <vt:lpstr>Prezentacja programu PowerPoint</vt:lpstr>
      <vt:lpstr>Prezentacja programu PowerPoint</vt:lpstr>
      <vt:lpstr>Prezentacja programu PowerPoint</vt:lpstr>
      <vt:lpstr> Wprowadzenie  wyników sprawdzianów  uzdolnień kierunkowych (WSUK)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WAŻNE!!! Kandydat potwierdza wolę nauki  poprzez dostarczenie oryginałów:  świadectwa,  wyników egzaminu ósmoklasisty  i ew. zaświadczenia lekarskiego  o braku przeciwskazań do podjęcia nauki w danym zawodzie    do 20 lipca, godz. 12:00 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Misiak</dc:creator>
  <cp:lastModifiedBy>irena.matuszyk@onet.pl</cp:lastModifiedBy>
  <cp:revision>105</cp:revision>
  <dcterms:created xsi:type="dcterms:W3CDTF">2016-09-13T21:41:13Z</dcterms:created>
  <dcterms:modified xsi:type="dcterms:W3CDTF">2020-05-13T09:52:51Z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0x01010093564EC8970DD540925FC147742C3E35</vt:lpwstr>
  </property>
</Properties>
</file>