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875635-916C-4BBD-834B-3BF0925C7A14}" v="326" dt="2022-10-23T09:15:45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523A55-600F-4BB1-8855-67531D8E80C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B5F3307-6FBA-4605-9A72-D62038ACFF2E}">
      <dgm:prSet/>
      <dgm:spPr/>
      <dgm:t>
        <a:bodyPr/>
        <a:lstStyle/>
        <a:p>
          <a:r>
            <a:rPr lang="pl-PL" baseline="0"/>
            <a:t>Otyłość może być spowodowana chorobami, osoby  te mogą cierpieć na depresje i inne tego   typu choroby . Dlatego bądźmy tolerancyjni .</a:t>
          </a:r>
          <a:endParaRPr lang="en-US"/>
        </a:p>
      </dgm:t>
    </dgm:pt>
    <dgm:pt modelId="{6486970D-D33B-46A5-8015-05CA1EA28B61}" type="parTrans" cxnId="{C0F43BD6-E683-490E-8C21-22397039536C}">
      <dgm:prSet/>
      <dgm:spPr/>
      <dgm:t>
        <a:bodyPr/>
        <a:lstStyle/>
        <a:p>
          <a:endParaRPr lang="en-US"/>
        </a:p>
      </dgm:t>
    </dgm:pt>
    <dgm:pt modelId="{C5BFE368-5D1F-4841-95D2-F0CB0E87F6EF}" type="sibTrans" cxnId="{C0F43BD6-E683-490E-8C21-22397039536C}">
      <dgm:prSet/>
      <dgm:spPr/>
      <dgm:t>
        <a:bodyPr/>
        <a:lstStyle/>
        <a:p>
          <a:endParaRPr lang="en-US"/>
        </a:p>
      </dgm:t>
    </dgm:pt>
    <dgm:pt modelId="{CE61E32F-BD09-4FD9-A106-3356EC198176}">
      <dgm:prSet/>
      <dgm:spPr/>
      <dgm:t>
        <a:bodyPr/>
        <a:lstStyle/>
        <a:p>
          <a:r>
            <a:rPr lang="pl-PL" baseline="0"/>
            <a:t>Samorząd uczniowski </a:t>
          </a:r>
          <a:endParaRPr lang="en-US"/>
        </a:p>
      </dgm:t>
    </dgm:pt>
    <dgm:pt modelId="{67104906-9405-40C0-B4EA-CAB66AA59593}" type="parTrans" cxnId="{95A22844-159E-4E1E-9B44-4FEAA54BD71F}">
      <dgm:prSet/>
      <dgm:spPr/>
      <dgm:t>
        <a:bodyPr/>
        <a:lstStyle/>
        <a:p>
          <a:endParaRPr lang="en-US"/>
        </a:p>
      </dgm:t>
    </dgm:pt>
    <dgm:pt modelId="{C3AEE9F5-99E1-4D29-B9E5-20DCEF784360}" type="sibTrans" cxnId="{95A22844-159E-4E1E-9B44-4FEAA54BD71F}">
      <dgm:prSet/>
      <dgm:spPr/>
      <dgm:t>
        <a:bodyPr/>
        <a:lstStyle/>
        <a:p>
          <a:endParaRPr lang="en-US"/>
        </a:p>
      </dgm:t>
    </dgm:pt>
    <dgm:pt modelId="{15D087BE-E4F4-4DA8-B54F-AFAC0B9C3F82}" type="pres">
      <dgm:prSet presAssocID="{A0523A55-600F-4BB1-8855-67531D8E80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4ABFE9C-61DE-44F8-9337-C5E4D5E55D17}" type="pres">
      <dgm:prSet presAssocID="{EB5F3307-6FBA-4605-9A72-D62038ACFF2E}" presName="hierRoot1" presStyleCnt="0"/>
      <dgm:spPr/>
    </dgm:pt>
    <dgm:pt modelId="{FD647BC6-9541-4544-BF78-64C4AC17FC48}" type="pres">
      <dgm:prSet presAssocID="{EB5F3307-6FBA-4605-9A72-D62038ACFF2E}" presName="composite" presStyleCnt="0"/>
      <dgm:spPr/>
    </dgm:pt>
    <dgm:pt modelId="{AE0B80AE-33C1-40DC-A21E-39B777E1A0DD}" type="pres">
      <dgm:prSet presAssocID="{EB5F3307-6FBA-4605-9A72-D62038ACFF2E}" presName="background" presStyleLbl="node0" presStyleIdx="0" presStyleCnt="2"/>
      <dgm:spPr/>
    </dgm:pt>
    <dgm:pt modelId="{1071CFFB-8B99-4E44-8089-ED03C8A58CAE}" type="pres">
      <dgm:prSet presAssocID="{EB5F3307-6FBA-4605-9A72-D62038ACFF2E}" presName="text" presStyleLbl="fgAcc0" presStyleIdx="0" presStyleCnt="2">
        <dgm:presLayoutVars>
          <dgm:chPref val="3"/>
        </dgm:presLayoutVars>
      </dgm:prSet>
      <dgm:spPr/>
    </dgm:pt>
    <dgm:pt modelId="{ABEAA060-A3A8-4CC7-911C-66A4409CE057}" type="pres">
      <dgm:prSet presAssocID="{EB5F3307-6FBA-4605-9A72-D62038ACFF2E}" presName="hierChild2" presStyleCnt="0"/>
      <dgm:spPr/>
    </dgm:pt>
    <dgm:pt modelId="{F10D61EE-EEE9-4706-940A-93BD06A60DF5}" type="pres">
      <dgm:prSet presAssocID="{CE61E32F-BD09-4FD9-A106-3356EC198176}" presName="hierRoot1" presStyleCnt="0"/>
      <dgm:spPr/>
    </dgm:pt>
    <dgm:pt modelId="{9A8D2DF9-BAAC-4E0F-9F74-5E5EDE2A723A}" type="pres">
      <dgm:prSet presAssocID="{CE61E32F-BD09-4FD9-A106-3356EC198176}" presName="composite" presStyleCnt="0"/>
      <dgm:spPr/>
    </dgm:pt>
    <dgm:pt modelId="{F1DBF985-B8C1-4693-908D-D1E75B2122AA}" type="pres">
      <dgm:prSet presAssocID="{CE61E32F-BD09-4FD9-A106-3356EC198176}" presName="background" presStyleLbl="node0" presStyleIdx="1" presStyleCnt="2"/>
      <dgm:spPr/>
    </dgm:pt>
    <dgm:pt modelId="{2FB1C543-6842-45F5-B4E9-E81842CF05F1}" type="pres">
      <dgm:prSet presAssocID="{CE61E32F-BD09-4FD9-A106-3356EC198176}" presName="text" presStyleLbl="fgAcc0" presStyleIdx="1" presStyleCnt="2">
        <dgm:presLayoutVars>
          <dgm:chPref val="3"/>
        </dgm:presLayoutVars>
      </dgm:prSet>
      <dgm:spPr/>
    </dgm:pt>
    <dgm:pt modelId="{79CCD65C-3243-47D4-BCB0-A63B122D5D5E}" type="pres">
      <dgm:prSet presAssocID="{CE61E32F-BD09-4FD9-A106-3356EC198176}" presName="hierChild2" presStyleCnt="0"/>
      <dgm:spPr/>
    </dgm:pt>
  </dgm:ptLst>
  <dgm:cxnLst>
    <dgm:cxn modelId="{CE6BDF0D-1E96-4D19-812C-9E0ED8D8ACB5}" type="presOf" srcId="{A0523A55-600F-4BB1-8855-67531D8E80C1}" destId="{15D087BE-E4F4-4DA8-B54F-AFAC0B9C3F82}" srcOrd="0" destOrd="0" presId="urn:microsoft.com/office/officeart/2005/8/layout/hierarchy1"/>
    <dgm:cxn modelId="{4AB83963-197B-426B-B031-BB67B35D5BB1}" type="presOf" srcId="{EB5F3307-6FBA-4605-9A72-D62038ACFF2E}" destId="{1071CFFB-8B99-4E44-8089-ED03C8A58CAE}" srcOrd="0" destOrd="0" presId="urn:microsoft.com/office/officeart/2005/8/layout/hierarchy1"/>
    <dgm:cxn modelId="{95A22844-159E-4E1E-9B44-4FEAA54BD71F}" srcId="{A0523A55-600F-4BB1-8855-67531D8E80C1}" destId="{CE61E32F-BD09-4FD9-A106-3356EC198176}" srcOrd="1" destOrd="0" parTransId="{67104906-9405-40C0-B4EA-CAB66AA59593}" sibTransId="{C3AEE9F5-99E1-4D29-B9E5-20DCEF784360}"/>
    <dgm:cxn modelId="{537D876E-356C-4972-B10C-699635F4D85D}" type="presOf" srcId="{CE61E32F-BD09-4FD9-A106-3356EC198176}" destId="{2FB1C543-6842-45F5-B4E9-E81842CF05F1}" srcOrd="0" destOrd="0" presId="urn:microsoft.com/office/officeart/2005/8/layout/hierarchy1"/>
    <dgm:cxn modelId="{C0F43BD6-E683-490E-8C21-22397039536C}" srcId="{A0523A55-600F-4BB1-8855-67531D8E80C1}" destId="{EB5F3307-6FBA-4605-9A72-D62038ACFF2E}" srcOrd="0" destOrd="0" parTransId="{6486970D-D33B-46A5-8015-05CA1EA28B61}" sibTransId="{C5BFE368-5D1F-4841-95D2-F0CB0E87F6EF}"/>
    <dgm:cxn modelId="{781447B2-C132-40AD-923A-FAA9DAFF0972}" type="presParOf" srcId="{15D087BE-E4F4-4DA8-B54F-AFAC0B9C3F82}" destId="{24ABFE9C-61DE-44F8-9337-C5E4D5E55D17}" srcOrd="0" destOrd="0" presId="urn:microsoft.com/office/officeart/2005/8/layout/hierarchy1"/>
    <dgm:cxn modelId="{96545D23-6F7C-48DB-8612-6B973EC01B8B}" type="presParOf" srcId="{24ABFE9C-61DE-44F8-9337-C5E4D5E55D17}" destId="{FD647BC6-9541-4544-BF78-64C4AC17FC48}" srcOrd="0" destOrd="0" presId="urn:microsoft.com/office/officeart/2005/8/layout/hierarchy1"/>
    <dgm:cxn modelId="{F7F13911-4879-42AE-B27F-C9515B80CC27}" type="presParOf" srcId="{FD647BC6-9541-4544-BF78-64C4AC17FC48}" destId="{AE0B80AE-33C1-40DC-A21E-39B777E1A0DD}" srcOrd="0" destOrd="0" presId="urn:microsoft.com/office/officeart/2005/8/layout/hierarchy1"/>
    <dgm:cxn modelId="{882BE0D8-65AA-4FD0-A16B-C9B83F3382EC}" type="presParOf" srcId="{FD647BC6-9541-4544-BF78-64C4AC17FC48}" destId="{1071CFFB-8B99-4E44-8089-ED03C8A58CAE}" srcOrd="1" destOrd="0" presId="urn:microsoft.com/office/officeart/2005/8/layout/hierarchy1"/>
    <dgm:cxn modelId="{D84EE78B-B274-434D-AB02-856F711DE444}" type="presParOf" srcId="{24ABFE9C-61DE-44F8-9337-C5E4D5E55D17}" destId="{ABEAA060-A3A8-4CC7-911C-66A4409CE057}" srcOrd="1" destOrd="0" presId="urn:microsoft.com/office/officeart/2005/8/layout/hierarchy1"/>
    <dgm:cxn modelId="{0B1998B0-7BDD-455E-A3D4-41A35F60D340}" type="presParOf" srcId="{15D087BE-E4F4-4DA8-B54F-AFAC0B9C3F82}" destId="{F10D61EE-EEE9-4706-940A-93BD06A60DF5}" srcOrd="1" destOrd="0" presId="urn:microsoft.com/office/officeart/2005/8/layout/hierarchy1"/>
    <dgm:cxn modelId="{11D5ADE2-30EC-4D3E-8D15-A9542454670A}" type="presParOf" srcId="{F10D61EE-EEE9-4706-940A-93BD06A60DF5}" destId="{9A8D2DF9-BAAC-4E0F-9F74-5E5EDE2A723A}" srcOrd="0" destOrd="0" presId="urn:microsoft.com/office/officeart/2005/8/layout/hierarchy1"/>
    <dgm:cxn modelId="{D60937B7-EB75-4718-9E4D-C59F3B5AF473}" type="presParOf" srcId="{9A8D2DF9-BAAC-4E0F-9F74-5E5EDE2A723A}" destId="{F1DBF985-B8C1-4693-908D-D1E75B2122AA}" srcOrd="0" destOrd="0" presId="urn:microsoft.com/office/officeart/2005/8/layout/hierarchy1"/>
    <dgm:cxn modelId="{AD6400B8-DB0A-40CC-A8FB-00DCAA2D2B5C}" type="presParOf" srcId="{9A8D2DF9-BAAC-4E0F-9F74-5E5EDE2A723A}" destId="{2FB1C543-6842-45F5-B4E9-E81842CF05F1}" srcOrd="1" destOrd="0" presId="urn:microsoft.com/office/officeart/2005/8/layout/hierarchy1"/>
    <dgm:cxn modelId="{F70579EF-F9E0-4D27-A44B-FA0601BF25CD}" type="presParOf" srcId="{F10D61EE-EEE9-4706-940A-93BD06A60DF5}" destId="{79CCD65C-3243-47D4-BCB0-A63B122D5D5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B80AE-33C1-40DC-A21E-39B777E1A0DD}">
      <dsp:nvSpPr>
        <dsp:cNvPr id="0" name=""/>
        <dsp:cNvSpPr/>
      </dsp:nvSpPr>
      <dsp:spPr>
        <a:xfrm>
          <a:off x="1355" y="128664"/>
          <a:ext cx="4756576" cy="3020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71CFFB-8B99-4E44-8089-ED03C8A58CAE}">
      <dsp:nvSpPr>
        <dsp:cNvPr id="0" name=""/>
        <dsp:cNvSpPr/>
      </dsp:nvSpPr>
      <dsp:spPr>
        <a:xfrm>
          <a:off x="529863" y="630747"/>
          <a:ext cx="4756576" cy="30204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baseline="0"/>
            <a:t>Otyłość może być spowodowana chorobami, osoby  te mogą cierpieć na depresje i inne tego   typu choroby . Dlatego bądźmy tolerancyjni .</a:t>
          </a:r>
          <a:endParaRPr lang="en-US" sz="2700" kern="1200"/>
        </a:p>
      </dsp:txBody>
      <dsp:txXfrm>
        <a:off x="618328" y="719212"/>
        <a:ext cx="4579646" cy="2843495"/>
      </dsp:txXfrm>
    </dsp:sp>
    <dsp:sp modelId="{F1DBF985-B8C1-4693-908D-D1E75B2122AA}">
      <dsp:nvSpPr>
        <dsp:cNvPr id="0" name=""/>
        <dsp:cNvSpPr/>
      </dsp:nvSpPr>
      <dsp:spPr>
        <a:xfrm>
          <a:off x="5814948" y="128664"/>
          <a:ext cx="4756576" cy="3020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1C543-6842-45F5-B4E9-E81842CF05F1}">
      <dsp:nvSpPr>
        <dsp:cNvPr id="0" name=""/>
        <dsp:cNvSpPr/>
      </dsp:nvSpPr>
      <dsp:spPr>
        <a:xfrm>
          <a:off x="6343456" y="630747"/>
          <a:ext cx="4756576" cy="30204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baseline="0"/>
            <a:t>Samorząd uczniowski </a:t>
          </a:r>
          <a:endParaRPr lang="en-US" sz="2700" kern="1200"/>
        </a:p>
      </dsp:txBody>
      <dsp:txXfrm>
        <a:off x="6431921" y="719212"/>
        <a:ext cx="4579646" cy="2843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1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9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3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6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5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0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8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9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7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4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87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11/8/2022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30004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27" r:id="rId5"/>
    <p:sldLayoutId id="2147483732" r:id="rId6"/>
    <p:sldLayoutId id="2147483728" r:id="rId7"/>
    <p:sldLayoutId id="2147483729" r:id="rId8"/>
    <p:sldLayoutId id="2147483730" r:id="rId9"/>
    <p:sldLayoutId id="2147483731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10">
            <a:extLst>
              <a:ext uri="{FF2B5EF4-FFF2-40B4-BE49-F238E27FC236}">
                <a16:creationId xmlns:a16="http://schemas.microsoft.com/office/drawing/2014/main" id="{6E2935B3-43F9-4F49-AEEE-A09015DDF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23C3E9F-031F-4D06-B2D1-FBDE7797A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12">
              <a:extLst>
                <a:ext uri="{FF2B5EF4-FFF2-40B4-BE49-F238E27FC236}">
                  <a16:creationId xmlns:a16="http://schemas.microsoft.com/office/drawing/2014/main" id="{AD6B24CB-2D97-4762-B34A-9FE40CECA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2E85C82-5A92-4169-B806-F7A311C1C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36DD679-1C6F-4F84-9CA0-27B1ABCFD7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0EBB60D-86C6-45E0-AB7B-8C952FEBDD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06710FE-8C5F-4C9D-AF9E-1A7CDAE4C6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8556C1B-E283-4483-ACD0-2808A242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575218D-6500-488D-AB87-B8B426C1CC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859891A-F84B-4F49-B829-12D780F427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A4DD948-16D9-47F3-880E-69BF40A2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CED433A-4441-4EF2-A360-2D5C19C7F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60000"/>
                </a:schemeClr>
              </a:gs>
              <a:gs pos="37000">
                <a:schemeClr val="bg2">
                  <a:alpha val="6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0575" y="540000"/>
            <a:ext cx="4500561" cy="4259814"/>
          </a:xfrm>
        </p:spPr>
        <p:txBody>
          <a:bodyPr>
            <a:normAutofit/>
          </a:bodyPr>
          <a:lstStyle/>
          <a:p>
            <a:r>
              <a:rPr lang="pl-PL" sz="5500">
                <a:cs typeface="Calibri Light"/>
              </a:rPr>
              <a:t>DZIEŃ WALKI Z OTYŁOŚCIĄ</a:t>
            </a:r>
            <a:endParaRPr lang="pl-PL" sz="550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140575" y="4988476"/>
            <a:ext cx="4500561" cy="13202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24.10.2022r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14A0AA1-C9DD-452F-AF3C-8231C0CD8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1" y="3600"/>
            <a:ext cx="6854400" cy="6854400"/>
            <a:chOff x="0" y="3600"/>
            <a:chExt cx="6854400" cy="685440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81A3F73-01DC-494A-B9CC-582418F95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36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C4A7316-203B-47F8-B448-E54B106DB1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199202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DFB6685-5F8D-4A29-9735-BF4667A59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0" name="Picture 3">
            <a:extLst>
              <a:ext uri="{FF2B5EF4-FFF2-40B4-BE49-F238E27FC236}">
                <a16:creationId xmlns:a16="http://schemas.microsoft.com/office/drawing/2014/main" id="{32403CED-6870-8AD9-F7C9-F830CAD4B8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19" r="4" b="4"/>
          <a:stretch/>
        </p:blipFill>
        <p:spPr>
          <a:xfrm>
            <a:off x="20" y="-1"/>
            <a:ext cx="6857980" cy="6858000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1016000"/>
          </a:effectLst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A10581-08F2-4D9E-8CB4-07ECFEE95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9E2092A-4250-4BDD-AC6C-CA57E30DD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7266875" cy="6858000"/>
            <a:chOff x="0" y="0"/>
            <a:chExt cx="7266875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A1EE7D2-EB27-4C6C-8E54-CBCDDCA17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600"/>
              <a:ext cx="7266875" cy="6854400"/>
            </a:xfrm>
            <a:custGeom>
              <a:avLst/>
              <a:gdLst>
                <a:gd name="connsiteX0" fmla="*/ 3839675 w 7266875"/>
                <a:gd name="connsiteY0" fmla="*/ 0 h 6854400"/>
                <a:gd name="connsiteX1" fmla="*/ 7266875 w 7266875"/>
                <a:gd name="connsiteY1" fmla="*/ 3427200 h 6854400"/>
                <a:gd name="connsiteX2" fmla="*/ 3839675 w 7266875"/>
                <a:gd name="connsiteY2" fmla="*/ 6854400 h 6854400"/>
                <a:gd name="connsiteX3" fmla="*/ 3489264 w 7266875"/>
                <a:gd name="connsiteY3" fmla="*/ 6836706 h 6854400"/>
                <a:gd name="connsiteX4" fmla="*/ 3327588 w 7266875"/>
                <a:gd name="connsiteY4" fmla="*/ 6816161 h 6854400"/>
                <a:gd name="connsiteX5" fmla="*/ 3174464 w 7266875"/>
                <a:gd name="connsiteY5" fmla="*/ 6839531 h 6854400"/>
                <a:gd name="connsiteX6" fmla="*/ 2880000 w 7266875"/>
                <a:gd name="connsiteY6" fmla="*/ 6854400 h 6854400"/>
                <a:gd name="connsiteX7" fmla="*/ 0 w 7266875"/>
                <a:gd name="connsiteY7" fmla="*/ 3974400 h 6854400"/>
                <a:gd name="connsiteX8" fmla="*/ 226325 w 7266875"/>
                <a:gd name="connsiteY8" fmla="*/ 2853374 h 6854400"/>
                <a:gd name="connsiteX9" fmla="*/ 258015 w 7266875"/>
                <a:gd name="connsiteY9" fmla="*/ 2787590 h 6854400"/>
                <a:gd name="connsiteX10" fmla="*/ 224445 w 7266875"/>
                <a:gd name="connsiteY10" fmla="*/ 2657030 h 6854400"/>
                <a:gd name="connsiteX11" fmla="*/ 180561 w 7266875"/>
                <a:gd name="connsiteY11" fmla="*/ 2221714 h 6854400"/>
                <a:gd name="connsiteX12" fmla="*/ 2340561 w 7266875"/>
                <a:gd name="connsiteY12" fmla="*/ 61714 h 6854400"/>
                <a:gd name="connsiteX13" fmla="*/ 2828370 w 7266875"/>
                <a:gd name="connsiteY13" fmla="*/ 117025 h 6854400"/>
                <a:gd name="connsiteX14" fmla="*/ 2891183 w 7266875"/>
                <a:gd name="connsiteY14" fmla="*/ 134017 h 6854400"/>
                <a:gd name="connsiteX15" fmla="*/ 2983165 w 7266875"/>
                <a:gd name="connsiteY15" fmla="*/ 107897 h 6854400"/>
                <a:gd name="connsiteX16" fmla="*/ 3839675 w 7266875"/>
                <a:gd name="connsiteY16" fmla="*/ 0 h 685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266875" h="6854400">
                  <a:moveTo>
                    <a:pt x="3839675" y="0"/>
                  </a:moveTo>
                  <a:cubicBezTo>
                    <a:pt x="5732465" y="0"/>
                    <a:pt x="7266875" y="1534410"/>
                    <a:pt x="7266875" y="3427200"/>
                  </a:cubicBezTo>
                  <a:cubicBezTo>
                    <a:pt x="7266875" y="5319990"/>
                    <a:pt x="5732465" y="6854400"/>
                    <a:pt x="3839675" y="6854400"/>
                  </a:cubicBezTo>
                  <a:cubicBezTo>
                    <a:pt x="3721376" y="6854400"/>
                    <a:pt x="3604476" y="6848406"/>
                    <a:pt x="3489264" y="6836706"/>
                  </a:cubicBezTo>
                  <a:lnTo>
                    <a:pt x="3327588" y="6816161"/>
                  </a:lnTo>
                  <a:lnTo>
                    <a:pt x="3174464" y="6839531"/>
                  </a:lnTo>
                  <a:cubicBezTo>
                    <a:pt x="3077646" y="6849363"/>
                    <a:pt x="2979412" y="6854400"/>
                    <a:pt x="2880000" y="6854400"/>
                  </a:cubicBezTo>
                  <a:cubicBezTo>
                    <a:pt x="1289420" y="6854400"/>
                    <a:pt x="0" y="5564980"/>
                    <a:pt x="0" y="3974400"/>
                  </a:cubicBezTo>
                  <a:cubicBezTo>
                    <a:pt x="0" y="3576755"/>
                    <a:pt x="80589" y="3197933"/>
                    <a:pt x="226325" y="2853374"/>
                  </a:cubicBezTo>
                  <a:lnTo>
                    <a:pt x="258015" y="2787590"/>
                  </a:lnTo>
                  <a:lnTo>
                    <a:pt x="224445" y="2657030"/>
                  </a:lnTo>
                  <a:cubicBezTo>
                    <a:pt x="195672" y="2516419"/>
                    <a:pt x="180561" y="2370831"/>
                    <a:pt x="180561" y="2221714"/>
                  </a:cubicBezTo>
                  <a:cubicBezTo>
                    <a:pt x="180561" y="1028779"/>
                    <a:pt x="1147626" y="61714"/>
                    <a:pt x="2340561" y="61714"/>
                  </a:cubicBezTo>
                  <a:cubicBezTo>
                    <a:pt x="2508318" y="61714"/>
                    <a:pt x="2671608" y="80838"/>
                    <a:pt x="2828370" y="117025"/>
                  </a:cubicBezTo>
                  <a:lnTo>
                    <a:pt x="2891183" y="134017"/>
                  </a:lnTo>
                  <a:lnTo>
                    <a:pt x="2983165" y="107897"/>
                  </a:lnTo>
                  <a:cubicBezTo>
                    <a:pt x="3256928" y="37461"/>
                    <a:pt x="3543927" y="0"/>
                    <a:pt x="3839675" y="0"/>
                  </a:cubicBezTo>
                  <a:close/>
                </a:path>
              </a:pathLst>
            </a:custGeom>
            <a:solidFill>
              <a:schemeClr val="bg2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73CF8FD-0917-4279-B6E7-120EE392F7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94400"/>
              <a:ext cx="5760000" cy="5760000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3A3FA15-CF3D-4F2B-BB5C-18E5DB3057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0561" y="61714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776AED5-83E6-4A3D-B609-7CCABAD440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2475" y="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56C75AC2-1677-7623-3CB4-C9B1F9D44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020" y="833015"/>
            <a:ext cx="5193960" cy="5202026"/>
          </a:xfrm>
        </p:spPr>
        <p:txBody>
          <a:bodyPr anchor="ctr">
            <a:normAutofit/>
          </a:bodyPr>
          <a:lstStyle/>
          <a:p>
            <a:pPr algn="ctr"/>
            <a:r>
              <a:rPr lang="pl-PL" dirty="0"/>
              <a:t>Co to jest otyłość?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F9E2E0-0216-8BAB-FF3F-4C70B5C23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4062" y="540347"/>
            <a:ext cx="4537075" cy="5760000"/>
          </a:xfrm>
        </p:spPr>
        <p:txBody>
          <a:bodyPr anchor="ctr">
            <a:normAutofit/>
          </a:bodyPr>
          <a:lstStyle/>
          <a:p>
            <a:pPr marL="269875" indent="-269875"/>
            <a:r>
              <a:rPr lang="pl-PL" dirty="0">
                <a:ea typeface="+mn-lt"/>
                <a:cs typeface="+mn-lt"/>
              </a:rPr>
              <a:t>Choroba przewlekła o złożonej etiologii, którą definiuje się jako nieprawidłowe lub nadmierne nagromadzenie tłuszczu, które stanowi zagrożenie dla zdrowia. Światowa Organizacja Zdrowia definiuje otyłość jako posiadanie wskaźnika BMI  powyżej 30, z zastrzeżeniem, że może nie być to właściwa miara dla niektórych osób (zwłaszcza sportowców</a:t>
            </a:r>
            <a:r>
              <a:rPr lang="pl-PL" baseline="30000" dirty="0">
                <a:ea typeface="+mn-lt"/>
                <a:cs typeface="+mn-lt"/>
              </a:rPr>
              <a:t>]</a:t>
            </a:r>
            <a:r>
              <a:rPr lang="pl-PL" dirty="0">
                <a:ea typeface="+mn-lt"/>
                <a:cs typeface="+mn-lt"/>
              </a:rPr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8677336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A10581-08F2-4D9E-8CB4-07ECFEE95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9E2092A-4250-4BDD-AC6C-CA57E30DD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7266875" cy="6858000"/>
            <a:chOff x="0" y="0"/>
            <a:chExt cx="7266875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A1EE7D2-EB27-4C6C-8E54-CBCDDCA17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600"/>
              <a:ext cx="7266875" cy="6854400"/>
            </a:xfrm>
            <a:custGeom>
              <a:avLst/>
              <a:gdLst>
                <a:gd name="connsiteX0" fmla="*/ 3839675 w 7266875"/>
                <a:gd name="connsiteY0" fmla="*/ 0 h 6854400"/>
                <a:gd name="connsiteX1" fmla="*/ 7266875 w 7266875"/>
                <a:gd name="connsiteY1" fmla="*/ 3427200 h 6854400"/>
                <a:gd name="connsiteX2" fmla="*/ 3839675 w 7266875"/>
                <a:gd name="connsiteY2" fmla="*/ 6854400 h 6854400"/>
                <a:gd name="connsiteX3" fmla="*/ 3489264 w 7266875"/>
                <a:gd name="connsiteY3" fmla="*/ 6836706 h 6854400"/>
                <a:gd name="connsiteX4" fmla="*/ 3327588 w 7266875"/>
                <a:gd name="connsiteY4" fmla="*/ 6816161 h 6854400"/>
                <a:gd name="connsiteX5" fmla="*/ 3174464 w 7266875"/>
                <a:gd name="connsiteY5" fmla="*/ 6839531 h 6854400"/>
                <a:gd name="connsiteX6" fmla="*/ 2880000 w 7266875"/>
                <a:gd name="connsiteY6" fmla="*/ 6854400 h 6854400"/>
                <a:gd name="connsiteX7" fmla="*/ 0 w 7266875"/>
                <a:gd name="connsiteY7" fmla="*/ 3974400 h 6854400"/>
                <a:gd name="connsiteX8" fmla="*/ 226325 w 7266875"/>
                <a:gd name="connsiteY8" fmla="*/ 2853374 h 6854400"/>
                <a:gd name="connsiteX9" fmla="*/ 258015 w 7266875"/>
                <a:gd name="connsiteY9" fmla="*/ 2787590 h 6854400"/>
                <a:gd name="connsiteX10" fmla="*/ 224445 w 7266875"/>
                <a:gd name="connsiteY10" fmla="*/ 2657030 h 6854400"/>
                <a:gd name="connsiteX11" fmla="*/ 180561 w 7266875"/>
                <a:gd name="connsiteY11" fmla="*/ 2221714 h 6854400"/>
                <a:gd name="connsiteX12" fmla="*/ 2340561 w 7266875"/>
                <a:gd name="connsiteY12" fmla="*/ 61714 h 6854400"/>
                <a:gd name="connsiteX13" fmla="*/ 2828370 w 7266875"/>
                <a:gd name="connsiteY13" fmla="*/ 117025 h 6854400"/>
                <a:gd name="connsiteX14" fmla="*/ 2891183 w 7266875"/>
                <a:gd name="connsiteY14" fmla="*/ 134017 h 6854400"/>
                <a:gd name="connsiteX15" fmla="*/ 2983165 w 7266875"/>
                <a:gd name="connsiteY15" fmla="*/ 107897 h 6854400"/>
                <a:gd name="connsiteX16" fmla="*/ 3839675 w 7266875"/>
                <a:gd name="connsiteY16" fmla="*/ 0 h 685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266875" h="6854400">
                  <a:moveTo>
                    <a:pt x="3839675" y="0"/>
                  </a:moveTo>
                  <a:cubicBezTo>
                    <a:pt x="5732465" y="0"/>
                    <a:pt x="7266875" y="1534410"/>
                    <a:pt x="7266875" y="3427200"/>
                  </a:cubicBezTo>
                  <a:cubicBezTo>
                    <a:pt x="7266875" y="5319990"/>
                    <a:pt x="5732465" y="6854400"/>
                    <a:pt x="3839675" y="6854400"/>
                  </a:cubicBezTo>
                  <a:cubicBezTo>
                    <a:pt x="3721376" y="6854400"/>
                    <a:pt x="3604476" y="6848406"/>
                    <a:pt x="3489264" y="6836706"/>
                  </a:cubicBezTo>
                  <a:lnTo>
                    <a:pt x="3327588" y="6816161"/>
                  </a:lnTo>
                  <a:lnTo>
                    <a:pt x="3174464" y="6839531"/>
                  </a:lnTo>
                  <a:cubicBezTo>
                    <a:pt x="3077646" y="6849363"/>
                    <a:pt x="2979412" y="6854400"/>
                    <a:pt x="2880000" y="6854400"/>
                  </a:cubicBezTo>
                  <a:cubicBezTo>
                    <a:pt x="1289420" y="6854400"/>
                    <a:pt x="0" y="5564980"/>
                    <a:pt x="0" y="3974400"/>
                  </a:cubicBezTo>
                  <a:cubicBezTo>
                    <a:pt x="0" y="3576755"/>
                    <a:pt x="80589" y="3197933"/>
                    <a:pt x="226325" y="2853374"/>
                  </a:cubicBezTo>
                  <a:lnTo>
                    <a:pt x="258015" y="2787590"/>
                  </a:lnTo>
                  <a:lnTo>
                    <a:pt x="224445" y="2657030"/>
                  </a:lnTo>
                  <a:cubicBezTo>
                    <a:pt x="195672" y="2516419"/>
                    <a:pt x="180561" y="2370831"/>
                    <a:pt x="180561" y="2221714"/>
                  </a:cubicBezTo>
                  <a:cubicBezTo>
                    <a:pt x="180561" y="1028779"/>
                    <a:pt x="1147626" y="61714"/>
                    <a:pt x="2340561" y="61714"/>
                  </a:cubicBezTo>
                  <a:cubicBezTo>
                    <a:pt x="2508318" y="61714"/>
                    <a:pt x="2671608" y="80838"/>
                    <a:pt x="2828370" y="117025"/>
                  </a:cubicBezTo>
                  <a:lnTo>
                    <a:pt x="2891183" y="134017"/>
                  </a:lnTo>
                  <a:lnTo>
                    <a:pt x="2983165" y="107897"/>
                  </a:lnTo>
                  <a:cubicBezTo>
                    <a:pt x="3256928" y="37461"/>
                    <a:pt x="3543927" y="0"/>
                    <a:pt x="3839675" y="0"/>
                  </a:cubicBezTo>
                  <a:close/>
                </a:path>
              </a:pathLst>
            </a:custGeom>
            <a:solidFill>
              <a:schemeClr val="bg2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73CF8FD-0917-4279-B6E7-120EE392F7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94400"/>
              <a:ext cx="5760000" cy="5760000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3A3FA15-CF3D-4F2B-BB5C-18E5DB3057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0561" y="61714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776AED5-83E6-4A3D-B609-7CCABAD440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2475" y="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F286DF2F-FAF4-B114-E197-148EBC754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833015"/>
            <a:ext cx="5958000" cy="5202026"/>
          </a:xfrm>
        </p:spPr>
        <p:txBody>
          <a:bodyPr anchor="ctr">
            <a:normAutofit/>
          </a:bodyPr>
          <a:lstStyle/>
          <a:p>
            <a:pPr algn="ctr"/>
            <a:r>
              <a:rPr lang="pl-PL" sz="7500"/>
              <a:t>Czym jest spowodowana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480ED3-22B6-B26B-660E-32B24815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4062" y="540347"/>
            <a:ext cx="4537075" cy="5760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69875" indent="-269875"/>
            <a:r>
              <a:rPr lang="pl-PL" dirty="0"/>
              <a:t>Przyczyną tego stanu jest łatwy dostęp do żywności przetworzonej, wysokokalorycznej, bogatej w tłuszcze i cukry proste, coraz większe porcje, nieregularność spożywania głównych posiłków, ich opuszczanie i jednocześnie częste podjadanie kalorycznych przekąsek.</a:t>
            </a:r>
          </a:p>
        </p:txBody>
      </p:sp>
    </p:spTree>
    <p:extLst>
      <p:ext uri="{BB962C8B-B14F-4D97-AF65-F5344CB8AC3E}">
        <p14:creationId xmlns:p14="http://schemas.microsoft.com/office/powerpoint/2010/main" val="234575434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0D050C3-946A-4155-B469-3FE5492E6E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0D7BFBB-BF60-4EF1-AF1C-731347DB1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0150CBC-E30B-417C-9BB2-CE6BB1A64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76020D6-6ADB-408E-A69F-4EA6F51A7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226C8E5-1D99-421D-AB3C-2AF296A153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7669339-D0C4-4CF0-9A76-5BFBCDB7988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8B31604-91C4-4CB0-8097-02EE0ADDC1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48340F5-A593-469A-98DC-B6D90D3B2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59E3068-3000-4C82-ACA8-367498951E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2E1C398-D8F7-4828-9F7F-80D61DAE2B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13B333C-60FD-4260-80E0-190666C9DE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DC05F582-AA63-4A8C-915E-66057E4BE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60000"/>
                </a:schemeClr>
              </a:gs>
              <a:gs pos="37000">
                <a:schemeClr val="bg2">
                  <a:alpha val="6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70D040F-679A-B1DE-1488-847144C89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6315" y="540000"/>
            <a:ext cx="4554821" cy="2186096"/>
          </a:xfrm>
        </p:spPr>
        <p:txBody>
          <a:bodyPr anchor="b">
            <a:normAutofit/>
          </a:bodyPr>
          <a:lstStyle/>
          <a:p>
            <a:r>
              <a:rPr lang="pl-PL" dirty="0"/>
              <a:t>Leczenie 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D433A0-69A8-23A4-9D47-8F388AC025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28" r="35617" b="6250"/>
          <a:stretch/>
        </p:blipFill>
        <p:spPr>
          <a:xfrm>
            <a:off x="20" y="10"/>
            <a:ext cx="6444556" cy="6857990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91722-7EA9-070F-FD04-8801F00D6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4063" y="2947121"/>
            <a:ext cx="4537073" cy="33616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69875" indent="-269875">
              <a:lnSpc>
                <a:spcPct val="115000"/>
              </a:lnSpc>
            </a:pPr>
            <a:r>
              <a:rPr lang="pl-PL" sz="1700"/>
              <a:t>W przypadku nadmiaru masy ciała. Niezbędne jest ograniczenie liczby spożywanych kalorii poprzez zmniejszenie ilości spożywanych węglowodanów i cukrów prostych oraz tłuszczu. Należy zrezygnować z produktów typu fast food, zwiększyć ilość świeżych warzyw w diecie, kolorowe napoje zastąpić wodą, zjadać prawidłowe śniadanie oraz ograniczyć ilość jedzenia na kolację.</a:t>
            </a:r>
          </a:p>
        </p:txBody>
      </p:sp>
    </p:spTree>
    <p:extLst>
      <p:ext uri="{BB962C8B-B14F-4D97-AF65-F5344CB8AC3E}">
        <p14:creationId xmlns:p14="http://schemas.microsoft.com/office/powerpoint/2010/main" val="1137315970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A10581-08F2-4D9E-8CB4-07ECFEE95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9E2092A-4250-4BDD-AC6C-CA57E30DD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7266875" cy="6858000"/>
            <a:chOff x="0" y="0"/>
            <a:chExt cx="7266875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A1EE7D2-EB27-4C6C-8E54-CBCDDCA17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600"/>
              <a:ext cx="7266875" cy="6854400"/>
            </a:xfrm>
            <a:custGeom>
              <a:avLst/>
              <a:gdLst>
                <a:gd name="connsiteX0" fmla="*/ 3839675 w 7266875"/>
                <a:gd name="connsiteY0" fmla="*/ 0 h 6854400"/>
                <a:gd name="connsiteX1" fmla="*/ 7266875 w 7266875"/>
                <a:gd name="connsiteY1" fmla="*/ 3427200 h 6854400"/>
                <a:gd name="connsiteX2" fmla="*/ 3839675 w 7266875"/>
                <a:gd name="connsiteY2" fmla="*/ 6854400 h 6854400"/>
                <a:gd name="connsiteX3" fmla="*/ 3489264 w 7266875"/>
                <a:gd name="connsiteY3" fmla="*/ 6836706 h 6854400"/>
                <a:gd name="connsiteX4" fmla="*/ 3327588 w 7266875"/>
                <a:gd name="connsiteY4" fmla="*/ 6816161 h 6854400"/>
                <a:gd name="connsiteX5" fmla="*/ 3174464 w 7266875"/>
                <a:gd name="connsiteY5" fmla="*/ 6839531 h 6854400"/>
                <a:gd name="connsiteX6" fmla="*/ 2880000 w 7266875"/>
                <a:gd name="connsiteY6" fmla="*/ 6854400 h 6854400"/>
                <a:gd name="connsiteX7" fmla="*/ 0 w 7266875"/>
                <a:gd name="connsiteY7" fmla="*/ 3974400 h 6854400"/>
                <a:gd name="connsiteX8" fmla="*/ 226325 w 7266875"/>
                <a:gd name="connsiteY8" fmla="*/ 2853374 h 6854400"/>
                <a:gd name="connsiteX9" fmla="*/ 258015 w 7266875"/>
                <a:gd name="connsiteY9" fmla="*/ 2787590 h 6854400"/>
                <a:gd name="connsiteX10" fmla="*/ 224445 w 7266875"/>
                <a:gd name="connsiteY10" fmla="*/ 2657030 h 6854400"/>
                <a:gd name="connsiteX11" fmla="*/ 180561 w 7266875"/>
                <a:gd name="connsiteY11" fmla="*/ 2221714 h 6854400"/>
                <a:gd name="connsiteX12" fmla="*/ 2340561 w 7266875"/>
                <a:gd name="connsiteY12" fmla="*/ 61714 h 6854400"/>
                <a:gd name="connsiteX13" fmla="*/ 2828370 w 7266875"/>
                <a:gd name="connsiteY13" fmla="*/ 117025 h 6854400"/>
                <a:gd name="connsiteX14" fmla="*/ 2891183 w 7266875"/>
                <a:gd name="connsiteY14" fmla="*/ 134017 h 6854400"/>
                <a:gd name="connsiteX15" fmla="*/ 2983165 w 7266875"/>
                <a:gd name="connsiteY15" fmla="*/ 107897 h 6854400"/>
                <a:gd name="connsiteX16" fmla="*/ 3839675 w 7266875"/>
                <a:gd name="connsiteY16" fmla="*/ 0 h 685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266875" h="6854400">
                  <a:moveTo>
                    <a:pt x="3839675" y="0"/>
                  </a:moveTo>
                  <a:cubicBezTo>
                    <a:pt x="5732465" y="0"/>
                    <a:pt x="7266875" y="1534410"/>
                    <a:pt x="7266875" y="3427200"/>
                  </a:cubicBezTo>
                  <a:cubicBezTo>
                    <a:pt x="7266875" y="5319990"/>
                    <a:pt x="5732465" y="6854400"/>
                    <a:pt x="3839675" y="6854400"/>
                  </a:cubicBezTo>
                  <a:cubicBezTo>
                    <a:pt x="3721376" y="6854400"/>
                    <a:pt x="3604476" y="6848406"/>
                    <a:pt x="3489264" y="6836706"/>
                  </a:cubicBezTo>
                  <a:lnTo>
                    <a:pt x="3327588" y="6816161"/>
                  </a:lnTo>
                  <a:lnTo>
                    <a:pt x="3174464" y="6839531"/>
                  </a:lnTo>
                  <a:cubicBezTo>
                    <a:pt x="3077646" y="6849363"/>
                    <a:pt x="2979412" y="6854400"/>
                    <a:pt x="2880000" y="6854400"/>
                  </a:cubicBezTo>
                  <a:cubicBezTo>
                    <a:pt x="1289420" y="6854400"/>
                    <a:pt x="0" y="5564980"/>
                    <a:pt x="0" y="3974400"/>
                  </a:cubicBezTo>
                  <a:cubicBezTo>
                    <a:pt x="0" y="3576755"/>
                    <a:pt x="80589" y="3197933"/>
                    <a:pt x="226325" y="2853374"/>
                  </a:cubicBezTo>
                  <a:lnTo>
                    <a:pt x="258015" y="2787590"/>
                  </a:lnTo>
                  <a:lnTo>
                    <a:pt x="224445" y="2657030"/>
                  </a:lnTo>
                  <a:cubicBezTo>
                    <a:pt x="195672" y="2516419"/>
                    <a:pt x="180561" y="2370831"/>
                    <a:pt x="180561" y="2221714"/>
                  </a:cubicBezTo>
                  <a:cubicBezTo>
                    <a:pt x="180561" y="1028779"/>
                    <a:pt x="1147626" y="61714"/>
                    <a:pt x="2340561" y="61714"/>
                  </a:cubicBezTo>
                  <a:cubicBezTo>
                    <a:pt x="2508318" y="61714"/>
                    <a:pt x="2671608" y="80838"/>
                    <a:pt x="2828370" y="117025"/>
                  </a:cubicBezTo>
                  <a:lnTo>
                    <a:pt x="2891183" y="134017"/>
                  </a:lnTo>
                  <a:lnTo>
                    <a:pt x="2983165" y="107897"/>
                  </a:lnTo>
                  <a:cubicBezTo>
                    <a:pt x="3256928" y="37461"/>
                    <a:pt x="3543927" y="0"/>
                    <a:pt x="3839675" y="0"/>
                  </a:cubicBezTo>
                  <a:close/>
                </a:path>
              </a:pathLst>
            </a:custGeom>
            <a:solidFill>
              <a:schemeClr val="bg2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73CF8FD-0917-4279-B6E7-120EE392F7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094400"/>
              <a:ext cx="5760000" cy="5760000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3A3FA15-CF3D-4F2B-BB5C-18E5DB3057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0561" y="61714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776AED5-83E6-4A3D-B609-7CCABAD440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2475" y="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58E6746-19F2-EDEB-48E0-B4DF54BC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833015"/>
            <a:ext cx="5958000" cy="5202026"/>
          </a:xfrm>
        </p:spPr>
        <p:txBody>
          <a:bodyPr anchor="ctr">
            <a:normAutofit/>
          </a:bodyPr>
          <a:lstStyle/>
          <a:p>
            <a:pPr algn="ctr"/>
            <a:r>
              <a:rPr lang="pl-PL" sz="8800"/>
              <a:t>Jak zapobiegać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9A3C14-66D3-2C60-FE42-107BEEFD1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4062" y="540347"/>
            <a:ext cx="4537075" cy="5760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69875" indent="-269875"/>
            <a:r>
              <a:rPr lang="pl-PL" dirty="0"/>
              <a:t>Ważne jest wprowadzanie prawidłowych nawyków żywieniowych u dzieci od początku rozszerzania diety. Produkty podawane dziecku powinny być pełnowartościowe, należy unikać potraw wysokokalorycznych, słodzonych i wysoko przetworzonych. Zaleca się spożywanie owoców i warzyw przez dziecko 5 razy dziennie.</a:t>
            </a:r>
          </a:p>
          <a:p>
            <a:pPr marL="269875" indent="-269875"/>
            <a:r>
              <a:rPr lang="pl-PL" dirty="0"/>
              <a:t>W profilaktyce otyłości ważny jest właściwy dla wieku dziecka wysiłek fizyczny oraz ograniczanie czasu spędzanego biernie np. przed telewizorem. Zaleca się minimum 1 godzinę aktywnej zabawy dziennie. </a:t>
            </a:r>
          </a:p>
        </p:txBody>
      </p:sp>
    </p:spTree>
    <p:extLst>
      <p:ext uri="{BB962C8B-B14F-4D97-AF65-F5344CB8AC3E}">
        <p14:creationId xmlns:p14="http://schemas.microsoft.com/office/powerpoint/2010/main" val="1092399022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37F6730-8F76-4239-8CBA-B914B02A7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007FBF4-4B89-4AE1-955F-071EF00F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68B9882E-119A-40EB-84F9-597469A5D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DBDEE55-09BD-4DA8-8701-E4CA98BABA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F00923E-9D72-4A0E-9F4B-9434FF5DF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C1F48387-6E8C-4241-AB6C-A5B60A714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D19383F-3752-462E-AC8F-6BE570F950D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4D01CAA-04BC-4A82-A43A-4F5FB273F6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551CBD5-99DC-4E2E-841D-10446CB44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094599C-EEC6-41EB-B1C5-CC6875162E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F315DC4-0D9F-48E8-A2A1-AC40E6095CC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AF94D83-376D-415E-9249-407F4EEEB6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360A8458-D6B6-45BF-912C-2B2EBCBF0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0">
                <a:schemeClr val="bg2">
                  <a:alpha val="40000"/>
                </a:schemeClr>
              </a:gs>
            </a:gsLst>
            <a:lin ang="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57171D9-76F6-66E6-CFD9-5D9E82803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4500561" cy="5912725"/>
          </a:xfrm>
        </p:spPr>
        <p:txBody>
          <a:bodyPr anchor="t">
            <a:normAutofit/>
          </a:bodyPr>
          <a:lstStyle/>
          <a:p>
            <a:r>
              <a:rPr lang="pl-PL" sz="5600"/>
              <a:t>Konsekwencje </a:t>
            </a:r>
          </a:p>
        </p:txBody>
      </p:sp>
      <p:sp>
        <p:nvSpPr>
          <p:cNvPr id="26" name="Symbol zastępczy zawartości 2">
            <a:extLst>
              <a:ext uri="{FF2B5EF4-FFF2-40B4-BE49-F238E27FC236}">
                <a16:creationId xmlns:a16="http://schemas.microsoft.com/office/drawing/2014/main" id="{972BD725-1698-5A51-5D5E-68F39C5C5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5125"/>
            <a:ext cx="6408738" cy="57552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69875" indent="-269875">
              <a:lnSpc>
                <a:spcPct val="115000"/>
              </a:lnSpc>
            </a:pPr>
            <a:r>
              <a:rPr lang="pl-PL" sz="1500"/>
              <a:t>zespół metaboliczny – spowodowany jest nadmiernym gromadzeniem tkanki tłuszczowej trzewnej i rozwojem </a:t>
            </a:r>
            <a:r>
              <a:rPr lang="pl-PL" sz="1500" err="1"/>
              <a:t>insulinooporności</a:t>
            </a:r>
            <a:r>
              <a:rPr lang="pl-PL" sz="1500"/>
              <a:t>. Objawami zespołu </a:t>
            </a:r>
            <a:r>
              <a:rPr lang="pl-PL" sz="1500" err="1"/>
              <a:t>metabolitycznego</a:t>
            </a:r>
            <a:r>
              <a:rPr lang="pl-PL" sz="1500"/>
              <a:t> są nadciśnienie tętnicze, </a:t>
            </a:r>
            <a:r>
              <a:rPr lang="pl-PL" sz="1500" err="1"/>
              <a:t>dyslipidemia</a:t>
            </a:r>
            <a:r>
              <a:rPr lang="pl-PL" sz="1500"/>
              <a:t> oraz nieprawidłowe stężenie glukozy; </a:t>
            </a:r>
          </a:p>
          <a:p>
            <a:pPr marL="269875" indent="-269875">
              <a:lnSpc>
                <a:spcPct val="115000"/>
              </a:lnSpc>
            </a:pPr>
            <a:r>
              <a:rPr lang="pl-PL" sz="1500"/>
              <a:t>astma oskrzelowa;</a:t>
            </a:r>
          </a:p>
          <a:p>
            <a:pPr marL="269875" indent="-269875">
              <a:lnSpc>
                <a:spcPct val="115000"/>
              </a:lnSpc>
            </a:pPr>
            <a:r>
              <a:rPr lang="pl-PL" sz="1500"/>
              <a:t>niealkoholowe stłuszczenie wątroby;</a:t>
            </a:r>
          </a:p>
          <a:p>
            <a:pPr marL="269875" indent="-269875">
              <a:lnSpc>
                <a:spcPct val="115000"/>
              </a:lnSpc>
            </a:pPr>
            <a:r>
              <a:rPr lang="pl-PL" sz="1500"/>
              <a:t>bezdechy senne – występują kilkukrotnie częściej u dzieci otyłych w stosunku do dzieci posiadających prawidłową masę ciała. Mogą prowadzić do senności w ciągu dnia, problemów z koncentracją, bólów głowy oraz nadciśnienia płucnego;</a:t>
            </a:r>
          </a:p>
          <a:p>
            <a:pPr marL="269875" indent="-269875">
              <a:lnSpc>
                <a:spcPct val="115000"/>
              </a:lnSpc>
            </a:pPr>
            <a:r>
              <a:rPr lang="pl-PL" sz="1500"/>
              <a:t>zespół </a:t>
            </a:r>
            <a:r>
              <a:rPr lang="pl-PL" sz="1500" err="1"/>
              <a:t>policystycznych</a:t>
            </a:r>
            <a:r>
              <a:rPr lang="pl-PL" sz="1500"/>
              <a:t> jajników (PCOS), zaburzenia płodności;</a:t>
            </a:r>
          </a:p>
          <a:p>
            <a:pPr marL="269875" indent="-269875">
              <a:lnSpc>
                <a:spcPct val="115000"/>
              </a:lnSpc>
            </a:pPr>
            <a:r>
              <a:rPr lang="pl-PL" sz="1500"/>
              <a:t>nieprawidłowości kostno-mięśniowe spowodowane nadmiernym obciążeniem- u otyłych dzieci częściej występuje choroba Blauta, </a:t>
            </a:r>
            <a:r>
              <a:rPr lang="pl-PL" sz="1500" err="1"/>
              <a:t>Perthesa</a:t>
            </a:r>
            <a:r>
              <a:rPr lang="pl-PL" sz="1500"/>
              <a:t>, koślawość kolan, bóle kręgosłupa;  </a:t>
            </a:r>
          </a:p>
          <a:p>
            <a:pPr marL="269875" indent="-269875">
              <a:lnSpc>
                <a:spcPct val="115000"/>
              </a:lnSpc>
            </a:pPr>
            <a:r>
              <a:rPr lang="pl-PL" sz="1500"/>
              <a:t>zaburzenia psychologiczne</a:t>
            </a:r>
          </a:p>
          <a:p>
            <a:pPr marL="269875" indent="-269875">
              <a:lnSpc>
                <a:spcPct val="115000"/>
              </a:lnSpc>
            </a:pPr>
            <a:r>
              <a:rPr lang="pl-PL" sz="1500"/>
              <a:t>I to nie wszystkie konsekwencje, jest ich dużo więcej </a:t>
            </a:r>
          </a:p>
        </p:txBody>
      </p:sp>
    </p:spTree>
    <p:extLst>
      <p:ext uri="{BB962C8B-B14F-4D97-AF65-F5344CB8AC3E}">
        <p14:creationId xmlns:p14="http://schemas.microsoft.com/office/powerpoint/2010/main" val="1876049430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97F832D9-9E09-40D4-AD67-47851A25D0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2EF67CD-08E4-7F0F-01DE-5491A5EB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</p:spPr>
        <p:txBody>
          <a:bodyPr anchor="t">
            <a:normAutofit/>
          </a:bodyPr>
          <a:lstStyle/>
          <a:p>
            <a:r>
              <a:rPr lang="pl-PL"/>
              <a:t>Pamiętajmy !</a:t>
            </a:r>
          </a:p>
        </p:txBody>
      </p:sp>
      <p:graphicFrame>
        <p:nvGraphicFramePr>
          <p:cNvPr id="24" name="Symbol zastępczy zawartości 2">
            <a:extLst>
              <a:ext uri="{FF2B5EF4-FFF2-40B4-BE49-F238E27FC236}">
                <a16:creationId xmlns:a16="http://schemas.microsoft.com/office/drawing/2014/main" id="{1C6D1701-3B78-5316-6765-33AC0D999A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119478"/>
              </p:ext>
            </p:extLst>
          </p:nvPr>
        </p:nvGraphicFramePr>
        <p:xfrm>
          <a:off x="539750" y="2528888"/>
          <a:ext cx="11101388" cy="3779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6583239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GlowVTI">
  <a:themeElements>
    <a:clrScheme name="AnalogousFromRegularSeedRightStep">
      <a:dk1>
        <a:srgbClr val="000000"/>
      </a:dk1>
      <a:lt1>
        <a:srgbClr val="FFFFFF"/>
      </a:lt1>
      <a:dk2>
        <a:srgbClr val="412C24"/>
      </a:dk2>
      <a:lt2>
        <a:srgbClr val="E2E6E8"/>
      </a:lt2>
      <a:accent1>
        <a:srgbClr val="D5653B"/>
      </a:accent1>
      <a:accent2>
        <a:srgbClr val="C39329"/>
      </a:accent2>
      <a:accent3>
        <a:srgbClr val="9CA92E"/>
      </a:accent3>
      <a:accent4>
        <a:srgbClr val="6AB526"/>
      </a:accent4>
      <a:accent5>
        <a:srgbClr val="3CBB33"/>
      </a:accent5>
      <a:accent6>
        <a:srgbClr val="27B95B"/>
      </a:accent6>
      <a:hlink>
        <a:srgbClr val="398CAB"/>
      </a:hlink>
      <a:folHlink>
        <a:srgbClr val="7F7F7F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Panoramiczny</PresentationFormat>
  <Paragraphs>23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Avenir Next LT Pro</vt:lpstr>
      <vt:lpstr>Bell MT</vt:lpstr>
      <vt:lpstr>GlowVTI</vt:lpstr>
      <vt:lpstr>DZIEŃ WALKI Z OTYŁOŚCIĄ</vt:lpstr>
      <vt:lpstr>Co to jest otyłość?</vt:lpstr>
      <vt:lpstr>Czym jest spowodowana ?</vt:lpstr>
      <vt:lpstr>Leczenie </vt:lpstr>
      <vt:lpstr>Jak zapobiegać ?</vt:lpstr>
      <vt:lpstr>Konsekwencje </vt:lpstr>
      <vt:lpstr>Pamiętajmy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HP</dc:creator>
  <cp:lastModifiedBy>Monika Tomana</cp:lastModifiedBy>
  <cp:revision>82</cp:revision>
  <dcterms:created xsi:type="dcterms:W3CDTF">2022-10-23T08:44:48Z</dcterms:created>
  <dcterms:modified xsi:type="dcterms:W3CDTF">2022-11-08T15:11:50Z</dcterms:modified>
</cp:coreProperties>
</file>