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2" r:id="rId12"/>
    <p:sldId id="261" r:id="rId13"/>
    <p:sldId id="271" r:id="rId14"/>
    <p:sldId id="272" r:id="rId15"/>
    <p:sldId id="274" r:id="rId16"/>
    <p:sldId id="273" r:id="rId17"/>
    <p:sldId id="275" r:id="rId18"/>
    <p:sldId id="276" r:id="rId19"/>
    <p:sldId id="257" r:id="rId20"/>
    <p:sldId id="258" r:id="rId21"/>
    <p:sldId id="259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86528-FEB8-4959-8B53-C8C77537CE39}" v="2150" dt="2020-05-31T15:38:52.801"/>
    <p1510:client id="{678A6E3B-4955-4AA5-BCCD-0512A4ED7114}" v="1204" dt="2020-05-31T13:50:10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095DF-1806-4B78-8300-40EF06AB2C94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AE14A3F-DD01-476E-99E7-8B9E6C62C3C7}">
      <dgm:prSet/>
      <dgm:spPr/>
      <dgm:t>
        <a:bodyPr/>
        <a:lstStyle/>
        <a:p>
          <a:r>
            <a:rPr lang="pl-PL"/>
            <a:t>Okresy w historii literatury w których dominują zbliżone do siebie prądy literackie,</a:t>
          </a:r>
          <a:endParaRPr lang="en-US"/>
        </a:p>
      </dgm:t>
    </dgm:pt>
    <dgm:pt modelId="{76C1F789-6788-4964-B74A-8EFA3648EE86}" type="parTrans" cxnId="{E848B50C-1514-4463-BF57-B79B5A700F0B}">
      <dgm:prSet/>
      <dgm:spPr/>
      <dgm:t>
        <a:bodyPr/>
        <a:lstStyle/>
        <a:p>
          <a:endParaRPr lang="en-US"/>
        </a:p>
      </dgm:t>
    </dgm:pt>
    <dgm:pt modelId="{9ABBE10F-BBC7-477F-82A2-8200842EBBDA}" type="sibTrans" cxnId="{E848B50C-1514-4463-BF57-B79B5A700F0B}">
      <dgm:prSet/>
      <dgm:spPr/>
      <dgm:t>
        <a:bodyPr/>
        <a:lstStyle/>
        <a:p>
          <a:endParaRPr lang="en-US"/>
        </a:p>
      </dgm:t>
    </dgm:pt>
    <dgm:pt modelId="{C601BCE8-4600-4B3A-A573-D40DB796E05F}">
      <dgm:prSet/>
      <dgm:spPr/>
      <dgm:t>
        <a:bodyPr/>
        <a:lstStyle/>
        <a:p>
          <a:r>
            <a:rPr lang="pl-PL"/>
            <a:t>Ich granice są często nieostre, wiążą się z głębokimi zmianami w kulturze,</a:t>
          </a:r>
          <a:endParaRPr lang="en-US"/>
        </a:p>
      </dgm:t>
    </dgm:pt>
    <dgm:pt modelId="{20022E3C-6D3D-4820-8A19-254D7193A4A2}" type="parTrans" cxnId="{49590B78-EDD9-4627-BC08-B6AE150B0FE7}">
      <dgm:prSet/>
      <dgm:spPr/>
      <dgm:t>
        <a:bodyPr/>
        <a:lstStyle/>
        <a:p>
          <a:endParaRPr lang="en-US"/>
        </a:p>
      </dgm:t>
    </dgm:pt>
    <dgm:pt modelId="{7469A192-39B0-4BA1-BFCA-E9341E05924B}" type="sibTrans" cxnId="{49590B78-EDD9-4627-BC08-B6AE150B0FE7}">
      <dgm:prSet/>
      <dgm:spPr/>
      <dgm:t>
        <a:bodyPr/>
        <a:lstStyle/>
        <a:p>
          <a:endParaRPr lang="en-US"/>
        </a:p>
      </dgm:t>
    </dgm:pt>
    <dgm:pt modelId="{FD68937A-E1C8-41E8-B842-D87F28416C48}">
      <dgm:prSet/>
      <dgm:spPr/>
      <dgm:t>
        <a:bodyPr/>
        <a:lstStyle/>
        <a:p>
          <a:r>
            <a:rPr lang="pl-PL"/>
            <a:t>Przejście między epokami związane jest z jakimś znaczącym wydarzeniem, </a:t>
          </a:r>
          <a:endParaRPr lang="en-US"/>
        </a:p>
      </dgm:t>
    </dgm:pt>
    <dgm:pt modelId="{65BF3EA4-CC58-4FEB-986B-328281B6636D}" type="parTrans" cxnId="{AB5441F3-6B42-4C7C-92D6-5A2BD44D35F9}">
      <dgm:prSet/>
      <dgm:spPr/>
      <dgm:t>
        <a:bodyPr/>
        <a:lstStyle/>
        <a:p>
          <a:endParaRPr lang="en-US"/>
        </a:p>
      </dgm:t>
    </dgm:pt>
    <dgm:pt modelId="{A81EB956-1243-4C54-9E5C-DB94C6B1C07D}" type="sibTrans" cxnId="{AB5441F3-6B42-4C7C-92D6-5A2BD44D35F9}">
      <dgm:prSet/>
      <dgm:spPr/>
      <dgm:t>
        <a:bodyPr/>
        <a:lstStyle/>
        <a:p>
          <a:endParaRPr lang="en-US"/>
        </a:p>
      </dgm:t>
    </dgm:pt>
    <dgm:pt modelId="{0674A7BF-F8E0-43E3-91B7-F296B0746E3A}">
      <dgm:prSet/>
      <dgm:spPr/>
      <dgm:t>
        <a:bodyPr/>
        <a:lstStyle/>
        <a:p>
          <a:r>
            <a:rPr lang="pl-PL"/>
            <a:t>Istotnym elementem decydującym o charakterze epoki jest jej filozofia,</a:t>
          </a:r>
          <a:endParaRPr lang="en-US"/>
        </a:p>
      </dgm:t>
    </dgm:pt>
    <dgm:pt modelId="{7F060486-ACF3-4F4E-8EA2-C78E076DA687}" type="parTrans" cxnId="{881C2CD0-29CC-4820-8221-B21F74EDC023}">
      <dgm:prSet/>
      <dgm:spPr/>
      <dgm:t>
        <a:bodyPr/>
        <a:lstStyle/>
        <a:p>
          <a:endParaRPr lang="en-US"/>
        </a:p>
      </dgm:t>
    </dgm:pt>
    <dgm:pt modelId="{BF8BDEBC-BC32-425E-BB25-173627CE7B8A}" type="sibTrans" cxnId="{881C2CD0-29CC-4820-8221-B21F74EDC023}">
      <dgm:prSet/>
      <dgm:spPr/>
      <dgm:t>
        <a:bodyPr/>
        <a:lstStyle/>
        <a:p>
          <a:endParaRPr lang="en-US"/>
        </a:p>
      </dgm:t>
    </dgm:pt>
    <dgm:pt modelId="{6E905279-3D2F-4A8A-A4A7-AB66011B8376}" type="pres">
      <dgm:prSet presAssocID="{680095DF-1806-4B78-8300-40EF06AB2C94}" presName="matrix" presStyleCnt="0">
        <dgm:presLayoutVars>
          <dgm:chMax val="1"/>
          <dgm:dir/>
          <dgm:resizeHandles val="exact"/>
        </dgm:presLayoutVars>
      </dgm:prSet>
      <dgm:spPr/>
    </dgm:pt>
    <dgm:pt modelId="{9E88E182-725D-46DD-A73F-77BCF46799ED}" type="pres">
      <dgm:prSet presAssocID="{680095DF-1806-4B78-8300-40EF06AB2C94}" presName="diamond" presStyleLbl="bgShp" presStyleIdx="0" presStyleCnt="1"/>
      <dgm:spPr/>
    </dgm:pt>
    <dgm:pt modelId="{0AA866C4-30A7-4DBE-9BFC-ECE00925C8FE}" type="pres">
      <dgm:prSet presAssocID="{680095DF-1806-4B78-8300-40EF06AB2C9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4C0394D-354C-46DF-9C17-0C290D127639}" type="pres">
      <dgm:prSet presAssocID="{680095DF-1806-4B78-8300-40EF06AB2C9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8076909-B0F6-4693-A3B0-22673BE46517}" type="pres">
      <dgm:prSet presAssocID="{680095DF-1806-4B78-8300-40EF06AB2C9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262070B-6CC2-4673-B3D7-067325C9CFEF}" type="pres">
      <dgm:prSet presAssocID="{680095DF-1806-4B78-8300-40EF06AB2C9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848B50C-1514-4463-BF57-B79B5A700F0B}" srcId="{680095DF-1806-4B78-8300-40EF06AB2C94}" destId="{1AE14A3F-DD01-476E-99E7-8B9E6C62C3C7}" srcOrd="0" destOrd="0" parTransId="{76C1F789-6788-4964-B74A-8EFA3648EE86}" sibTransId="{9ABBE10F-BBC7-477F-82A2-8200842EBBDA}"/>
    <dgm:cxn modelId="{6F9B312E-2835-4CC2-9903-DA0557F30114}" type="presOf" srcId="{680095DF-1806-4B78-8300-40EF06AB2C94}" destId="{6E905279-3D2F-4A8A-A4A7-AB66011B8376}" srcOrd="0" destOrd="0" presId="urn:microsoft.com/office/officeart/2005/8/layout/matrix3"/>
    <dgm:cxn modelId="{CFEA6332-DCCC-411C-B1AB-F5D4FE2F85C1}" type="presOf" srcId="{1AE14A3F-DD01-476E-99E7-8B9E6C62C3C7}" destId="{0AA866C4-30A7-4DBE-9BFC-ECE00925C8FE}" srcOrd="0" destOrd="0" presId="urn:microsoft.com/office/officeart/2005/8/layout/matrix3"/>
    <dgm:cxn modelId="{49590B78-EDD9-4627-BC08-B6AE150B0FE7}" srcId="{680095DF-1806-4B78-8300-40EF06AB2C94}" destId="{C601BCE8-4600-4B3A-A573-D40DB796E05F}" srcOrd="1" destOrd="0" parTransId="{20022E3C-6D3D-4820-8A19-254D7193A4A2}" sibTransId="{7469A192-39B0-4BA1-BFCA-E9341E05924B}"/>
    <dgm:cxn modelId="{D27E347D-D4F5-4FC3-A25A-9229FE755F53}" type="presOf" srcId="{C601BCE8-4600-4B3A-A573-D40DB796E05F}" destId="{34C0394D-354C-46DF-9C17-0C290D127639}" srcOrd="0" destOrd="0" presId="urn:microsoft.com/office/officeart/2005/8/layout/matrix3"/>
    <dgm:cxn modelId="{881C2CD0-29CC-4820-8221-B21F74EDC023}" srcId="{680095DF-1806-4B78-8300-40EF06AB2C94}" destId="{0674A7BF-F8E0-43E3-91B7-F296B0746E3A}" srcOrd="3" destOrd="0" parTransId="{7F060486-ACF3-4F4E-8EA2-C78E076DA687}" sibTransId="{BF8BDEBC-BC32-425E-BB25-173627CE7B8A}"/>
    <dgm:cxn modelId="{976C63EC-31B2-49BD-885C-C33617D9CBF3}" type="presOf" srcId="{0674A7BF-F8E0-43E3-91B7-F296B0746E3A}" destId="{B262070B-6CC2-4673-B3D7-067325C9CFEF}" srcOrd="0" destOrd="0" presId="urn:microsoft.com/office/officeart/2005/8/layout/matrix3"/>
    <dgm:cxn modelId="{9FE08EF0-7044-49F3-A9E7-DD11C4A09A9F}" type="presOf" srcId="{FD68937A-E1C8-41E8-B842-D87F28416C48}" destId="{88076909-B0F6-4693-A3B0-22673BE46517}" srcOrd="0" destOrd="0" presId="urn:microsoft.com/office/officeart/2005/8/layout/matrix3"/>
    <dgm:cxn modelId="{AB5441F3-6B42-4C7C-92D6-5A2BD44D35F9}" srcId="{680095DF-1806-4B78-8300-40EF06AB2C94}" destId="{FD68937A-E1C8-41E8-B842-D87F28416C48}" srcOrd="2" destOrd="0" parTransId="{65BF3EA4-CC58-4FEB-986B-328281B6636D}" sibTransId="{A81EB956-1243-4C54-9E5C-DB94C6B1C07D}"/>
    <dgm:cxn modelId="{14E1408E-8449-45C1-8B49-8F0EB5C6AE3F}" type="presParOf" srcId="{6E905279-3D2F-4A8A-A4A7-AB66011B8376}" destId="{9E88E182-725D-46DD-A73F-77BCF46799ED}" srcOrd="0" destOrd="0" presId="urn:microsoft.com/office/officeart/2005/8/layout/matrix3"/>
    <dgm:cxn modelId="{774289B6-CF75-421F-BC9F-AB1ECA6372AD}" type="presParOf" srcId="{6E905279-3D2F-4A8A-A4A7-AB66011B8376}" destId="{0AA866C4-30A7-4DBE-9BFC-ECE00925C8FE}" srcOrd="1" destOrd="0" presId="urn:microsoft.com/office/officeart/2005/8/layout/matrix3"/>
    <dgm:cxn modelId="{1EAF27EC-F3F7-4C6A-ABFB-562295C2C3AA}" type="presParOf" srcId="{6E905279-3D2F-4A8A-A4A7-AB66011B8376}" destId="{34C0394D-354C-46DF-9C17-0C290D127639}" srcOrd="2" destOrd="0" presId="urn:microsoft.com/office/officeart/2005/8/layout/matrix3"/>
    <dgm:cxn modelId="{0AB9CAE7-D00F-41FD-AD48-30465610199F}" type="presParOf" srcId="{6E905279-3D2F-4A8A-A4A7-AB66011B8376}" destId="{88076909-B0F6-4693-A3B0-22673BE46517}" srcOrd="3" destOrd="0" presId="urn:microsoft.com/office/officeart/2005/8/layout/matrix3"/>
    <dgm:cxn modelId="{358C8221-4484-4DA1-ABB5-1D6278630D2A}" type="presParOf" srcId="{6E905279-3D2F-4A8A-A4A7-AB66011B8376}" destId="{B262070B-6CC2-4673-B3D7-067325C9CFE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4C7DCB-BB14-4FD8-B0C1-C24CD298D831}" type="doc">
      <dgm:prSet loTypeId="urn:microsoft.com/office/officeart/2005/8/layout/cycle3" loCatId="cycle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C1A0306B-E7F8-4BAF-B536-6851913451EB}">
      <dgm:prSet/>
      <dgm:spPr/>
      <dgm:t>
        <a:bodyPr/>
        <a:lstStyle/>
        <a:p>
          <a:r>
            <a:rPr lang="pl-PL"/>
            <a:t>Antyk (Starożytność),</a:t>
          </a:r>
          <a:endParaRPr lang="en-US"/>
        </a:p>
      </dgm:t>
    </dgm:pt>
    <dgm:pt modelId="{0626A364-61F2-4DC4-92A1-EF56B90151CC}" type="parTrans" cxnId="{602AFE6C-5BE5-40E3-AC6B-825B088F3DEE}">
      <dgm:prSet/>
      <dgm:spPr/>
      <dgm:t>
        <a:bodyPr/>
        <a:lstStyle/>
        <a:p>
          <a:endParaRPr lang="en-US"/>
        </a:p>
      </dgm:t>
    </dgm:pt>
    <dgm:pt modelId="{6652BD94-FE35-4701-A67C-5F46D40842BC}" type="sibTrans" cxnId="{602AFE6C-5BE5-40E3-AC6B-825B088F3DEE}">
      <dgm:prSet/>
      <dgm:spPr/>
      <dgm:t>
        <a:bodyPr/>
        <a:lstStyle/>
        <a:p>
          <a:endParaRPr lang="en-US"/>
        </a:p>
      </dgm:t>
    </dgm:pt>
    <dgm:pt modelId="{3F9C6894-1423-4CBB-9DFB-0E974EB8DEE6}">
      <dgm:prSet/>
      <dgm:spPr/>
      <dgm:t>
        <a:bodyPr/>
        <a:lstStyle/>
        <a:p>
          <a:r>
            <a:rPr lang="pl-PL"/>
            <a:t>Średniowiecze,</a:t>
          </a:r>
          <a:endParaRPr lang="en-US"/>
        </a:p>
      </dgm:t>
    </dgm:pt>
    <dgm:pt modelId="{0FF71AB0-0812-468F-9644-D537C69547BE}" type="parTrans" cxnId="{C0E62148-5FC6-4356-9B0E-964F74592279}">
      <dgm:prSet/>
      <dgm:spPr/>
      <dgm:t>
        <a:bodyPr/>
        <a:lstStyle/>
        <a:p>
          <a:endParaRPr lang="en-US"/>
        </a:p>
      </dgm:t>
    </dgm:pt>
    <dgm:pt modelId="{B9F6BD77-F4B6-45D1-A9C8-27080F0086BE}" type="sibTrans" cxnId="{C0E62148-5FC6-4356-9B0E-964F74592279}">
      <dgm:prSet/>
      <dgm:spPr/>
      <dgm:t>
        <a:bodyPr/>
        <a:lstStyle/>
        <a:p>
          <a:endParaRPr lang="en-US"/>
        </a:p>
      </dgm:t>
    </dgm:pt>
    <dgm:pt modelId="{19349C78-BE38-4692-9C64-0D3F0AF86562}">
      <dgm:prSet/>
      <dgm:spPr/>
      <dgm:t>
        <a:bodyPr/>
        <a:lstStyle/>
        <a:p>
          <a:r>
            <a:rPr lang="pl-PL"/>
            <a:t>Renesans,</a:t>
          </a:r>
          <a:endParaRPr lang="en-US"/>
        </a:p>
      </dgm:t>
    </dgm:pt>
    <dgm:pt modelId="{B085EFE8-6AA5-442D-9B57-B3B34C6684ED}" type="parTrans" cxnId="{4D8FE06B-CC77-4253-8F6B-F646683A660E}">
      <dgm:prSet/>
      <dgm:spPr/>
      <dgm:t>
        <a:bodyPr/>
        <a:lstStyle/>
        <a:p>
          <a:endParaRPr lang="en-US"/>
        </a:p>
      </dgm:t>
    </dgm:pt>
    <dgm:pt modelId="{94939BF6-5638-45D2-AA8C-ED395D229598}" type="sibTrans" cxnId="{4D8FE06B-CC77-4253-8F6B-F646683A660E}">
      <dgm:prSet/>
      <dgm:spPr/>
      <dgm:t>
        <a:bodyPr/>
        <a:lstStyle/>
        <a:p>
          <a:endParaRPr lang="en-US"/>
        </a:p>
      </dgm:t>
    </dgm:pt>
    <dgm:pt modelId="{9648FB8E-BDCE-4476-A907-0E04A6D56034}">
      <dgm:prSet/>
      <dgm:spPr/>
      <dgm:t>
        <a:bodyPr/>
        <a:lstStyle/>
        <a:p>
          <a:r>
            <a:rPr lang="pl-PL"/>
            <a:t>Barok,</a:t>
          </a:r>
          <a:endParaRPr lang="en-US"/>
        </a:p>
      </dgm:t>
    </dgm:pt>
    <dgm:pt modelId="{F7BB4687-403B-470F-8036-E91B426C48E0}" type="parTrans" cxnId="{CFD6919C-0DD4-4898-A31A-CF6C919E4CA6}">
      <dgm:prSet/>
      <dgm:spPr/>
      <dgm:t>
        <a:bodyPr/>
        <a:lstStyle/>
        <a:p>
          <a:endParaRPr lang="en-US"/>
        </a:p>
      </dgm:t>
    </dgm:pt>
    <dgm:pt modelId="{2B4D97E3-60AE-4A1F-90EF-EE1512AB2709}" type="sibTrans" cxnId="{CFD6919C-0DD4-4898-A31A-CF6C919E4CA6}">
      <dgm:prSet/>
      <dgm:spPr/>
      <dgm:t>
        <a:bodyPr/>
        <a:lstStyle/>
        <a:p>
          <a:endParaRPr lang="en-US"/>
        </a:p>
      </dgm:t>
    </dgm:pt>
    <dgm:pt modelId="{F1203F98-417F-4880-953D-B3D6F390DEA6}">
      <dgm:prSet/>
      <dgm:spPr/>
      <dgm:t>
        <a:bodyPr/>
        <a:lstStyle/>
        <a:p>
          <a:r>
            <a:rPr lang="pl-PL"/>
            <a:t>Oświecenie,</a:t>
          </a:r>
          <a:endParaRPr lang="en-US"/>
        </a:p>
      </dgm:t>
    </dgm:pt>
    <dgm:pt modelId="{52877D15-6D45-434B-8B3A-E14F56E2ABE8}" type="parTrans" cxnId="{1BEF5503-FC68-4C23-9385-F316E3BA8E70}">
      <dgm:prSet/>
      <dgm:spPr/>
      <dgm:t>
        <a:bodyPr/>
        <a:lstStyle/>
        <a:p>
          <a:endParaRPr lang="en-US"/>
        </a:p>
      </dgm:t>
    </dgm:pt>
    <dgm:pt modelId="{8EEAC9A8-6A55-443D-AF59-E23289EB86A1}" type="sibTrans" cxnId="{1BEF5503-FC68-4C23-9385-F316E3BA8E70}">
      <dgm:prSet/>
      <dgm:spPr/>
      <dgm:t>
        <a:bodyPr/>
        <a:lstStyle/>
        <a:p>
          <a:endParaRPr lang="en-US"/>
        </a:p>
      </dgm:t>
    </dgm:pt>
    <dgm:pt modelId="{8E4D089C-967E-4E92-ACFD-110AC007679E}">
      <dgm:prSet/>
      <dgm:spPr/>
      <dgm:t>
        <a:bodyPr/>
        <a:lstStyle/>
        <a:p>
          <a:r>
            <a:rPr lang="pl-PL"/>
            <a:t>Romantyzm,</a:t>
          </a:r>
          <a:endParaRPr lang="en-US"/>
        </a:p>
      </dgm:t>
    </dgm:pt>
    <dgm:pt modelId="{7A70B930-C127-4738-A358-F29971D9CB59}" type="parTrans" cxnId="{ACE954D8-F706-4DF7-9425-5A58FAF8BF34}">
      <dgm:prSet/>
      <dgm:spPr/>
      <dgm:t>
        <a:bodyPr/>
        <a:lstStyle/>
        <a:p>
          <a:endParaRPr lang="en-US"/>
        </a:p>
      </dgm:t>
    </dgm:pt>
    <dgm:pt modelId="{0DBF1E90-27D4-41AA-A9D1-83E8F1E0146D}" type="sibTrans" cxnId="{ACE954D8-F706-4DF7-9425-5A58FAF8BF34}">
      <dgm:prSet/>
      <dgm:spPr/>
      <dgm:t>
        <a:bodyPr/>
        <a:lstStyle/>
        <a:p>
          <a:endParaRPr lang="en-US"/>
        </a:p>
      </dgm:t>
    </dgm:pt>
    <dgm:pt modelId="{6FE4DD2F-CDF8-4357-A72E-25993448FF89}">
      <dgm:prSet/>
      <dgm:spPr/>
      <dgm:t>
        <a:bodyPr/>
        <a:lstStyle/>
        <a:p>
          <a:r>
            <a:rPr lang="pl-PL"/>
            <a:t>Pozytywizm,</a:t>
          </a:r>
          <a:endParaRPr lang="en-US"/>
        </a:p>
      </dgm:t>
    </dgm:pt>
    <dgm:pt modelId="{1E1765B7-8D42-4BC1-8B9A-0E0B3C81FFB9}" type="parTrans" cxnId="{436F4ADF-4F9E-4138-ACC4-C087BB65EF9F}">
      <dgm:prSet/>
      <dgm:spPr/>
      <dgm:t>
        <a:bodyPr/>
        <a:lstStyle/>
        <a:p>
          <a:endParaRPr lang="en-US"/>
        </a:p>
      </dgm:t>
    </dgm:pt>
    <dgm:pt modelId="{0D86E218-30B4-41DA-8993-54E3070AF948}" type="sibTrans" cxnId="{436F4ADF-4F9E-4138-ACC4-C087BB65EF9F}">
      <dgm:prSet/>
      <dgm:spPr/>
      <dgm:t>
        <a:bodyPr/>
        <a:lstStyle/>
        <a:p>
          <a:endParaRPr lang="en-US"/>
        </a:p>
      </dgm:t>
    </dgm:pt>
    <dgm:pt modelId="{5A7814A8-63A0-4436-B43F-40A7B97A759C}">
      <dgm:prSet/>
      <dgm:spPr/>
      <dgm:t>
        <a:bodyPr/>
        <a:lstStyle/>
        <a:p>
          <a:r>
            <a:rPr lang="pl-PL"/>
            <a:t>Młoda Polska,</a:t>
          </a:r>
          <a:endParaRPr lang="en-US"/>
        </a:p>
      </dgm:t>
    </dgm:pt>
    <dgm:pt modelId="{F3B49A2E-B729-41E6-AD2A-050F80951FA8}" type="parTrans" cxnId="{0BBBA6FE-D1AC-4196-A5EA-3ED7601CC20E}">
      <dgm:prSet/>
      <dgm:spPr/>
      <dgm:t>
        <a:bodyPr/>
        <a:lstStyle/>
        <a:p>
          <a:endParaRPr lang="en-US"/>
        </a:p>
      </dgm:t>
    </dgm:pt>
    <dgm:pt modelId="{57F90825-9878-473F-A456-B5E72A720F2E}" type="sibTrans" cxnId="{0BBBA6FE-D1AC-4196-A5EA-3ED7601CC20E}">
      <dgm:prSet/>
      <dgm:spPr/>
      <dgm:t>
        <a:bodyPr/>
        <a:lstStyle/>
        <a:p>
          <a:endParaRPr lang="en-US"/>
        </a:p>
      </dgm:t>
    </dgm:pt>
    <dgm:pt modelId="{F4CA4FF4-6B81-48BC-A9C3-5B6FF0A12F74}">
      <dgm:prSet/>
      <dgm:spPr/>
      <dgm:t>
        <a:bodyPr/>
        <a:lstStyle/>
        <a:p>
          <a:r>
            <a:rPr lang="pl-PL"/>
            <a:t>Dwudziestoleci międzywojenne,</a:t>
          </a:r>
          <a:endParaRPr lang="en-US"/>
        </a:p>
      </dgm:t>
    </dgm:pt>
    <dgm:pt modelId="{270DE60F-8D52-4CFF-8708-4EF8B07BA74F}" type="parTrans" cxnId="{4DBE5065-0C46-44D6-A592-E66A2C720D56}">
      <dgm:prSet/>
      <dgm:spPr/>
      <dgm:t>
        <a:bodyPr/>
        <a:lstStyle/>
        <a:p>
          <a:endParaRPr lang="en-US"/>
        </a:p>
      </dgm:t>
    </dgm:pt>
    <dgm:pt modelId="{FA96723C-D9C5-4F5D-BAA6-0025FAF01FB2}" type="sibTrans" cxnId="{4DBE5065-0C46-44D6-A592-E66A2C720D56}">
      <dgm:prSet/>
      <dgm:spPr/>
      <dgm:t>
        <a:bodyPr/>
        <a:lstStyle/>
        <a:p>
          <a:endParaRPr lang="en-US"/>
        </a:p>
      </dgm:t>
    </dgm:pt>
    <dgm:pt modelId="{B1484C09-B2C0-4BB8-9086-7C8194FEC969}">
      <dgm:prSet/>
      <dgm:spPr/>
      <dgm:t>
        <a:bodyPr/>
        <a:lstStyle/>
        <a:p>
          <a:r>
            <a:rPr lang="pl-PL"/>
            <a:t>Współczesność,</a:t>
          </a:r>
          <a:endParaRPr lang="en-US"/>
        </a:p>
      </dgm:t>
    </dgm:pt>
    <dgm:pt modelId="{421AB79B-EAF3-4C27-BA10-63C1AC6807CB}" type="parTrans" cxnId="{90F16483-DF83-4DDA-B8D0-ED798F72EB11}">
      <dgm:prSet/>
      <dgm:spPr/>
      <dgm:t>
        <a:bodyPr/>
        <a:lstStyle/>
        <a:p>
          <a:endParaRPr lang="en-US"/>
        </a:p>
      </dgm:t>
    </dgm:pt>
    <dgm:pt modelId="{3C8BF0AC-667C-4690-954F-142ADD0B17F8}" type="sibTrans" cxnId="{90F16483-DF83-4DDA-B8D0-ED798F72EB11}">
      <dgm:prSet/>
      <dgm:spPr/>
      <dgm:t>
        <a:bodyPr/>
        <a:lstStyle/>
        <a:p>
          <a:endParaRPr lang="en-US"/>
        </a:p>
      </dgm:t>
    </dgm:pt>
    <dgm:pt modelId="{769EBF0F-D0A4-42DC-A4A0-445FA38ADEB2}" type="pres">
      <dgm:prSet presAssocID="{2D4C7DCB-BB14-4FD8-B0C1-C24CD298D831}" presName="Name0" presStyleCnt="0">
        <dgm:presLayoutVars>
          <dgm:dir/>
          <dgm:resizeHandles val="exact"/>
        </dgm:presLayoutVars>
      </dgm:prSet>
      <dgm:spPr/>
    </dgm:pt>
    <dgm:pt modelId="{49978A64-F14A-467A-9A5B-6677B2FC469D}" type="pres">
      <dgm:prSet presAssocID="{2D4C7DCB-BB14-4FD8-B0C1-C24CD298D831}" presName="cycle" presStyleCnt="0"/>
      <dgm:spPr/>
    </dgm:pt>
    <dgm:pt modelId="{D2943DD8-E431-4B91-B528-9B77CBD32C06}" type="pres">
      <dgm:prSet presAssocID="{C1A0306B-E7F8-4BAF-B536-6851913451EB}" presName="nodeFirstNode" presStyleLbl="node1" presStyleIdx="0" presStyleCnt="10">
        <dgm:presLayoutVars>
          <dgm:bulletEnabled val="1"/>
        </dgm:presLayoutVars>
      </dgm:prSet>
      <dgm:spPr/>
    </dgm:pt>
    <dgm:pt modelId="{88409E2E-03C7-4EDD-B43A-5EA342040023}" type="pres">
      <dgm:prSet presAssocID="{6652BD94-FE35-4701-A67C-5F46D40842BC}" presName="sibTransFirstNode" presStyleLbl="bgShp" presStyleIdx="0" presStyleCnt="1"/>
      <dgm:spPr/>
    </dgm:pt>
    <dgm:pt modelId="{15C7FE8E-66C8-4A21-B126-52A3885010C9}" type="pres">
      <dgm:prSet presAssocID="{3F9C6894-1423-4CBB-9DFB-0E974EB8DEE6}" presName="nodeFollowingNodes" presStyleLbl="node1" presStyleIdx="1" presStyleCnt="10">
        <dgm:presLayoutVars>
          <dgm:bulletEnabled val="1"/>
        </dgm:presLayoutVars>
      </dgm:prSet>
      <dgm:spPr/>
    </dgm:pt>
    <dgm:pt modelId="{34A57924-B57C-452A-8CEB-86C3D5C5AB33}" type="pres">
      <dgm:prSet presAssocID="{19349C78-BE38-4692-9C64-0D3F0AF86562}" presName="nodeFollowingNodes" presStyleLbl="node1" presStyleIdx="2" presStyleCnt="10">
        <dgm:presLayoutVars>
          <dgm:bulletEnabled val="1"/>
        </dgm:presLayoutVars>
      </dgm:prSet>
      <dgm:spPr/>
    </dgm:pt>
    <dgm:pt modelId="{E2A1B797-38CE-4C1C-9672-0F2A2007787B}" type="pres">
      <dgm:prSet presAssocID="{9648FB8E-BDCE-4476-A907-0E04A6D56034}" presName="nodeFollowingNodes" presStyleLbl="node1" presStyleIdx="3" presStyleCnt="10">
        <dgm:presLayoutVars>
          <dgm:bulletEnabled val="1"/>
        </dgm:presLayoutVars>
      </dgm:prSet>
      <dgm:spPr/>
    </dgm:pt>
    <dgm:pt modelId="{6AB15E5E-59B0-43DB-BFAB-E7F5BC293D6B}" type="pres">
      <dgm:prSet presAssocID="{F1203F98-417F-4880-953D-B3D6F390DEA6}" presName="nodeFollowingNodes" presStyleLbl="node1" presStyleIdx="4" presStyleCnt="10">
        <dgm:presLayoutVars>
          <dgm:bulletEnabled val="1"/>
        </dgm:presLayoutVars>
      </dgm:prSet>
      <dgm:spPr/>
    </dgm:pt>
    <dgm:pt modelId="{B5856BB3-3BBD-439D-BC6E-C21E5B7B5A79}" type="pres">
      <dgm:prSet presAssocID="{8E4D089C-967E-4E92-ACFD-110AC007679E}" presName="nodeFollowingNodes" presStyleLbl="node1" presStyleIdx="5" presStyleCnt="10">
        <dgm:presLayoutVars>
          <dgm:bulletEnabled val="1"/>
        </dgm:presLayoutVars>
      </dgm:prSet>
      <dgm:spPr/>
    </dgm:pt>
    <dgm:pt modelId="{DA1DDF8B-DD38-4CFA-AF94-1231A1D4D755}" type="pres">
      <dgm:prSet presAssocID="{6FE4DD2F-CDF8-4357-A72E-25993448FF89}" presName="nodeFollowingNodes" presStyleLbl="node1" presStyleIdx="6" presStyleCnt="10">
        <dgm:presLayoutVars>
          <dgm:bulletEnabled val="1"/>
        </dgm:presLayoutVars>
      </dgm:prSet>
      <dgm:spPr/>
    </dgm:pt>
    <dgm:pt modelId="{2C079228-E00F-4075-9D9B-ADA56870668B}" type="pres">
      <dgm:prSet presAssocID="{5A7814A8-63A0-4436-B43F-40A7B97A759C}" presName="nodeFollowingNodes" presStyleLbl="node1" presStyleIdx="7" presStyleCnt="10">
        <dgm:presLayoutVars>
          <dgm:bulletEnabled val="1"/>
        </dgm:presLayoutVars>
      </dgm:prSet>
      <dgm:spPr/>
    </dgm:pt>
    <dgm:pt modelId="{10B13B02-2074-441C-86F7-E75A94A33215}" type="pres">
      <dgm:prSet presAssocID="{F4CA4FF4-6B81-48BC-A9C3-5B6FF0A12F74}" presName="nodeFollowingNodes" presStyleLbl="node1" presStyleIdx="8" presStyleCnt="10">
        <dgm:presLayoutVars>
          <dgm:bulletEnabled val="1"/>
        </dgm:presLayoutVars>
      </dgm:prSet>
      <dgm:spPr/>
    </dgm:pt>
    <dgm:pt modelId="{2B12D5BD-C525-449D-A48D-E9DEE2BA795C}" type="pres">
      <dgm:prSet presAssocID="{B1484C09-B2C0-4BB8-9086-7C8194FEC969}" presName="nodeFollowingNodes" presStyleLbl="node1" presStyleIdx="9" presStyleCnt="10">
        <dgm:presLayoutVars>
          <dgm:bulletEnabled val="1"/>
        </dgm:presLayoutVars>
      </dgm:prSet>
      <dgm:spPr/>
    </dgm:pt>
  </dgm:ptLst>
  <dgm:cxnLst>
    <dgm:cxn modelId="{1BEF5503-FC68-4C23-9385-F316E3BA8E70}" srcId="{2D4C7DCB-BB14-4FD8-B0C1-C24CD298D831}" destId="{F1203F98-417F-4880-953D-B3D6F390DEA6}" srcOrd="4" destOrd="0" parTransId="{52877D15-6D45-434B-8B3A-E14F56E2ABE8}" sibTransId="{8EEAC9A8-6A55-443D-AF59-E23289EB86A1}"/>
    <dgm:cxn modelId="{0640260A-66CB-4356-962C-1E0849EC2721}" type="presOf" srcId="{3F9C6894-1423-4CBB-9DFB-0E974EB8DEE6}" destId="{15C7FE8E-66C8-4A21-B126-52A3885010C9}" srcOrd="0" destOrd="0" presId="urn:microsoft.com/office/officeart/2005/8/layout/cycle3"/>
    <dgm:cxn modelId="{D1635237-BBC3-4F41-9EFF-B779B4FB6EF2}" type="presOf" srcId="{5A7814A8-63A0-4436-B43F-40A7B97A759C}" destId="{2C079228-E00F-4075-9D9B-ADA56870668B}" srcOrd="0" destOrd="0" presId="urn:microsoft.com/office/officeart/2005/8/layout/cycle3"/>
    <dgm:cxn modelId="{6328EA3E-2FC2-42CD-BB26-D1817BC82011}" type="presOf" srcId="{B1484C09-B2C0-4BB8-9086-7C8194FEC969}" destId="{2B12D5BD-C525-449D-A48D-E9DEE2BA795C}" srcOrd="0" destOrd="0" presId="urn:microsoft.com/office/officeart/2005/8/layout/cycle3"/>
    <dgm:cxn modelId="{4DBE5065-0C46-44D6-A592-E66A2C720D56}" srcId="{2D4C7DCB-BB14-4FD8-B0C1-C24CD298D831}" destId="{F4CA4FF4-6B81-48BC-A9C3-5B6FF0A12F74}" srcOrd="8" destOrd="0" parTransId="{270DE60F-8D52-4CFF-8708-4EF8B07BA74F}" sibTransId="{FA96723C-D9C5-4F5D-BAA6-0025FAF01FB2}"/>
    <dgm:cxn modelId="{C0E62148-5FC6-4356-9B0E-964F74592279}" srcId="{2D4C7DCB-BB14-4FD8-B0C1-C24CD298D831}" destId="{3F9C6894-1423-4CBB-9DFB-0E974EB8DEE6}" srcOrd="1" destOrd="0" parTransId="{0FF71AB0-0812-468F-9644-D537C69547BE}" sibTransId="{B9F6BD77-F4B6-45D1-A9C8-27080F0086BE}"/>
    <dgm:cxn modelId="{4D8FE06B-CC77-4253-8F6B-F646683A660E}" srcId="{2D4C7DCB-BB14-4FD8-B0C1-C24CD298D831}" destId="{19349C78-BE38-4692-9C64-0D3F0AF86562}" srcOrd="2" destOrd="0" parTransId="{B085EFE8-6AA5-442D-9B57-B3B34C6684ED}" sibTransId="{94939BF6-5638-45D2-AA8C-ED395D229598}"/>
    <dgm:cxn modelId="{602AFE6C-5BE5-40E3-AC6B-825B088F3DEE}" srcId="{2D4C7DCB-BB14-4FD8-B0C1-C24CD298D831}" destId="{C1A0306B-E7F8-4BAF-B536-6851913451EB}" srcOrd="0" destOrd="0" parTransId="{0626A364-61F2-4DC4-92A1-EF56B90151CC}" sibTransId="{6652BD94-FE35-4701-A67C-5F46D40842BC}"/>
    <dgm:cxn modelId="{A34B7F73-B175-4F77-8D2A-CEE5EA0B7013}" type="presOf" srcId="{19349C78-BE38-4692-9C64-0D3F0AF86562}" destId="{34A57924-B57C-452A-8CEB-86C3D5C5AB33}" srcOrd="0" destOrd="0" presId="urn:microsoft.com/office/officeart/2005/8/layout/cycle3"/>
    <dgm:cxn modelId="{90F16483-DF83-4DDA-B8D0-ED798F72EB11}" srcId="{2D4C7DCB-BB14-4FD8-B0C1-C24CD298D831}" destId="{B1484C09-B2C0-4BB8-9086-7C8194FEC969}" srcOrd="9" destOrd="0" parTransId="{421AB79B-EAF3-4C27-BA10-63C1AC6807CB}" sibTransId="{3C8BF0AC-667C-4690-954F-142ADD0B17F8}"/>
    <dgm:cxn modelId="{7502CD84-DA7B-4468-8607-6890CC239B80}" type="presOf" srcId="{2D4C7DCB-BB14-4FD8-B0C1-C24CD298D831}" destId="{769EBF0F-D0A4-42DC-A4A0-445FA38ADEB2}" srcOrd="0" destOrd="0" presId="urn:microsoft.com/office/officeart/2005/8/layout/cycle3"/>
    <dgm:cxn modelId="{CFD6919C-0DD4-4898-A31A-CF6C919E4CA6}" srcId="{2D4C7DCB-BB14-4FD8-B0C1-C24CD298D831}" destId="{9648FB8E-BDCE-4476-A907-0E04A6D56034}" srcOrd="3" destOrd="0" parTransId="{F7BB4687-403B-470F-8036-E91B426C48E0}" sibTransId="{2B4D97E3-60AE-4A1F-90EF-EE1512AB2709}"/>
    <dgm:cxn modelId="{9B9601A0-3DBF-497D-9386-15F6F0D971BF}" type="presOf" srcId="{F4CA4FF4-6B81-48BC-A9C3-5B6FF0A12F74}" destId="{10B13B02-2074-441C-86F7-E75A94A33215}" srcOrd="0" destOrd="0" presId="urn:microsoft.com/office/officeart/2005/8/layout/cycle3"/>
    <dgm:cxn modelId="{60C6C3AC-4638-46D9-A231-C6CD09327398}" type="presOf" srcId="{6FE4DD2F-CDF8-4357-A72E-25993448FF89}" destId="{DA1DDF8B-DD38-4CFA-AF94-1231A1D4D755}" srcOrd="0" destOrd="0" presId="urn:microsoft.com/office/officeart/2005/8/layout/cycle3"/>
    <dgm:cxn modelId="{113068B1-80E3-43FC-869B-67576F04BFC5}" type="presOf" srcId="{6652BD94-FE35-4701-A67C-5F46D40842BC}" destId="{88409E2E-03C7-4EDD-B43A-5EA342040023}" srcOrd="0" destOrd="0" presId="urn:microsoft.com/office/officeart/2005/8/layout/cycle3"/>
    <dgm:cxn modelId="{D60385BD-463B-48C6-B540-496FF5E858ED}" type="presOf" srcId="{C1A0306B-E7F8-4BAF-B536-6851913451EB}" destId="{D2943DD8-E431-4B91-B528-9B77CBD32C06}" srcOrd="0" destOrd="0" presId="urn:microsoft.com/office/officeart/2005/8/layout/cycle3"/>
    <dgm:cxn modelId="{4D0F5EBF-AAF9-4B45-BEE7-A33CAAEB7260}" type="presOf" srcId="{8E4D089C-967E-4E92-ACFD-110AC007679E}" destId="{B5856BB3-3BBD-439D-BC6E-C21E5B7B5A79}" srcOrd="0" destOrd="0" presId="urn:microsoft.com/office/officeart/2005/8/layout/cycle3"/>
    <dgm:cxn modelId="{4042F3CD-3F27-40DC-A8F2-582BF27688A8}" type="presOf" srcId="{9648FB8E-BDCE-4476-A907-0E04A6D56034}" destId="{E2A1B797-38CE-4C1C-9672-0F2A2007787B}" srcOrd="0" destOrd="0" presId="urn:microsoft.com/office/officeart/2005/8/layout/cycle3"/>
    <dgm:cxn modelId="{ACE954D8-F706-4DF7-9425-5A58FAF8BF34}" srcId="{2D4C7DCB-BB14-4FD8-B0C1-C24CD298D831}" destId="{8E4D089C-967E-4E92-ACFD-110AC007679E}" srcOrd="5" destOrd="0" parTransId="{7A70B930-C127-4738-A358-F29971D9CB59}" sibTransId="{0DBF1E90-27D4-41AA-A9D1-83E8F1E0146D}"/>
    <dgm:cxn modelId="{436F4ADF-4F9E-4138-ACC4-C087BB65EF9F}" srcId="{2D4C7DCB-BB14-4FD8-B0C1-C24CD298D831}" destId="{6FE4DD2F-CDF8-4357-A72E-25993448FF89}" srcOrd="6" destOrd="0" parTransId="{1E1765B7-8D42-4BC1-8B9A-0E0B3C81FFB9}" sibTransId="{0D86E218-30B4-41DA-8993-54E3070AF948}"/>
    <dgm:cxn modelId="{742B1BF1-DB2C-4F7B-80A4-B869FF3D7229}" type="presOf" srcId="{F1203F98-417F-4880-953D-B3D6F390DEA6}" destId="{6AB15E5E-59B0-43DB-BFAB-E7F5BC293D6B}" srcOrd="0" destOrd="0" presId="urn:microsoft.com/office/officeart/2005/8/layout/cycle3"/>
    <dgm:cxn modelId="{0BBBA6FE-D1AC-4196-A5EA-3ED7601CC20E}" srcId="{2D4C7DCB-BB14-4FD8-B0C1-C24CD298D831}" destId="{5A7814A8-63A0-4436-B43F-40A7B97A759C}" srcOrd="7" destOrd="0" parTransId="{F3B49A2E-B729-41E6-AD2A-050F80951FA8}" sibTransId="{57F90825-9878-473F-A456-B5E72A720F2E}"/>
    <dgm:cxn modelId="{9CC00241-07F9-48C7-8358-F502B1E776D2}" type="presParOf" srcId="{769EBF0F-D0A4-42DC-A4A0-445FA38ADEB2}" destId="{49978A64-F14A-467A-9A5B-6677B2FC469D}" srcOrd="0" destOrd="0" presId="urn:microsoft.com/office/officeart/2005/8/layout/cycle3"/>
    <dgm:cxn modelId="{C69E0191-0A08-495B-A1B7-A3A54BEC4E10}" type="presParOf" srcId="{49978A64-F14A-467A-9A5B-6677B2FC469D}" destId="{D2943DD8-E431-4B91-B528-9B77CBD32C06}" srcOrd="0" destOrd="0" presId="urn:microsoft.com/office/officeart/2005/8/layout/cycle3"/>
    <dgm:cxn modelId="{EDB2FAB3-2BA2-461C-BB97-8DE4566B0254}" type="presParOf" srcId="{49978A64-F14A-467A-9A5B-6677B2FC469D}" destId="{88409E2E-03C7-4EDD-B43A-5EA342040023}" srcOrd="1" destOrd="0" presId="urn:microsoft.com/office/officeart/2005/8/layout/cycle3"/>
    <dgm:cxn modelId="{7982E628-AB21-417F-8CA8-96DD7B0E2B26}" type="presParOf" srcId="{49978A64-F14A-467A-9A5B-6677B2FC469D}" destId="{15C7FE8E-66C8-4A21-B126-52A3885010C9}" srcOrd="2" destOrd="0" presId="urn:microsoft.com/office/officeart/2005/8/layout/cycle3"/>
    <dgm:cxn modelId="{6E7BAF34-B654-4E5D-883B-7829FEEE7A15}" type="presParOf" srcId="{49978A64-F14A-467A-9A5B-6677B2FC469D}" destId="{34A57924-B57C-452A-8CEB-86C3D5C5AB33}" srcOrd="3" destOrd="0" presId="urn:microsoft.com/office/officeart/2005/8/layout/cycle3"/>
    <dgm:cxn modelId="{46F6F7A4-7A87-45B7-8477-204A4754017C}" type="presParOf" srcId="{49978A64-F14A-467A-9A5B-6677B2FC469D}" destId="{E2A1B797-38CE-4C1C-9672-0F2A2007787B}" srcOrd="4" destOrd="0" presId="urn:microsoft.com/office/officeart/2005/8/layout/cycle3"/>
    <dgm:cxn modelId="{F6680897-A3DF-49BF-9DFD-326C7F9C3B84}" type="presParOf" srcId="{49978A64-F14A-467A-9A5B-6677B2FC469D}" destId="{6AB15E5E-59B0-43DB-BFAB-E7F5BC293D6B}" srcOrd="5" destOrd="0" presId="urn:microsoft.com/office/officeart/2005/8/layout/cycle3"/>
    <dgm:cxn modelId="{09353F9A-0F1C-478F-9E61-9DABDA8128CC}" type="presParOf" srcId="{49978A64-F14A-467A-9A5B-6677B2FC469D}" destId="{B5856BB3-3BBD-439D-BC6E-C21E5B7B5A79}" srcOrd="6" destOrd="0" presId="urn:microsoft.com/office/officeart/2005/8/layout/cycle3"/>
    <dgm:cxn modelId="{248BA4C1-43DD-44AA-86D4-1E1A8122A53E}" type="presParOf" srcId="{49978A64-F14A-467A-9A5B-6677B2FC469D}" destId="{DA1DDF8B-DD38-4CFA-AF94-1231A1D4D755}" srcOrd="7" destOrd="0" presId="urn:microsoft.com/office/officeart/2005/8/layout/cycle3"/>
    <dgm:cxn modelId="{2CBD84D5-661A-43BF-9710-BE301A5FABB9}" type="presParOf" srcId="{49978A64-F14A-467A-9A5B-6677B2FC469D}" destId="{2C079228-E00F-4075-9D9B-ADA56870668B}" srcOrd="8" destOrd="0" presId="urn:microsoft.com/office/officeart/2005/8/layout/cycle3"/>
    <dgm:cxn modelId="{0E7EBC01-B395-4BAE-B727-CB8473499DF7}" type="presParOf" srcId="{49978A64-F14A-467A-9A5B-6677B2FC469D}" destId="{10B13B02-2074-441C-86F7-E75A94A33215}" srcOrd="9" destOrd="0" presId="urn:microsoft.com/office/officeart/2005/8/layout/cycle3"/>
    <dgm:cxn modelId="{67DFFA71-97CB-4817-90AD-0F662F54CD9C}" type="presParOf" srcId="{49978A64-F14A-467A-9A5B-6677B2FC469D}" destId="{2B12D5BD-C525-449D-A48D-E9DEE2BA795C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11291C-E818-4D6C-BE85-6B25336407B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865309B-16C6-442F-86F2-B75449FDB36D}">
      <dgm:prSet/>
      <dgm:spPr/>
      <dgm:t>
        <a:bodyPr/>
        <a:lstStyle/>
        <a:p>
          <a:pPr rtl="0"/>
          <a:r>
            <a:rPr lang="pl-PL" b="1" dirty="0"/>
            <a:t>IX </a:t>
          </a:r>
          <a:r>
            <a:rPr lang="pl-PL" b="1" dirty="0" err="1"/>
            <a:t>w.p.n.e</a:t>
          </a:r>
          <a:r>
            <a:rPr lang="pl-PL" b="1" dirty="0"/>
            <a:t> - około IV-VI </a:t>
          </a:r>
          <a:r>
            <a:rPr lang="pl-PL" b="1" dirty="0" err="1"/>
            <a:t>w.n.e</a:t>
          </a:r>
          <a:r>
            <a:rPr lang="pl-PL" b="1" dirty="0">
              <a:latin typeface="Calibri Light" panose="020F0302020204030204"/>
            </a:rPr>
            <a:t> (476 r. n. e – upadek Cesarstwa Zachodnio-Rzymskiego),</a:t>
          </a:r>
          <a:endParaRPr lang="pl-PL" dirty="0"/>
        </a:p>
      </dgm:t>
    </dgm:pt>
    <dgm:pt modelId="{06EC5D15-5C0D-47ED-AE33-32375843E252}" type="parTrans" cxnId="{5A7A4144-DD94-478A-B423-071D34AC3B72}">
      <dgm:prSet/>
      <dgm:spPr/>
      <dgm:t>
        <a:bodyPr/>
        <a:lstStyle/>
        <a:p>
          <a:endParaRPr lang="en-US"/>
        </a:p>
      </dgm:t>
    </dgm:pt>
    <dgm:pt modelId="{E692F125-A2F3-43F6-9FF0-0B42812AA163}" type="sibTrans" cxnId="{5A7A4144-DD94-478A-B423-071D34AC3B72}">
      <dgm:prSet/>
      <dgm:spPr/>
      <dgm:t>
        <a:bodyPr/>
        <a:lstStyle/>
        <a:p>
          <a:endParaRPr lang="en-US"/>
        </a:p>
      </dgm:t>
    </dgm:pt>
    <dgm:pt modelId="{51421F0C-A600-4120-BE04-B604F44DC655}">
      <dgm:prSet/>
      <dgm:spPr/>
      <dgm:t>
        <a:bodyPr/>
        <a:lstStyle/>
        <a:p>
          <a:r>
            <a:rPr lang="pl-PL" dirty="0"/>
            <a:t>Centrum zainteresowania to życie ziemskie, natura i człowiek,</a:t>
          </a:r>
          <a:endParaRPr lang="en-US" dirty="0"/>
        </a:p>
      </dgm:t>
    </dgm:pt>
    <dgm:pt modelId="{89236071-706C-4275-8016-4F1750D8DC3C}" type="parTrans" cxnId="{74E284DF-E074-448B-99F0-C9E4631188FE}">
      <dgm:prSet/>
      <dgm:spPr/>
      <dgm:t>
        <a:bodyPr/>
        <a:lstStyle/>
        <a:p>
          <a:endParaRPr lang="en-US"/>
        </a:p>
      </dgm:t>
    </dgm:pt>
    <dgm:pt modelId="{76FB9782-2E4E-4C08-8D18-658B2894F9D9}" type="sibTrans" cxnId="{74E284DF-E074-448B-99F0-C9E4631188FE}">
      <dgm:prSet/>
      <dgm:spPr/>
      <dgm:t>
        <a:bodyPr/>
        <a:lstStyle/>
        <a:p>
          <a:endParaRPr lang="en-US"/>
        </a:p>
      </dgm:t>
    </dgm:pt>
    <dgm:pt modelId="{3F479ADA-893C-423F-8478-566423C5BA46}">
      <dgm:prSet/>
      <dgm:spPr/>
      <dgm:t>
        <a:bodyPr/>
        <a:lstStyle/>
        <a:p>
          <a:r>
            <a:rPr lang="pl-PL" dirty="0"/>
            <a:t>Rozwój teatru i dramatu greckiego,</a:t>
          </a:r>
          <a:endParaRPr lang="en-US" dirty="0"/>
        </a:p>
      </dgm:t>
    </dgm:pt>
    <dgm:pt modelId="{1B573F4D-3B67-4837-AB1B-6E3B3E474DB4}" type="parTrans" cxnId="{77CE0244-2DAA-439C-B054-E6C95586A532}">
      <dgm:prSet/>
      <dgm:spPr/>
      <dgm:t>
        <a:bodyPr/>
        <a:lstStyle/>
        <a:p>
          <a:endParaRPr lang="en-US"/>
        </a:p>
      </dgm:t>
    </dgm:pt>
    <dgm:pt modelId="{C988E2D6-3E6E-4C11-9141-CB7E846AC881}" type="sibTrans" cxnId="{77CE0244-2DAA-439C-B054-E6C95586A532}">
      <dgm:prSet/>
      <dgm:spPr/>
      <dgm:t>
        <a:bodyPr/>
        <a:lstStyle/>
        <a:p>
          <a:endParaRPr lang="en-US"/>
        </a:p>
      </dgm:t>
    </dgm:pt>
    <dgm:pt modelId="{C02F0E90-29A4-4EAE-AA7C-3425040C66EA}">
      <dgm:prSet/>
      <dgm:spPr/>
      <dgm:t>
        <a:bodyPr/>
        <a:lstStyle/>
        <a:p>
          <a:r>
            <a:rPr lang="pl-PL" dirty="0"/>
            <a:t>W teatrze obowiązuje zasada trzech jedności: miejsca, czasu i akcji,  a widz powinien doznać katharsis, czyli duchowego oczyszczenia wywołanego trwogą i litością odczuwanymi wobec losów bohaterów tragedii</a:t>
          </a:r>
          <a:endParaRPr lang="en-US" dirty="0"/>
        </a:p>
      </dgm:t>
    </dgm:pt>
    <dgm:pt modelId="{9E2AC9FC-285B-45AA-8E97-7193A99F8784}" type="parTrans" cxnId="{57238D6A-D37B-462E-8E88-794D49EE8BC0}">
      <dgm:prSet/>
      <dgm:spPr/>
      <dgm:t>
        <a:bodyPr/>
        <a:lstStyle/>
        <a:p>
          <a:endParaRPr lang="en-US"/>
        </a:p>
      </dgm:t>
    </dgm:pt>
    <dgm:pt modelId="{DECFB481-B068-463A-9BE1-BBEB893324B6}" type="sibTrans" cxnId="{57238D6A-D37B-462E-8E88-794D49EE8BC0}">
      <dgm:prSet/>
      <dgm:spPr/>
      <dgm:t>
        <a:bodyPr/>
        <a:lstStyle/>
        <a:p>
          <a:endParaRPr lang="en-US"/>
        </a:p>
      </dgm:t>
    </dgm:pt>
    <dgm:pt modelId="{6FB6FF53-6487-4494-869C-3841E0B6BD4F}" type="pres">
      <dgm:prSet presAssocID="{1A11291C-E818-4D6C-BE85-6B25336407B4}" presName="linear" presStyleCnt="0">
        <dgm:presLayoutVars>
          <dgm:animLvl val="lvl"/>
          <dgm:resizeHandles val="exact"/>
        </dgm:presLayoutVars>
      </dgm:prSet>
      <dgm:spPr/>
    </dgm:pt>
    <dgm:pt modelId="{40FE5012-79E4-4A17-B339-5F5589693341}" type="pres">
      <dgm:prSet presAssocID="{6865309B-16C6-442F-86F2-B75449FDB36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6A9AF16-22B5-4FBD-9217-AE83AD6027A5}" type="pres">
      <dgm:prSet presAssocID="{E692F125-A2F3-43F6-9FF0-0B42812AA163}" presName="spacer" presStyleCnt="0"/>
      <dgm:spPr/>
    </dgm:pt>
    <dgm:pt modelId="{A1295BA7-30F7-4802-B644-72640D3A7E6D}" type="pres">
      <dgm:prSet presAssocID="{51421F0C-A600-4120-BE04-B604F44DC65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240BD8F-9685-44AF-B907-3A55E452196A}" type="pres">
      <dgm:prSet presAssocID="{76FB9782-2E4E-4C08-8D18-658B2894F9D9}" presName="spacer" presStyleCnt="0"/>
      <dgm:spPr/>
    </dgm:pt>
    <dgm:pt modelId="{1A1FA894-6150-47C6-863B-B76EE197B58D}" type="pres">
      <dgm:prSet presAssocID="{3F479ADA-893C-423F-8478-566423C5BA4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CD0C464-632D-49D8-8F7F-FD065C8702E0}" type="pres">
      <dgm:prSet presAssocID="{C988E2D6-3E6E-4C11-9141-CB7E846AC881}" presName="spacer" presStyleCnt="0"/>
      <dgm:spPr/>
    </dgm:pt>
    <dgm:pt modelId="{2466AA23-7A51-48EB-9D94-717FDF9C5AE3}" type="pres">
      <dgm:prSet presAssocID="{C02F0E90-29A4-4EAE-AA7C-3425040C66E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3F79D05-E768-4E91-853B-758CFD822DCF}" type="presOf" srcId="{3F479ADA-893C-423F-8478-566423C5BA46}" destId="{1A1FA894-6150-47C6-863B-B76EE197B58D}" srcOrd="0" destOrd="0" presId="urn:microsoft.com/office/officeart/2005/8/layout/vList2"/>
    <dgm:cxn modelId="{77CE0244-2DAA-439C-B054-E6C95586A532}" srcId="{1A11291C-E818-4D6C-BE85-6B25336407B4}" destId="{3F479ADA-893C-423F-8478-566423C5BA46}" srcOrd="2" destOrd="0" parTransId="{1B573F4D-3B67-4837-AB1B-6E3B3E474DB4}" sibTransId="{C988E2D6-3E6E-4C11-9141-CB7E846AC881}"/>
    <dgm:cxn modelId="{5A7A4144-DD94-478A-B423-071D34AC3B72}" srcId="{1A11291C-E818-4D6C-BE85-6B25336407B4}" destId="{6865309B-16C6-442F-86F2-B75449FDB36D}" srcOrd="0" destOrd="0" parTransId="{06EC5D15-5C0D-47ED-AE33-32375843E252}" sibTransId="{E692F125-A2F3-43F6-9FF0-0B42812AA163}"/>
    <dgm:cxn modelId="{57238D6A-D37B-462E-8E88-794D49EE8BC0}" srcId="{1A11291C-E818-4D6C-BE85-6B25336407B4}" destId="{C02F0E90-29A4-4EAE-AA7C-3425040C66EA}" srcOrd="3" destOrd="0" parTransId="{9E2AC9FC-285B-45AA-8E97-7193A99F8784}" sibTransId="{DECFB481-B068-463A-9BE1-BBEB893324B6}"/>
    <dgm:cxn modelId="{FAA91C77-7CB6-4B83-956A-BBC41555ADAB}" type="presOf" srcId="{1A11291C-E818-4D6C-BE85-6B25336407B4}" destId="{6FB6FF53-6487-4494-869C-3841E0B6BD4F}" srcOrd="0" destOrd="0" presId="urn:microsoft.com/office/officeart/2005/8/layout/vList2"/>
    <dgm:cxn modelId="{98E81D9B-57C7-420E-9545-A7635327B2C0}" type="presOf" srcId="{6865309B-16C6-442F-86F2-B75449FDB36D}" destId="{40FE5012-79E4-4A17-B339-5F5589693341}" srcOrd="0" destOrd="0" presId="urn:microsoft.com/office/officeart/2005/8/layout/vList2"/>
    <dgm:cxn modelId="{7F8278A1-B544-4E14-8F1E-7E43A5D5A637}" type="presOf" srcId="{51421F0C-A600-4120-BE04-B604F44DC655}" destId="{A1295BA7-30F7-4802-B644-72640D3A7E6D}" srcOrd="0" destOrd="0" presId="urn:microsoft.com/office/officeart/2005/8/layout/vList2"/>
    <dgm:cxn modelId="{C43398D2-B1C1-48C8-929C-6E76350477F5}" type="presOf" srcId="{C02F0E90-29A4-4EAE-AA7C-3425040C66EA}" destId="{2466AA23-7A51-48EB-9D94-717FDF9C5AE3}" srcOrd="0" destOrd="0" presId="urn:microsoft.com/office/officeart/2005/8/layout/vList2"/>
    <dgm:cxn modelId="{74E284DF-E074-448B-99F0-C9E4631188FE}" srcId="{1A11291C-E818-4D6C-BE85-6B25336407B4}" destId="{51421F0C-A600-4120-BE04-B604F44DC655}" srcOrd="1" destOrd="0" parTransId="{89236071-706C-4275-8016-4F1750D8DC3C}" sibTransId="{76FB9782-2E4E-4C08-8D18-658B2894F9D9}"/>
    <dgm:cxn modelId="{6A9F0A39-93B1-450D-ABED-B52E0E01144C}" type="presParOf" srcId="{6FB6FF53-6487-4494-869C-3841E0B6BD4F}" destId="{40FE5012-79E4-4A17-B339-5F5589693341}" srcOrd="0" destOrd="0" presId="urn:microsoft.com/office/officeart/2005/8/layout/vList2"/>
    <dgm:cxn modelId="{C46AB34D-1253-43CA-B868-72F3C2C735CF}" type="presParOf" srcId="{6FB6FF53-6487-4494-869C-3841E0B6BD4F}" destId="{C6A9AF16-22B5-4FBD-9217-AE83AD6027A5}" srcOrd="1" destOrd="0" presId="urn:microsoft.com/office/officeart/2005/8/layout/vList2"/>
    <dgm:cxn modelId="{09D4157A-17DF-472F-8898-5916C8F92393}" type="presParOf" srcId="{6FB6FF53-6487-4494-869C-3841E0B6BD4F}" destId="{A1295BA7-30F7-4802-B644-72640D3A7E6D}" srcOrd="2" destOrd="0" presId="urn:microsoft.com/office/officeart/2005/8/layout/vList2"/>
    <dgm:cxn modelId="{3BFDA9E8-2A2F-45A8-A253-8407597229B6}" type="presParOf" srcId="{6FB6FF53-6487-4494-869C-3841E0B6BD4F}" destId="{F240BD8F-9685-44AF-B907-3A55E452196A}" srcOrd="3" destOrd="0" presId="urn:microsoft.com/office/officeart/2005/8/layout/vList2"/>
    <dgm:cxn modelId="{466B2FD9-D07F-419E-9C8F-7E71424066B7}" type="presParOf" srcId="{6FB6FF53-6487-4494-869C-3841E0B6BD4F}" destId="{1A1FA894-6150-47C6-863B-B76EE197B58D}" srcOrd="4" destOrd="0" presId="urn:microsoft.com/office/officeart/2005/8/layout/vList2"/>
    <dgm:cxn modelId="{E3DA2718-AC97-438B-A57A-4116D3A668E2}" type="presParOf" srcId="{6FB6FF53-6487-4494-869C-3841E0B6BD4F}" destId="{4CD0C464-632D-49D8-8F7F-FD065C8702E0}" srcOrd="5" destOrd="0" presId="urn:microsoft.com/office/officeart/2005/8/layout/vList2"/>
    <dgm:cxn modelId="{4D79369F-5839-4948-8041-0C72B1B58E28}" type="presParOf" srcId="{6FB6FF53-6487-4494-869C-3841E0B6BD4F}" destId="{2466AA23-7A51-48EB-9D94-717FDF9C5AE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8E182-725D-46DD-A73F-77BCF46799ED}">
      <dsp:nvSpPr>
        <dsp:cNvPr id="0" name=""/>
        <dsp:cNvSpPr/>
      </dsp:nvSpPr>
      <dsp:spPr>
        <a:xfrm>
          <a:off x="672652" y="0"/>
          <a:ext cx="5896743" cy="589674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866C4-30A7-4DBE-9BFC-ECE00925C8FE}">
      <dsp:nvSpPr>
        <dsp:cNvPr id="0" name=""/>
        <dsp:cNvSpPr/>
      </dsp:nvSpPr>
      <dsp:spPr>
        <a:xfrm>
          <a:off x="1232843" y="560190"/>
          <a:ext cx="2299729" cy="22997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Okresy w historii literatury w których dominują zbliżone do siebie prądy literackie,</a:t>
          </a:r>
          <a:endParaRPr lang="en-US" sz="2100" kern="1200"/>
        </a:p>
      </dsp:txBody>
      <dsp:txXfrm>
        <a:off x="1345107" y="672454"/>
        <a:ext cx="2075201" cy="2075201"/>
      </dsp:txXfrm>
    </dsp:sp>
    <dsp:sp modelId="{34C0394D-354C-46DF-9C17-0C290D127639}">
      <dsp:nvSpPr>
        <dsp:cNvPr id="0" name=""/>
        <dsp:cNvSpPr/>
      </dsp:nvSpPr>
      <dsp:spPr>
        <a:xfrm>
          <a:off x="3709475" y="560190"/>
          <a:ext cx="2299729" cy="229972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Ich granice są często nieostre, wiążą się z głębokimi zmianami w kulturze,</a:t>
          </a:r>
          <a:endParaRPr lang="en-US" sz="2100" kern="1200"/>
        </a:p>
      </dsp:txBody>
      <dsp:txXfrm>
        <a:off x="3821739" y="672454"/>
        <a:ext cx="2075201" cy="2075201"/>
      </dsp:txXfrm>
    </dsp:sp>
    <dsp:sp modelId="{88076909-B0F6-4693-A3B0-22673BE46517}">
      <dsp:nvSpPr>
        <dsp:cNvPr id="0" name=""/>
        <dsp:cNvSpPr/>
      </dsp:nvSpPr>
      <dsp:spPr>
        <a:xfrm>
          <a:off x="1232843" y="3036822"/>
          <a:ext cx="2299729" cy="229972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Przejście między epokami związane jest z jakimś znaczącym wydarzeniem, </a:t>
          </a:r>
          <a:endParaRPr lang="en-US" sz="2100" kern="1200"/>
        </a:p>
      </dsp:txBody>
      <dsp:txXfrm>
        <a:off x="1345107" y="3149086"/>
        <a:ext cx="2075201" cy="2075201"/>
      </dsp:txXfrm>
    </dsp:sp>
    <dsp:sp modelId="{B262070B-6CC2-4673-B3D7-067325C9CFEF}">
      <dsp:nvSpPr>
        <dsp:cNvPr id="0" name=""/>
        <dsp:cNvSpPr/>
      </dsp:nvSpPr>
      <dsp:spPr>
        <a:xfrm>
          <a:off x="3709475" y="3036822"/>
          <a:ext cx="2299729" cy="229972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Istotnym elementem decydującym o charakterze epoki jest jej filozofia,</a:t>
          </a:r>
          <a:endParaRPr lang="en-US" sz="2100" kern="1200"/>
        </a:p>
      </dsp:txBody>
      <dsp:txXfrm>
        <a:off x="3821739" y="3149086"/>
        <a:ext cx="2075201" cy="2075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09E2E-03C7-4EDD-B43A-5EA342040023}">
      <dsp:nvSpPr>
        <dsp:cNvPr id="0" name=""/>
        <dsp:cNvSpPr/>
      </dsp:nvSpPr>
      <dsp:spPr>
        <a:xfrm>
          <a:off x="3022077" y="-57030"/>
          <a:ext cx="4471444" cy="4471444"/>
        </a:xfrm>
        <a:prstGeom prst="circularArrow">
          <a:avLst>
            <a:gd name="adj1" fmla="val 5544"/>
            <a:gd name="adj2" fmla="val 330680"/>
            <a:gd name="adj3" fmla="val 14839475"/>
            <a:gd name="adj4" fmla="val 16766992"/>
            <a:gd name="adj5" fmla="val 5757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43DD8-E431-4B91-B528-9B77CBD32C06}">
      <dsp:nvSpPr>
        <dsp:cNvPr id="0" name=""/>
        <dsp:cNvSpPr/>
      </dsp:nvSpPr>
      <dsp:spPr>
        <a:xfrm>
          <a:off x="4723804" y="1871"/>
          <a:ext cx="1067990" cy="5339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Antyk (Starożytność),</a:t>
          </a:r>
          <a:endParaRPr lang="en-US" sz="1000" kern="1200"/>
        </a:p>
      </dsp:txBody>
      <dsp:txXfrm>
        <a:off x="4749871" y="27938"/>
        <a:ext cx="1015856" cy="481861"/>
      </dsp:txXfrm>
    </dsp:sp>
    <dsp:sp modelId="{15C7FE8E-66C8-4A21-B126-52A3885010C9}">
      <dsp:nvSpPr>
        <dsp:cNvPr id="0" name=""/>
        <dsp:cNvSpPr/>
      </dsp:nvSpPr>
      <dsp:spPr>
        <a:xfrm>
          <a:off x="5844593" y="366038"/>
          <a:ext cx="1067990" cy="5339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Średniowiecze,</a:t>
          </a:r>
          <a:endParaRPr lang="en-US" sz="1000" kern="1200"/>
        </a:p>
      </dsp:txBody>
      <dsp:txXfrm>
        <a:off x="5870660" y="392105"/>
        <a:ext cx="1015856" cy="481861"/>
      </dsp:txXfrm>
    </dsp:sp>
    <dsp:sp modelId="{34A57924-B57C-452A-8CEB-86C3D5C5AB33}">
      <dsp:nvSpPr>
        <dsp:cNvPr id="0" name=""/>
        <dsp:cNvSpPr/>
      </dsp:nvSpPr>
      <dsp:spPr>
        <a:xfrm>
          <a:off x="6537278" y="1319437"/>
          <a:ext cx="1067990" cy="5339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Renesans,</a:t>
          </a:r>
          <a:endParaRPr lang="en-US" sz="1000" kern="1200"/>
        </a:p>
      </dsp:txBody>
      <dsp:txXfrm>
        <a:off x="6563345" y="1345504"/>
        <a:ext cx="1015856" cy="481861"/>
      </dsp:txXfrm>
    </dsp:sp>
    <dsp:sp modelId="{E2A1B797-38CE-4C1C-9672-0F2A2007787B}">
      <dsp:nvSpPr>
        <dsp:cNvPr id="0" name=""/>
        <dsp:cNvSpPr/>
      </dsp:nvSpPr>
      <dsp:spPr>
        <a:xfrm>
          <a:off x="6537278" y="2497904"/>
          <a:ext cx="1067990" cy="5339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Barok,</a:t>
          </a:r>
          <a:endParaRPr lang="en-US" sz="1000" kern="1200"/>
        </a:p>
      </dsp:txBody>
      <dsp:txXfrm>
        <a:off x="6563345" y="2523971"/>
        <a:ext cx="1015856" cy="481861"/>
      </dsp:txXfrm>
    </dsp:sp>
    <dsp:sp modelId="{6AB15E5E-59B0-43DB-BFAB-E7F5BC293D6B}">
      <dsp:nvSpPr>
        <dsp:cNvPr id="0" name=""/>
        <dsp:cNvSpPr/>
      </dsp:nvSpPr>
      <dsp:spPr>
        <a:xfrm>
          <a:off x="5844593" y="3451304"/>
          <a:ext cx="1067990" cy="5339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Oświecenie,</a:t>
          </a:r>
          <a:endParaRPr lang="en-US" sz="1000" kern="1200"/>
        </a:p>
      </dsp:txBody>
      <dsp:txXfrm>
        <a:off x="5870660" y="3477371"/>
        <a:ext cx="1015856" cy="481861"/>
      </dsp:txXfrm>
    </dsp:sp>
    <dsp:sp modelId="{B5856BB3-3BBD-439D-BC6E-C21E5B7B5A79}">
      <dsp:nvSpPr>
        <dsp:cNvPr id="0" name=""/>
        <dsp:cNvSpPr/>
      </dsp:nvSpPr>
      <dsp:spPr>
        <a:xfrm>
          <a:off x="4723804" y="3815470"/>
          <a:ext cx="1067990" cy="5339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Romantyzm,</a:t>
          </a:r>
          <a:endParaRPr lang="en-US" sz="1000" kern="1200"/>
        </a:p>
      </dsp:txBody>
      <dsp:txXfrm>
        <a:off x="4749871" y="3841537"/>
        <a:ext cx="1015856" cy="481861"/>
      </dsp:txXfrm>
    </dsp:sp>
    <dsp:sp modelId="{DA1DDF8B-DD38-4CFA-AF94-1231A1D4D755}">
      <dsp:nvSpPr>
        <dsp:cNvPr id="0" name=""/>
        <dsp:cNvSpPr/>
      </dsp:nvSpPr>
      <dsp:spPr>
        <a:xfrm>
          <a:off x="3603016" y="3451304"/>
          <a:ext cx="1067990" cy="5339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Pozytywizm,</a:t>
          </a:r>
          <a:endParaRPr lang="en-US" sz="1000" kern="1200"/>
        </a:p>
      </dsp:txBody>
      <dsp:txXfrm>
        <a:off x="3629083" y="3477371"/>
        <a:ext cx="1015856" cy="481861"/>
      </dsp:txXfrm>
    </dsp:sp>
    <dsp:sp modelId="{2C079228-E00F-4075-9D9B-ADA56870668B}">
      <dsp:nvSpPr>
        <dsp:cNvPr id="0" name=""/>
        <dsp:cNvSpPr/>
      </dsp:nvSpPr>
      <dsp:spPr>
        <a:xfrm>
          <a:off x="2910330" y="2497904"/>
          <a:ext cx="1067990" cy="5339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Młoda Polska,</a:t>
          </a:r>
          <a:endParaRPr lang="en-US" sz="1000" kern="1200"/>
        </a:p>
      </dsp:txBody>
      <dsp:txXfrm>
        <a:off x="2936397" y="2523971"/>
        <a:ext cx="1015856" cy="481861"/>
      </dsp:txXfrm>
    </dsp:sp>
    <dsp:sp modelId="{10B13B02-2074-441C-86F7-E75A94A33215}">
      <dsp:nvSpPr>
        <dsp:cNvPr id="0" name=""/>
        <dsp:cNvSpPr/>
      </dsp:nvSpPr>
      <dsp:spPr>
        <a:xfrm>
          <a:off x="2910330" y="1319437"/>
          <a:ext cx="1067990" cy="5339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Dwudziestoleci międzywojenne,</a:t>
          </a:r>
          <a:endParaRPr lang="en-US" sz="1000" kern="1200"/>
        </a:p>
      </dsp:txBody>
      <dsp:txXfrm>
        <a:off x="2936397" y="1345504"/>
        <a:ext cx="1015856" cy="481861"/>
      </dsp:txXfrm>
    </dsp:sp>
    <dsp:sp modelId="{2B12D5BD-C525-449D-A48D-E9DEE2BA795C}">
      <dsp:nvSpPr>
        <dsp:cNvPr id="0" name=""/>
        <dsp:cNvSpPr/>
      </dsp:nvSpPr>
      <dsp:spPr>
        <a:xfrm>
          <a:off x="3603016" y="366038"/>
          <a:ext cx="1067990" cy="5339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Współczesność,</a:t>
          </a:r>
          <a:endParaRPr lang="en-US" sz="1000" kern="1200"/>
        </a:p>
      </dsp:txBody>
      <dsp:txXfrm>
        <a:off x="3629083" y="392105"/>
        <a:ext cx="1015856" cy="481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E5012-79E4-4A17-B339-5F5589693341}">
      <dsp:nvSpPr>
        <dsp:cNvPr id="0" name=""/>
        <dsp:cNvSpPr/>
      </dsp:nvSpPr>
      <dsp:spPr>
        <a:xfrm>
          <a:off x="0" y="27646"/>
          <a:ext cx="7242048" cy="14171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IX </a:t>
          </a:r>
          <a:r>
            <a:rPr lang="pl-PL" sz="2000" b="1" kern="1200" dirty="0" err="1"/>
            <a:t>w.p.n.e</a:t>
          </a:r>
          <a:r>
            <a:rPr lang="pl-PL" sz="2000" b="1" kern="1200" dirty="0"/>
            <a:t> - około IV-VI </a:t>
          </a:r>
          <a:r>
            <a:rPr lang="pl-PL" sz="2000" b="1" kern="1200" dirty="0" err="1"/>
            <a:t>w.n.e</a:t>
          </a:r>
          <a:r>
            <a:rPr lang="pl-PL" sz="2000" b="1" kern="1200" dirty="0">
              <a:latin typeface="Calibri Light" panose="020F0302020204030204"/>
            </a:rPr>
            <a:t> (476 r. n. e – upadek Cesarstwa Zachodnio-Rzymskiego),</a:t>
          </a:r>
          <a:endParaRPr lang="pl-PL" sz="2000" kern="1200" dirty="0"/>
        </a:p>
      </dsp:txBody>
      <dsp:txXfrm>
        <a:off x="69180" y="96826"/>
        <a:ext cx="7103688" cy="1278802"/>
      </dsp:txXfrm>
    </dsp:sp>
    <dsp:sp modelId="{A1295BA7-30F7-4802-B644-72640D3A7E6D}">
      <dsp:nvSpPr>
        <dsp:cNvPr id="0" name=""/>
        <dsp:cNvSpPr/>
      </dsp:nvSpPr>
      <dsp:spPr>
        <a:xfrm>
          <a:off x="0" y="1502409"/>
          <a:ext cx="7242048" cy="1417162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Centrum zainteresowania to życie ziemskie, natura i człowiek,</a:t>
          </a:r>
          <a:endParaRPr lang="en-US" sz="2000" kern="1200" dirty="0"/>
        </a:p>
      </dsp:txBody>
      <dsp:txXfrm>
        <a:off x="69180" y="1571589"/>
        <a:ext cx="7103688" cy="1278802"/>
      </dsp:txXfrm>
    </dsp:sp>
    <dsp:sp modelId="{1A1FA894-6150-47C6-863B-B76EE197B58D}">
      <dsp:nvSpPr>
        <dsp:cNvPr id="0" name=""/>
        <dsp:cNvSpPr/>
      </dsp:nvSpPr>
      <dsp:spPr>
        <a:xfrm>
          <a:off x="0" y="2977171"/>
          <a:ext cx="7242048" cy="1417162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Rozwój teatru i dramatu greckiego,</a:t>
          </a:r>
          <a:endParaRPr lang="en-US" sz="2000" kern="1200" dirty="0"/>
        </a:p>
      </dsp:txBody>
      <dsp:txXfrm>
        <a:off x="69180" y="3046351"/>
        <a:ext cx="7103688" cy="1278802"/>
      </dsp:txXfrm>
    </dsp:sp>
    <dsp:sp modelId="{2466AA23-7A51-48EB-9D94-717FDF9C5AE3}">
      <dsp:nvSpPr>
        <dsp:cNvPr id="0" name=""/>
        <dsp:cNvSpPr/>
      </dsp:nvSpPr>
      <dsp:spPr>
        <a:xfrm>
          <a:off x="0" y="4451934"/>
          <a:ext cx="7242048" cy="141716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W teatrze obowiązuje zasada trzech jedności: miejsca, czasu i akcji,  a widz powinien doznać katharsis, czyli duchowego oczyszczenia wywołanego trwogą i litością odczuwanymi wobec losów bohaterów tragedii</a:t>
          </a:r>
          <a:endParaRPr lang="en-US" sz="2000" kern="1200" dirty="0"/>
        </a:p>
      </dsp:txBody>
      <dsp:txXfrm>
        <a:off x="69180" y="4521114"/>
        <a:ext cx="7103688" cy="1278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jpmatura.pl/epoki/mloda-polska/" TargetMode="External"/><Relationship Id="rId2" Type="http://schemas.openxmlformats.org/officeDocument/2006/relationships/hyperlink" Target="https://www.edziecko.pl/Junior/7,160035,25145662,epoki-literackie-po-kolei-zalozenia-przedstawiciele-i-ram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-korepetycje.net/artykuly/epoki-literackie-podsumowanie" TargetMode="External"/><Relationship Id="rId5" Type="http://schemas.openxmlformats.org/officeDocument/2006/relationships/hyperlink" Target="https://pl.wikipedia.org/wiki/Epoka_literacka" TargetMode="External"/><Relationship Id="rId4" Type="http://schemas.openxmlformats.org/officeDocument/2006/relationships/hyperlink" Target="https://j&#281;zyk-polski.pl/epoka-literack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skladnicaksiegarska.pl/lektury/59381-pan-tadeusz-adam-mickiewicz-9788361065111.html" TargetMode="External"/><Relationship Id="rId3" Type="http://schemas.openxmlformats.org/officeDocument/2006/relationships/hyperlink" Target="https://kultura.gazetaprawna.pl/artykuly/1286187,ucho-igielne-to-nowa-ksiazka-wieslawa-mysliwskiego.html" TargetMode="External"/><Relationship Id="rId7" Type="http://schemas.openxmlformats.org/officeDocument/2006/relationships/hyperlink" Target="https://pl.wikipedia.org/wiki/Sztuka_barokowa_w_Polsce" TargetMode="External"/><Relationship Id="rId2" Type="http://schemas.openxmlformats.org/officeDocument/2006/relationships/hyperlink" Target="https://marcinkaminski.pl/5-ksiazek-ktore-zmienily-moje-podejscie-do-zyc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sli.com.pl/ludzie/mikolaj-rej/" TargetMode="External"/><Relationship Id="rId5" Type="http://schemas.openxmlformats.org/officeDocument/2006/relationships/hyperlink" Target="http://katarzynatrochimiuk.pl/leonardo-da-vinci-biografia-tworczosc-i-ciekawostki" TargetMode="External"/><Relationship Id="rId4" Type="http://schemas.openxmlformats.org/officeDocument/2006/relationships/hyperlink" Target="http://psychologiaiszachy.blogspot.com/2012/03/siodma-pieczec-ingmara-bergmana-kiedy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wewnątrz, stół, siedzi, drewniane&#10;&#10;Opis wygenerowany przy bardzo wysokim poziomie pewności">
            <a:extLst>
              <a:ext uri="{FF2B5EF4-FFF2-40B4-BE49-F238E27FC236}">
                <a16:creationId xmlns:a16="http://schemas.microsoft.com/office/drawing/2014/main" id="{DA348A9F-A27A-4460-B391-166ABE0615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0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</p:spPr>
        <p:txBody>
          <a:bodyPr anchor="ctr">
            <a:normAutofit/>
          </a:bodyPr>
          <a:lstStyle/>
          <a:p>
            <a:r>
              <a:rPr lang="pl-PL" sz="8000" dirty="0">
                <a:cs typeface="Calibri Light"/>
              </a:rPr>
              <a:t>Epoki literackie</a:t>
            </a:r>
            <a:endParaRPr lang="pl-PL" sz="8000" dirty="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CE8103-D7A7-4FA8-A8BE-BE3FD0D54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pl-PL" sz="4000">
                <a:cs typeface="Calibri Light"/>
              </a:rPr>
              <a:t>Barok:</a:t>
            </a:r>
            <a:endParaRPr lang="pl-PL" sz="4000"/>
          </a:p>
        </p:txBody>
      </p:sp>
      <p:pic>
        <p:nvPicPr>
          <p:cNvPr id="4" name="Obraz 4" descr="Obraz zawierający zewnętrzne, budynek, ulica, przód&#10;&#10;Opis wygenerowany przy bardzo wysokim poziomie pewności">
            <a:extLst>
              <a:ext uri="{FF2B5EF4-FFF2-40B4-BE49-F238E27FC236}">
                <a16:creationId xmlns:a16="http://schemas.microsoft.com/office/drawing/2014/main" id="{D0BAD314-A452-4A98-A947-205197441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74" r="1" b="837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72D1A5-C793-44F7-8A30-008BE4EE7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800">
                <a:ea typeface="+mn-lt"/>
                <a:cs typeface="+mn-lt"/>
              </a:rPr>
              <a:t>XVI/XVII w. - koniec XVII/połowa XVIII w. (Polska XVII w. - połowa XVIII w.),</a:t>
            </a:r>
          </a:p>
          <a:p>
            <a:r>
              <a:rPr lang="pl-PL" sz="1800">
                <a:ea typeface="+mn-lt"/>
                <a:cs typeface="+mn-lt"/>
              </a:rPr>
              <a:t>U podstaw literatury leżała głęboka religijność i egzystencjalny niepokój,</a:t>
            </a:r>
          </a:p>
          <a:p>
            <a:r>
              <a:rPr lang="pl-PL" sz="1800">
                <a:ea typeface="+mn-lt"/>
                <a:cs typeface="+mn-lt"/>
              </a:rPr>
              <a:t>Kontrreformacja - prąd w Kościele katolickim zwalczający reformację, by odbudować własną potęgę oraz jego polityczne, gospodarcze i kulturalne wpływy,</a:t>
            </a:r>
          </a:p>
          <a:p>
            <a:r>
              <a:rPr lang="pl-PL" sz="1800">
                <a:ea typeface="+mn-lt"/>
                <a:cs typeface="+mn-lt"/>
              </a:rPr>
              <a:t>Daniel Naborowski, Jan Andrzej Morsztyn, Jan Chryzostom Pasek, Molier – najwybitniejsi "barokowcy".</a:t>
            </a:r>
            <a:endParaRPr lang="pl-PL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9444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886F1-CB4A-4FC1-AAA7-9402B0D0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2B7B97-C3EE-4AEE-A61F-AFA873FE2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013557" y="0"/>
            <a:ext cx="1017844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BF127E5-4B40-4A39-801D-5CEA5EBF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87" y="1635358"/>
            <a:ext cx="2752344" cy="2706624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pl-PL" sz="2600">
                <a:cs typeface="Calibri Light"/>
              </a:rPr>
              <a:t>Oświecenie: </a:t>
            </a:r>
            <a:endParaRPr lang="pl-PL" sz="26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2891DF-A4BD-40AD-81A3-921CE9333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90" y="1088137"/>
            <a:ext cx="6180082" cy="545032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pl-PL" sz="2000" dirty="0">
                <a:solidFill>
                  <a:schemeClr val="bg1"/>
                </a:solidFill>
                <a:ea typeface="+mn-lt"/>
                <a:cs typeface="+mn-lt"/>
              </a:rPr>
              <a:t>Koniec XVII w. - ostatnie ćwierćwiecze XVIII w. (Polska 1764 - 1822),</a:t>
            </a:r>
          </a:p>
          <a:p>
            <a:r>
              <a:rPr lang="pl-PL" sz="2000" dirty="0">
                <a:solidFill>
                  <a:schemeClr val="bg1"/>
                </a:solidFill>
                <a:ea typeface="+mn-lt"/>
                <a:cs typeface="+mn-lt"/>
              </a:rPr>
              <a:t>Rozwój literatury naukowej,</a:t>
            </a:r>
          </a:p>
          <a:p>
            <a:r>
              <a:rPr lang="pl-PL" sz="2000" dirty="0">
                <a:solidFill>
                  <a:schemeClr val="bg1"/>
                </a:solidFill>
                <a:ea typeface="+mn-lt"/>
                <a:cs typeface="+mn-lt"/>
              </a:rPr>
              <a:t>„Cogito ergo sum” - poznanie świata jest możliwe dzięki rozumowi,</a:t>
            </a:r>
            <a:endParaRPr lang="pl-PL" sz="2000" dirty="0">
              <a:solidFill>
                <a:schemeClr val="bg1"/>
              </a:solidFill>
              <a:cs typeface="Calibri"/>
            </a:endParaRPr>
          </a:p>
          <a:p>
            <a:r>
              <a:rPr lang="pl-PL" sz="2000" dirty="0">
                <a:solidFill>
                  <a:schemeClr val="bg1"/>
                </a:solidFill>
                <a:ea typeface="+mn-lt"/>
                <a:cs typeface="+mn-lt"/>
              </a:rPr>
              <a:t>Rozwój ateizmu (pogląd, że Bóg nie istnieje) i deizmu (pogląd, że rolą Boga jest tylko stworzenie świata),</a:t>
            </a:r>
            <a:endParaRPr lang="pl-PL" sz="2000" dirty="0">
              <a:solidFill>
                <a:schemeClr val="bg1"/>
              </a:solidFill>
              <a:cs typeface="Calibri"/>
            </a:endParaRPr>
          </a:p>
          <a:p>
            <a:r>
              <a:rPr lang="pl-PL" sz="2000" dirty="0">
                <a:solidFill>
                  <a:schemeClr val="bg1"/>
                </a:solidFill>
                <a:ea typeface="+mn-lt"/>
                <a:cs typeface="+mn-lt"/>
              </a:rPr>
              <a:t>Klasycyzm - nurt literatury oświecenia cechujący się m.in. zaakcentowaniem funkcji dydaktycznej dzieł, zachowaniem harmonii i umiaru,</a:t>
            </a:r>
            <a:endParaRPr lang="pl-PL" sz="2000" dirty="0">
              <a:solidFill>
                <a:schemeClr val="bg1"/>
              </a:solidFill>
              <a:cs typeface="Calibri"/>
            </a:endParaRPr>
          </a:p>
          <a:p>
            <a:r>
              <a:rPr lang="pl-PL" sz="2000" dirty="0">
                <a:solidFill>
                  <a:schemeClr val="bg1"/>
                </a:solidFill>
                <a:ea typeface="+mn-lt"/>
                <a:cs typeface="+mn-lt"/>
              </a:rPr>
              <a:t>Rokoko - styl w sztuce europejskiej, charakteryzujący się lekkością i dekoracyjnością form, swobodną kompozycją oraz motywami egzotycznymi,</a:t>
            </a:r>
            <a:endParaRPr lang="pl-PL" sz="2000" dirty="0">
              <a:solidFill>
                <a:schemeClr val="bg1"/>
              </a:solidFill>
              <a:cs typeface="Calibri"/>
            </a:endParaRPr>
          </a:p>
          <a:p>
            <a:r>
              <a:rPr lang="pl-PL" sz="2000" dirty="0">
                <a:solidFill>
                  <a:schemeClr val="bg1"/>
                </a:solidFill>
                <a:cs typeface="Calibri"/>
              </a:rPr>
              <a:t>Przedstawiciele oświecenia: </a:t>
            </a:r>
            <a:r>
              <a:rPr lang="pl-PL" sz="2000" dirty="0">
                <a:solidFill>
                  <a:schemeClr val="bg1"/>
                </a:solidFill>
                <a:ea typeface="+mn-lt"/>
                <a:cs typeface="+mn-lt"/>
              </a:rPr>
              <a:t>Hugo Kołłątaj, Ignacy Krasiński, Jean-Jacques Rousseau, Józef Wybicki,  Stanisław Staszic.</a:t>
            </a:r>
            <a:endParaRPr lang="pl-PL" sz="2000" dirty="0">
              <a:solidFill>
                <a:schemeClr val="bg1"/>
              </a:solidFill>
              <a:cs typeface="Calibri"/>
            </a:endParaRPr>
          </a:p>
          <a:p>
            <a:endParaRPr lang="pl-PL" sz="20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615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4CDE77-3055-46BF-A09D-F5B9134BF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Romantyzm:</a:t>
            </a:r>
            <a:endParaRPr lang="pl-PL" dirty="0"/>
          </a:p>
        </p:txBody>
      </p:sp>
      <p:sp>
        <p:nvSpPr>
          <p:cNvPr id="10" name="Freeform: Shape 8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Obraz 4" descr="Obraz zawierający trawa, zewnętrzne, pole, zdjęcie&#10;&#10;Opis wygenerowany przy bardzo wysokim poziomie pewności">
            <a:extLst>
              <a:ext uri="{FF2B5EF4-FFF2-40B4-BE49-F238E27FC236}">
                <a16:creationId xmlns:a16="http://schemas.microsoft.com/office/drawing/2014/main" id="{7608BFA0-6165-4400-A43B-2BB9D68F5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05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F3E5D0-C496-4037-9147-A832112A3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800">
                <a:ea typeface="+mn-lt"/>
                <a:cs typeface="+mn-lt"/>
              </a:rPr>
              <a:t>druga połowa XVIII w. - połowa XIX w. (Polska 1822 - 1863),</a:t>
            </a:r>
          </a:p>
          <a:p>
            <a:r>
              <a:rPr lang="pl-PL" sz="1800">
                <a:ea typeface="+mn-lt"/>
                <a:cs typeface="+mn-lt"/>
              </a:rPr>
              <a:t>Fascynacja  wiarą, uczuciami, wrażliwością duszy oraz intuicją,</a:t>
            </a:r>
          </a:p>
          <a:p>
            <a:r>
              <a:rPr lang="pl-PL" sz="1800">
                <a:ea typeface="+mn-lt"/>
                <a:cs typeface="+mn-lt"/>
              </a:rPr>
              <a:t>Głoszenie haseł wolności oraz braterstwa,</a:t>
            </a:r>
          </a:p>
          <a:p>
            <a:r>
              <a:rPr lang="pl-PL" sz="1800">
                <a:ea typeface="+mn-lt"/>
                <a:cs typeface="+mn-lt"/>
              </a:rPr>
              <a:t>Podkreślanie indywidualizmu,</a:t>
            </a:r>
          </a:p>
          <a:p>
            <a:r>
              <a:rPr lang="pl-PL" sz="1800">
                <a:ea typeface="+mn-lt"/>
                <a:cs typeface="+mn-lt"/>
              </a:rPr>
              <a:t>Ludowość - zainteresowanie kulturą ludową, czerpanie z obecnych w niej motywów,</a:t>
            </a:r>
          </a:p>
          <a:p>
            <a:endParaRPr lang="pl-PL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834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F70B64-F339-4FC4-A93C-688688C3B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647700"/>
            <a:ext cx="2835554" cy="5557838"/>
          </a:xfrm>
        </p:spPr>
        <p:txBody>
          <a:bodyPr anchor="ctr">
            <a:normAutofit/>
          </a:bodyPr>
          <a:lstStyle/>
          <a:p>
            <a:r>
              <a:rPr lang="pl-PL" sz="3600">
                <a:cs typeface="Calibri Light"/>
              </a:rPr>
              <a:t>Romantyzm</a:t>
            </a:r>
            <a:endParaRPr lang="pl-PL" sz="36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BF4C85-4F07-4490-B4F1-FCAAA0441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302" y="647700"/>
            <a:ext cx="3618162" cy="55578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1800">
                <a:cs typeface="Calibri"/>
              </a:rPr>
              <a:t>Epoka trzech wieszczów narodowych:</a:t>
            </a:r>
            <a:endParaRPr lang="pl-PL" sz="1800"/>
          </a:p>
          <a:p>
            <a:pPr marL="514350" indent="-514350">
              <a:buAutoNum type="arabicPeriod"/>
            </a:pPr>
            <a:r>
              <a:rPr lang="pl-PL" sz="1800">
                <a:cs typeface="Calibri" panose="020F0502020204030204"/>
              </a:rPr>
              <a:t>Adam Mickiewicz,</a:t>
            </a:r>
          </a:p>
          <a:p>
            <a:pPr marL="514350" indent="-514350">
              <a:buAutoNum type="arabicPeriod"/>
            </a:pPr>
            <a:r>
              <a:rPr lang="pl-PL" sz="1800">
                <a:cs typeface="Calibri" panose="020F0502020204030204"/>
              </a:rPr>
              <a:t>Juliusz Słowacki,</a:t>
            </a:r>
          </a:p>
          <a:p>
            <a:pPr marL="514350" indent="-514350">
              <a:buAutoNum type="arabicPeriod"/>
            </a:pPr>
            <a:r>
              <a:rPr lang="pl-PL" sz="1800">
                <a:cs typeface="Calibri" panose="020F0502020204030204"/>
              </a:rPr>
              <a:t>Zygmunt Krasiński</a:t>
            </a:r>
          </a:p>
          <a:p>
            <a:pPr marL="0" indent="0">
              <a:buNone/>
            </a:pPr>
            <a:r>
              <a:rPr lang="pl-PL" sz="1800">
                <a:ea typeface="+mn-lt"/>
                <a:cs typeface="+mn-lt"/>
              </a:rPr>
              <a:t>Inni znani poeci:</a:t>
            </a:r>
            <a:endParaRPr lang="en-US" sz="180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pl-PL" sz="1800">
                <a:cs typeface="Calibri" panose="020F0502020204030204"/>
              </a:rPr>
              <a:t>Cyprian Kamil Norwid</a:t>
            </a:r>
            <a:endParaRPr lang="pl-PL" sz="180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pl-PL" sz="1800">
                <a:cs typeface="Calibri" panose="020F0502020204030204"/>
              </a:rPr>
              <a:t>Johann Wolfgang von Goethe</a:t>
            </a:r>
            <a:endParaRPr lang="pl-PL" sz="180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pl-PL" sz="1800">
                <a:cs typeface="Calibri" panose="020F0502020204030204"/>
              </a:rPr>
              <a:t>Antoni Malczewski</a:t>
            </a:r>
            <a:endParaRPr lang="pl-PL" sz="1800"/>
          </a:p>
          <a:p>
            <a:pPr marL="0" indent="0">
              <a:buNone/>
            </a:pPr>
            <a:endParaRPr lang="pl-PL" sz="1800">
              <a:cs typeface="Calibri" panose="020F0502020204030204"/>
            </a:endParaRPr>
          </a:p>
          <a:p>
            <a:endParaRPr lang="pl-PL" sz="1800">
              <a:cs typeface="Calibri" panose="020F0502020204030204"/>
            </a:endParaRPr>
          </a:p>
        </p:txBody>
      </p:sp>
      <p:pic>
        <p:nvPicPr>
          <p:cNvPr id="7" name="Obraz 7" descr="Obraz zawierający kobieta, koń, osoby, jazda&#10;&#10;Opis wygenerowany przy bardzo wysokim poziomie pewności">
            <a:extLst>
              <a:ext uri="{FF2B5EF4-FFF2-40B4-BE49-F238E27FC236}">
                <a16:creationId xmlns:a16="http://schemas.microsoft.com/office/drawing/2014/main" id="{0C8A450E-D87C-4D0E-9386-4F06CFA16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"/>
          <a:stretch/>
        </p:blipFill>
        <p:spPr>
          <a:xfrm>
            <a:off x="7431299" y="1"/>
            <a:ext cx="4760702" cy="6856413"/>
          </a:xfrm>
          <a:custGeom>
            <a:avLst/>
            <a:gdLst/>
            <a:ahLst/>
            <a:cxnLst/>
            <a:rect l="l" t="t" r="r" b="b"/>
            <a:pathLst>
              <a:path w="4760702" h="6856413">
                <a:moveTo>
                  <a:pt x="0" y="0"/>
                </a:moveTo>
                <a:lnTo>
                  <a:pt x="4760702" y="0"/>
                </a:lnTo>
                <a:lnTo>
                  <a:pt x="4760702" y="6856413"/>
                </a:lnTo>
                <a:lnTo>
                  <a:pt x="168269" y="6856413"/>
                </a:lnTo>
                <a:lnTo>
                  <a:pt x="228520" y="6494592"/>
                </a:lnTo>
                <a:cubicBezTo>
                  <a:pt x="521784" y="4449343"/>
                  <a:pt x="126947" y="2404092"/>
                  <a:pt x="14408" y="35884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389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23225A-61BF-4FDD-87C9-A9C993EE2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Pozytywizm (realizm):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9FF014-6488-4B29-90A4-55B8F9F25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500">
                <a:ea typeface="+mn-lt"/>
                <a:cs typeface="+mn-lt"/>
              </a:rPr>
              <a:t>połowa XIX w. - lata 90 XIX w. (Polska 1863-1890),</a:t>
            </a:r>
            <a:endParaRPr lang="pl-PL" sz="1500">
              <a:cs typeface="Calibri"/>
            </a:endParaRPr>
          </a:p>
          <a:p>
            <a:r>
              <a:rPr lang="pl-PL" sz="1500">
                <a:ea typeface="+mn-lt"/>
                <a:cs typeface="+mn-lt"/>
              </a:rPr>
              <a:t>Propagowanie haseł promujących wiarę w postęp nauki i pracę u podstaw,</a:t>
            </a:r>
            <a:endParaRPr lang="pl-PL" sz="1500">
              <a:cs typeface="Calibri"/>
            </a:endParaRPr>
          </a:p>
          <a:p>
            <a:r>
              <a:rPr lang="pl-PL" sz="1500">
                <a:ea typeface="+mn-lt"/>
                <a:cs typeface="+mn-lt"/>
              </a:rPr>
              <a:t>Rozwój teorii społecznych i publicystyki,</a:t>
            </a:r>
            <a:endParaRPr lang="pl-PL" sz="1500"/>
          </a:p>
          <a:p>
            <a:pPr marL="0" indent="0">
              <a:buNone/>
            </a:pPr>
            <a:endParaRPr lang="pl-PL" sz="1500">
              <a:cs typeface="Calibri"/>
            </a:endParaRPr>
          </a:p>
          <a:p>
            <a:pPr marL="0" indent="0">
              <a:buNone/>
            </a:pPr>
            <a:r>
              <a:rPr lang="pl-PL" sz="1500">
                <a:cs typeface="Calibri"/>
              </a:rPr>
              <a:t>Twórcy pozytywizmu:</a:t>
            </a:r>
          </a:p>
          <a:p>
            <a:r>
              <a:rPr lang="pl-PL" sz="1500">
                <a:ea typeface="+mn-lt"/>
                <a:cs typeface="+mn-lt"/>
              </a:rPr>
              <a:t>Henryk  Sienkiewicz, </a:t>
            </a:r>
          </a:p>
          <a:p>
            <a:r>
              <a:rPr lang="pl-PL" sz="1500">
                <a:ea typeface="+mn-lt"/>
                <a:cs typeface="+mn-lt"/>
              </a:rPr>
              <a:t>Bolesław Prus,</a:t>
            </a:r>
            <a:endParaRPr lang="pl-PL" sz="1500">
              <a:cs typeface="Calibri"/>
            </a:endParaRPr>
          </a:p>
          <a:p>
            <a:r>
              <a:rPr lang="pl-PL" sz="1500">
                <a:ea typeface="+mn-lt"/>
                <a:cs typeface="+mn-lt"/>
              </a:rPr>
              <a:t>Maria Konopnicka,</a:t>
            </a:r>
            <a:endParaRPr lang="pl-PL" sz="1500">
              <a:cs typeface="Calibri"/>
            </a:endParaRPr>
          </a:p>
          <a:p>
            <a:r>
              <a:rPr lang="pl-PL" sz="1500">
                <a:ea typeface="+mn-lt"/>
                <a:cs typeface="+mn-lt"/>
              </a:rPr>
              <a:t>Adam Asnyk.</a:t>
            </a:r>
            <a:endParaRPr lang="pl-PL" sz="1500">
              <a:cs typeface="Calibri"/>
            </a:endParaRPr>
          </a:p>
          <a:p>
            <a:endParaRPr lang="pl-PL" sz="1500">
              <a:cs typeface="Calibri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tekst, zdjęcie, kobieta, stare&#10;&#10;Opis wygenerowany przy bardzo wysokim poziomie pewności">
            <a:extLst>
              <a:ext uri="{FF2B5EF4-FFF2-40B4-BE49-F238E27FC236}">
                <a16:creationId xmlns:a16="http://schemas.microsoft.com/office/drawing/2014/main" id="{BC79E260-6396-491E-90AF-02DE025273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14" r="-1" b="7165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7138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4D53454-E0BB-4F63-AAE4-E8B92251C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  <a:cs typeface="Calibri Light"/>
              </a:rPr>
              <a:t>Młoda Polska:</a:t>
            </a:r>
            <a:endParaRPr lang="pl-PL" sz="40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1B3B95-DD52-4897-BFD9-4EC95EC82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>
                <a:ea typeface="+mn-lt"/>
                <a:cs typeface="+mn-lt"/>
              </a:rPr>
              <a:t>Ostatnie dekady XIX w. - 1918 r. (Polska 1891-1918),</a:t>
            </a:r>
          </a:p>
          <a:p>
            <a:r>
              <a:rPr lang="pl-PL" sz="2400">
                <a:ea typeface="+mn-lt"/>
                <a:cs typeface="+mn-lt"/>
              </a:rPr>
              <a:t>Odrzucenie racjonalistycznego pozytywizmu,</a:t>
            </a:r>
          </a:p>
          <a:p>
            <a:r>
              <a:rPr lang="pl-PL" sz="2400">
                <a:ea typeface="+mn-lt"/>
                <a:cs typeface="+mn-lt"/>
              </a:rPr>
              <a:t>W literaturze obserwuje się tendencje realistyczno-naturalistyczne, a także symboliczne i wizyjne.</a:t>
            </a:r>
            <a:endParaRPr lang="pl-PL" sz="2400">
              <a:cs typeface="Calibri"/>
            </a:endParaRPr>
          </a:p>
          <a:p>
            <a:r>
              <a:rPr lang="pl-PL" sz="2400">
                <a:ea typeface="+mn-lt"/>
                <a:cs typeface="+mn-lt"/>
              </a:rPr>
              <a:t>Twórcy:</a:t>
            </a:r>
          </a:p>
          <a:p>
            <a:pPr>
              <a:buNone/>
            </a:pPr>
            <a:r>
              <a:rPr lang="pl-PL" sz="2400">
                <a:ea typeface="+mn-lt"/>
                <a:cs typeface="+mn-lt"/>
              </a:rPr>
              <a:t>-Stanisław Wyspiański</a:t>
            </a:r>
          </a:p>
          <a:p>
            <a:pPr>
              <a:buNone/>
            </a:pPr>
            <a:r>
              <a:rPr lang="pl-PL" sz="2400">
                <a:ea typeface="+mn-lt"/>
                <a:cs typeface="+mn-lt"/>
              </a:rPr>
              <a:t>-Stefan Żeromski </a:t>
            </a:r>
          </a:p>
          <a:p>
            <a:pPr>
              <a:buNone/>
            </a:pPr>
            <a:r>
              <a:rPr lang="pl-PL" sz="2400">
                <a:ea typeface="+mn-lt"/>
                <a:cs typeface="+mn-lt"/>
              </a:rPr>
              <a:t>-Władysław Stanisław Reymont </a:t>
            </a:r>
            <a:endParaRPr lang="pl-PL" sz="2400">
              <a:cs typeface="Calibri"/>
            </a:endParaRPr>
          </a:p>
          <a:p>
            <a:endParaRPr lang="pl-PL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13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47F981-A392-4731-B529-980EAB1F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7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Dwudziestolecie międzywojenne: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69D4BA-61AD-4C5C-8FF6-B569E82CE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0" y="963507"/>
            <a:ext cx="6250940" cy="23046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/>
              <a:t>1918-1939 r.,</a:t>
            </a:r>
          </a:p>
          <a:p>
            <a:r>
              <a:rPr lang="en-US" sz="2000"/>
              <a:t>Kult miasta, masy, człowieka robotnika, ludzie do władzy,</a:t>
            </a:r>
          </a:p>
          <a:p>
            <a:r>
              <a:rPr lang="en-US" sz="2000"/>
              <a:t>Awangardziści czyli powstanie grupy poetyckiej, która skupiała racjonalistów, wielbicieli techniki i maszyn, stawiająca opór przeciwko naturze i spontaniczności,</a:t>
            </a:r>
          </a:p>
          <a:p>
            <a:endParaRPr lang="en-US" sz="200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89AD17B4-43B5-45BC-B538-A37B64AD37D3}"/>
              </a:ext>
            </a:extLst>
          </p:cNvPr>
          <p:cNvSpPr txBox="1">
            <a:spLocks/>
          </p:cNvSpPr>
          <p:nvPr/>
        </p:nvSpPr>
        <p:spPr>
          <a:xfrm>
            <a:off x="4976030" y="3589866"/>
            <a:ext cx="6250940" cy="230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Bruno Schulz,</a:t>
            </a:r>
          </a:p>
          <a:p>
            <a:r>
              <a:rPr lang="en-US" sz="2000"/>
              <a:t>Maria Dąbrowska,</a:t>
            </a:r>
          </a:p>
          <a:p>
            <a:r>
              <a:rPr lang="en-US" sz="2000"/>
              <a:t>Witold Gombrowicz,</a:t>
            </a:r>
          </a:p>
          <a:p>
            <a:r>
              <a:rPr lang="en-US" sz="2000"/>
              <a:t>Zofia Nałkowska,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0206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F4CBFA-B385-4B16-B63B-29D40EBF7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98CE04-5039-4B4D-B676-5DDF9467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13372" y="563918"/>
            <a:ext cx="4163968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5B7FFC8-6FAA-4120-AC51-F1C9C825A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F5B224B-4446-4B75-8B12-7FAFA8ED8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807611F-497E-428E-9B8B-0192C7897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8B38517-29EF-4B65-835A-EF5F159E8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6" y="1132517"/>
            <a:ext cx="3246509" cy="4367531"/>
          </a:xfrm>
        </p:spPr>
        <p:txBody>
          <a:bodyPr>
            <a:normAutofit/>
          </a:bodyPr>
          <a:lstStyle/>
          <a:p>
            <a:r>
              <a:rPr lang="pl-PL" sz="3700">
                <a:solidFill>
                  <a:srgbClr val="FFFFFF"/>
                </a:solidFill>
                <a:cs typeface="Calibri Light"/>
              </a:rPr>
              <a:t>Współczesność:</a:t>
            </a:r>
            <a:endParaRPr lang="pl-PL" sz="37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2F9BB8-91B1-471C-8A8A-4F18A0A3E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519"/>
            <a:ext cx="6300975" cy="43675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000">
                <a:cs typeface="Calibri"/>
              </a:rPr>
              <a:t>Od 1939 roku,</a:t>
            </a:r>
          </a:p>
          <a:p>
            <a:r>
              <a:rPr lang="pl-PL" sz="2000">
                <a:ea typeface="+mn-lt"/>
                <a:cs typeface="+mn-lt"/>
              </a:rPr>
              <a:t>Ogromny wpływ na literaturę miały polityka i historia. Zadecydowały o jej oryginalności tematycznej, światopoglądowej i programowej,</a:t>
            </a:r>
          </a:p>
          <a:p>
            <a:r>
              <a:rPr lang="pl-PL" sz="2000">
                <a:ea typeface="+mn-lt"/>
                <a:cs typeface="+mn-lt"/>
              </a:rPr>
              <a:t>Literaturę drugiej wojny światowej można nazwać kontynuatorką dwudziestolecia międzywojennego, ponieważ pisarze tamtej epoki nadal tworzyli na emigracji i w podziemiach,</a:t>
            </a:r>
          </a:p>
          <a:p>
            <a:r>
              <a:rPr lang="pl-PL" sz="2000">
                <a:ea typeface="+mn-lt"/>
                <a:cs typeface="+mn-lt"/>
              </a:rPr>
              <a:t>Twórcy literatury akcentowali znaczenie tradycji, ponadczasowych wartości,</a:t>
            </a:r>
          </a:p>
          <a:p>
            <a:r>
              <a:rPr lang="pl-PL" sz="2000">
                <a:ea typeface="+mn-lt"/>
                <a:cs typeface="+mn-lt"/>
              </a:rPr>
              <a:t>W literaturze podkreślało się rangę człowieka i jego problemów, dążeń, słabości, </a:t>
            </a:r>
          </a:p>
          <a:p>
            <a:r>
              <a:rPr lang="pl-PL" sz="2000">
                <a:ea typeface="+mn-lt"/>
                <a:cs typeface="+mn-lt"/>
              </a:rPr>
              <a:t>Ukazywano katastroficzną wizję świata.</a:t>
            </a:r>
            <a:endParaRPr lang="pl-PL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6190517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ADB88D-AC2D-404F-A0A1-D4115AED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Podsumowanie: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3F13C215-E561-47DD-BBD7-6003F3A1B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427405"/>
            <a:ext cx="10905066" cy="288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18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5EF71A-45C4-4AA5-8D06-5B905129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pl-PL" sz="4800">
                <a:cs typeface="Calibri Light"/>
              </a:rPr>
              <a:t>Literatura:</a:t>
            </a:r>
            <a:endParaRPr lang="pl-PL" sz="4800"/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63BCB2-FEF0-4D67-9AFF-470395900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200">
                <a:solidFill>
                  <a:schemeClr val="bg1"/>
                </a:solidFill>
                <a:ea typeface="+mn-lt"/>
                <a:cs typeface="+mn-lt"/>
                <a:hlinkClick r:id="rId2"/>
              </a:rPr>
              <a:t>https://www.edziecko.pl/Junior/7,160035,25145662,epoki-literackie-po-kolei-zalozenia-przedstawiciele-i-ramy.html</a:t>
            </a:r>
            <a:endParaRPr lang="pl-PL" sz="22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pl-PL" sz="2200">
                <a:solidFill>
                  <a:schemeClr val="bg1"/>
                </a:solidFill>
                <a:ea typeface="+mn-lt"/>
                <a:cs typeface="+mn-lt"/>
                <a:hlinkClick r:id="rId3"/>
              </a:rPr>
              <a:t>https://jpmatura.pl/epoki/mloda-polska/</a:t>
            </a:r>
            <a:endParaRPr lang="pl-PL" sz="22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pl-PL" sz="2200">
                <a:solidFill>
                  <a:schemeClr val="bg1"/>
                </a:solidFill>
                <a:ea typeface="+mn-lt"/>
                <a:cs typeface="+mn-lt"/>
                <a:hlinkClick r:id="rId4"/>
              </a:rPr>
              <a:t>https://język-polski.pl/epoka-literacka</a:t>
            </a:r>
            <a:endParaRPr lang="pl-PL" sz="22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pl-PL" sz="2200">
                <a:solidFill>
                  <a:schemeClr val="bg1"/>
                </a:solidFill>
                <a:ea typeface="+mn-lt"/>
                <a:cs typeface="+mn-lt"/>
                <a:hlinkClick r:id="rId5"/>
              </a:rPr>
              <a:t>https://pl.wikipedia.org/wiki/Epoka_literacka</a:t>
            </a:r>
            <a:endParaRPr lang="pl-PL" sz="22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pl-PL" sz="2200">
                <a:solidFill>
                  <a:schemeClr val="bg1"/>
                </a:solidFill>
                <a:ea typeface="+mn-lt"/>
                <a:cs typeface="+mn-lt"/>
                <a:hlinkClick r:id="rId6"/>
              </a:rPr>
              <a:t>https://www.e-korepetycje.net/artykuly/epoki-literackie-podsumowanie</a:t>
            </a:r>
          </a:p>
          <a:p>
            <a:endParaRPr lang="pl-PL" sz="22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7955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F163E3-E662-4DB7-BCF4-50073D7D9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824" cy="5256371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1"/>
                </a:solidFill>
                <a:cs typeface="Calibri Light"/>
              </a:rPr>
              <a:t>Epoki literackie:</a:t>
            </a:r>
            <a:endParaRPr lang="pl-PL">
              <a:solidFill>
                <a:schemeClr val="bg1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6FF49AAA-D80A-46BB-8B8F-3AE12B2F43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886733"/>
              </p:ext>
            </p:extLst>
          </p:nvPr>
        </p:nvGraphicFramePr>
        <p:xfrm>
          <a:off x="4517136" y="303591"/>
          <a:ext cx="7242048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2412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969AE87-A4B2-45C7-93D7-34754BBA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pl-PL" dirty="0">
                <a:cs typeface="Calibri Light"/>
              </a:rPr>
              <a:t>Zdjęcia: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FCCE06-BDB5-4DF6-9A81-07FE45303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900">
                <a:ea typeface="+mn-lt"/>
                <a:cs typeface="+mn-lt"/>
                <a:hlinkClick r:id="rId2"/>
              </a:rPr>
              <a:t>https://marcinkaminski.pl/5-ksiazek-ktore-zmienily-moje-podejscie-do-zycia/</a:t>
            </a:r>
            <a:endParaRPr lang="pl-PL" sz="1900">
              <a:cs typeface="Calibri"/>
            </a:endParaRPr>
          </a:p>
          <a:p>
            <a:r>
              <a:rPr lang="pl-PL" sz="1900">
                <a:ea typeface="+mn-lt"/>
                <a:cs typeface="+mn-lt"/>
                <a:hlinkClick r:id="rId3"/>
              </a:rPr>
              <a:t>https://kultura.gazetaprawna.pl/artykuly/1286187,ucho-igielne-to-nowa-ksiazka-wieslawa-mysliwskiego.html</a:t>
            </a:r>
            <a:endParaRPr lang="pl-PL" sz="1900">
              <a:cs typeface="Calibri"/>
            </a:endParaRPr>
          </a:p>
          <a:p>
            <a:r>
              <a:rPr lang="pl-PL" sz="1900">
                <a:ea typeface="+mn-lt"/>
                <a:cs typeface="+mn-lt"/>
                <a:hlinkClick r:id="rId4"/>
              </a:rPr>
              <a:t>http://psychologiaiszachy.blogspot.com/2012/03/siodma-pieczec-ingmara-bergmana-kiedy.html</a:t>
            </a:r>
            <a:endParaRPr lang="pl-PL" sz="1900">
              <a:cs typeface="Calibri"/>
            </a:endParaRPr>
          </a:p>
          <a:p>
            <a:r>
              <a:rPr lang="pl-PL" sz="1900">
                <a:ea typeface="+mn-lt"/>
                <a:cs typeface="+mn-lt"/>
                <a:hlinkClick r:id="rId5"/>
              </a:rPr>
              <a:t>http://katarzynatrochimiuk.pl/leonardo-da-vinci-biografia-tworczosc-i-ciekawostki</a:t>
            </a:r>
            <a:endParaRPr lang="pl-PL" sz="1900">
              <a:cs typeface="Calibri"/>
            </a:endParaRPr>
          </a:p>
          <a:p>
            <a:r>
              <a:rPr lang="pl-PL" sz="1900">
                <a:ea typeface="+mn-lt"/>
                <a:cs typeface="+mn-lt"/>
                <a:hlinkClick r:id="rId6"/>
              </a:rPr>
              <a:t>http://www.mysli.com.pl/ludzie/mikolaj-rej/</a:t>
            </a:r>
            <a:endParaRPr lang="pl-PL" sz="1900">
              <a:cs typeface="Calibri"/>
            </a:endParaRPr>
          </a:p>
          <a:p>
            <a:r>
              <a:rPr lang="pl-PL" sz="1900">
                <a:ea typeface="+mn-lt"/>
                <a:cs typeface="+mn-lt"/>
                <a:hlinkClick r:id="rId7"/>
              </a:rPr>
              <a:t>https://pl.wikipedia.org/wiki/Sztuka_barokowa_w_Polsce</a:t>
            </a:r>
          </a:p>
          <a:p>
            <a:r>
              <a:rPr lang="pl-PL" sz="1900">
                <a:ea typeface="+mn-lt"/>
                <a:cs typeface="+mn-lt"/>
                <a:hlinkClick r:id="rId8"/>
              </a:rPr>
              <a:t>https://skladnicaksiegarska.pl/lektury/59381-pan-tadeusz-adam-mickiewicz-9788361065111.html</a:t>
            </a:r>
            <a:endParaRPr lang="pl-PL" sz="1900">
              <a:cs typeface="Calibri"/>
            </a:endParaRPr>
          </a:p>
          <a:p>
            <a:endParaRPr lang="pl-PL" sz="1900">
              <a:cs typeface="Calibri"/>
            </a:endParaRPr>
          </a:p>
          <a:p>
            <a:endParaRPr lang="pl-PL" sz="1900">
              <a:cs typeface="Calibri"/>
            </a:endParaRPr>
          </a:p>
          <a:p>
            <a:endParaRPr lang="pl-PL" sz="1900">
              <a:cs typeface="Calibri"/>
            </a:endParaRPr>
          </a:p>
          <a:p>
            <a:endParaRPr lang="pl-PL" sz="1900">
              <a:cs typeface="Calibri"/>
            </a:endParaRPr>
          </a:p>
          <a:p>
            <a:endParaRPr lang="pl-PL" sz="1900">
              <a:cs typeface="Calibri"/>
            </a:endParaRPr>
          </a:p>
          <a:p>
            <a:endParaRPr lang="pl-PL" sz="1900">
              <a:cs typeface="Calibri"/>
            </a:endParaRPr>
          </a:p>
          <a:p>
            <a:endParaRPr lang="pl-PL" sz="1900">
              <a:cs typeface="Calibri"/>
            </a:endParaRPr>
          </a:p>
          <a:p>
            <a:endParaRPr lang="pl-PL" sz="19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8731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siedzi, małe, stół, czarny&#10;&#10;Opis wygenerowany przy bardzo wysokim poziomie pewności">
            <a:extLst>
              <a:ext uri="{FF2B5EF4-FFF2-40B4-BE49-F238E27FC236}">
                <a16:creationId xmlns:a16="http://schemas.microsoft.com/office/drawing/2014/main" id="{0B7EBA1C-B9B8-4311-A97D-A728B42DDD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2226" r="218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6391CF5-430E-44B1-A4DD-6979E66F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2932451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28F230-4C5D-4E31-A9AB-7CF60BCFB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Epoki literackie:</a:t>
            </a:r>
            <a:endParaRPr lang="pl-PL" dirty="0"/>
          </a:p>
        </p:txBody>
      </p:sp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36E77B72-5CD9-4CF0-9FF1-6F622B4409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2175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911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E062EF9-76C9-4021-B31D-18DA26198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824" cy="5256371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1"/>
                </a:solidFill>
                <a:cs typeface="Calibri Light"/>
              </a:rPr>
              <a:t>Antyk</a:t>
            </a:r>
            <a:endParaRPr lang="pl-PL">
              <a:solidFill>
                <a:schemeClr val="bg1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F19A7CF-3640-48C0-82A1-3B2F496E1D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65323"/>
              </p:ext>
            </p:extLst>
          </p:nvPr>
        </p:nvGraphicFramePr>
        <p:xfrm>
          <a:off x="4517136" y="303591"/>
          <a:ext cx="7242048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25795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5" descr="Obraz zawierający zewnętrzne, budynek, trawa, wieża&#10;&#10;Opis wygenerowany przy bardzo wysokim poziomie pewności">
            <a:extLst>
              <a:ext uri="{FF2B5EF4-FFF2-40B4-BE49-F238E27FC236}">
                <a16:creationId xmlns:a16="http://schemas.microsoft.com/office/drawing/2014/main" id="{611EC4FD-EEDB-42E6-955E-EA5DDFF73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7398" r="549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3D27DF8-071D-4050-9C23-CB7FD02E5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Antyk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306D36-A5CE-411D-855B-B4738EFF1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803" y="1449845"/>
            <a:ext cx="10786997" cy="4727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dirty="0" err="1">
                <a:solidFill>
                  <a:srgbClr val="FFFFFF"/>
                </a:solidFill>
              </a:rPr>
              <a:t>Najwybitniejsze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dzieła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starożytności</a:t>
            </a:r>
            <a:r>
              <a:rPr lang="en-US" dirty="0">
                <a:solidFill>
                  <a:srgbClr val="FFFFFF"/>
                </a:solidFill>
              </a:rPr>
              <a:t>:</a:t>
            </a:r>
          </a:p>
          <a:p>
            <a:pPr marL="514350"/>
            <a:r>
              <a:rPr lang="en-US" dirty="0">
                <a:solidFill>
                  <a:srgbClr val="FFFFFF"/>
                </a:solidFill>
              </a:rPr>
              <a:t>„Biblia",</a:t>
            </a:r>
            <a:endParaRPr lang="en-US" dirty="0">
              <a:solidFill>
                <a:srgbClr val="FFFFFF"/>
              </a:solidFill>
              <a:cs typeface="Calibri"/>
            </a:endParaRPr>
          </a:p>
          <a:p>
            <a:pPr marL="514350"/>
            <a:r>
              <a:rPr lang="en-US" dirty="0">
                <a:solidFill>
                  <a:srgbClr val="FFFFFF"/>
                </a:solidFill>
              </a:rPr>
              <a:t>„</a:t>
            </a:r>
            <a:r>
              <a:rPr lang="en-US" dirty="0" err="1">
                <a:solidFill>
                  <a:srgbClr val="FFFFFF"/>
                </a:solidFill>
              </a:rPr>
              <a:t>Iliada</a:t>
            </a:r>
            <a:r>
              <a:rPr lang="en-US" dirty="0">
                <a:solidFill>
                  <a:srgbClr val="FFFFFF"/>
                </a:solidFill>
              </a:rPr>
              <a:t>”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„</a:t>
            </a:r>
            <a:r>
              <a:rPr lang="en-US" dirty="0" err="1">
                <a:solidFill>
                  <a:srgbClr val="FFFFFF"/>
                </a:solidFill>
              </a:rPr>
              <a:t>Odyseja</a:t>
            </a:r>
            <a:r>
              <a:rPr lang="en-US" dirty="0">
                <a:solidFill>
                  <a:srgbClr val="FFFFFF"/>
                </a:solidFill>
              </a:rPr>
              <a:t>” - Homer</a:t>
            </a:r>
            <a:endParaRPr lang="en-US" dirty="0">
              <a:solidFill>
                <a:srgbClr val="FFFFFF"/>
              </a:solidFill>
              <a:cs typeface="Calibri"/>
            </a:endParaRPr>
          </a:p>
          <a:p>
            <a:pPr marL="514350"/>
            <a:r>
              <a:rPr lang="en-US" dirty="0">
                <a:solidFill>
                  <a:srgbClr val="FFFFFF"/>
                </a:solidFill>
              </a:rPr>
              <a:t>„</a:t>
            </a:r>
            <a:r>
              <a:rPr lang="en-US" dirty="0" err="1">
                <a:solidFill>
                  <a:srgbClr val="FFFFFF"/>
                </a:solidFill>
              </a:rPr>
              <a:t>Król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Edyp</a:t>
            </a:r>
            <a:r>
              <a:rPr lang="en-US" dirty="0">
                <a:solidFill>
                  <a:srgbClr val="FFFFFF"/>
                </a:solidFill>
              </a:rPr>
              <a:t>” - </a:t>
            </a:r>
            <a:r>
              <a:rPr lang="en-US" dirty="0" err="1">
                <a:solidFill>
                  <a:srgbClr val="FFFFFF"/>
                </a:solidFill>
              </a:rPr>
              <a:t>Sofokles</a:t>
            </a:r>
            <a:endParaRPr lang="en-US" dirty="0" err="1">
              <a:solidFill>
                <a:srgbClr val="FFFFFF"/>
              </a:solidFill>
              <a:cs typeface="Calibri"/>
            </a:endParaRPr>
          </a:p>
          <a:p>
            <a:pPr marL="514350"/>
            <a:r>
              <a:rPr lang="en-US" dirty="0">
                <a:ea typeface="+mn-lt"/>
                <a:cs typeface="+mn-lt"/>
              </a:rPr>
              <a:t>„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Mitologia</a:t>
            </a:r>
            <a:r>
              <a:rPr lang="en-US" dirty="0">
                <a:solidFill>
                  <a:srgbClr val="FFFFFF"/>
                </a:solidFill>
                <a:cs typeface="Calibri"/>
              </a:rPr>
              <a:t>"</a:t>
            </a:r>
          </a:p>
          <a:p>
            <a:pPr marL="0"/>
            <a:endParaRPr lang="en-US">
              <a:solidFill>
                <a:srgbClr val="FFFFFF"/>
              </a:solidFill>
              <a:cs typeface="Calibri" panose="020F0502020204030204"/>
            </a:endParaRPr>
          </a:p>
          <a:p>
            <a:pPr marL="514350"/>
            <a:endParaRPr lang="en-US">
              <a:solidFill>
                <a:srgbClr val="FFFFFF"/>
              </a:solidFill>
              <a:cs typeface="Calibri" panose="020F0502020204030204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8D3E162B-6ED7-43FF-8544-DBE34E222A16}"/>
              </a:ext>
            </a:extLst>
          </p:cNvPr>
          <p:cNvSpPr txBox="1">
            <a:spLocks/>
          </p:cNvSpPr>
          <p:nvPr/>
        </p:nvSpPr>
        <p:spPr>
          <a:xfrm>
            <a:off x="6417731" y="2888250"/>
            <a:ext cx="4292594" cy="2959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000"/>
              <a:t>W filozofii dominował:</a:t>
            </a:r>
          </a:p>
          <a:p>
            <a:pPr marL="457200"/>
            <a:r>
              <a:rPr lang="en-US" sz="2000"/>
              <a:t>Epikureizm - czerpanie radości z życia,</a:t>
            </a:r>
          </a:p>
          <a:p>
            <a:pPr marL="457200"/>
            <a:r>
              <a:rPr lang="en-US" sz="2000"/>
              <a:t>Hedonizm - egoistyczna chęć użycia za wszelką cenę,</a:t>
            </a:r>
          </a:p>
          <a:p>
            <a:pPr marL="457200"/>
            <a:r>
              <a:rPr lang="en-US" sz="2000"/>
              <a:t>Stoicyzm - umiar zarówno wobec dobra, jak i zła świata,</a:t>
            </a:r>
          </a:p>
          <a:p>
            <a:pPr marL="0"/>
            <a:endParaRPr lang="en-US" sz="2000"/>
          </a:p>
          <a:p>
            <a:pPr marL="514350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04471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498EA1F3-E153-4302-841C-7D3755322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  <a:cs typeface="Calibri Light"/>
              </a:rPr>
              <a:t>Średniowiecze:</a:t>
            </a:r>
            <a:endParaRPr lang="pl-PL" sz="40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6793E6-5AC4-4953-A659-D45B62E66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 dirty="0">
                <a:cs typeface="Calibri"/>
              </a:rPr>
              <a:t>476r. - 1492r. (odkrycie Ameryki przez Kolumba),</a:t>
            </a:r>
          </a:p>
          <a:p>
            <a:r>
              <a:rPr lang="pl-PL" sz="2000" dirty="0">
                <a:ea typeface="+mn-lt"/>
                <a:cs typeface="+mn-lt"/>
              </a:rPr>
              <a:t>Najdłuższa nowożytna epoka literacka,</a:t>
            </a:r>
            <a:endParaRPr lang="pl-PL" sz="2000" dirty="0">
              <a:cs typeface="Calibri" panose="020F0502020204030204"/>
            </a:endParaRPr>
          </a:p>
          <a:p>
            <a:r>
              <a:rPr lang="pl-PL" sz="2000" dirty="0">
                <a:cs typeface="Calibri" panose="020F0502020204030204"/>
              </a:rPr>
              <a:t>Mało tekstów literackich, często anonimowych,</a:t>
            </a:r>
          </a:p>
          <a:p>
            <a:r>
              <a:rPr lang="pl-PL" sz="2000" dirty="0">
                <a:ea typeface="+mn-lt"/>
                <a:cs typeface="+mn-lt"/>
              </a:rPr>
              <a:t>Główne motywy to rycerz, asceta, król, dworzanin</a:t>
            </a:r>
            <a:r>
              <a:rPr lang="pl-PL" sz="2000" dirty="0">
                <a:cs typeface="Calibri" panose="020F0502020204030204"/>
              </a:rPr>
              <a:t>,</a:t>
            </a:r>
          </a:p>
          <a:p>
            <a:r>
              <a:rPr lang="pl-PL" sz="2000" dirty="0">
                <a:cs typeface="Calibri" panose="020F0502020204030204"/>
              </a:rPr>
              <a:t>Dużo uwagi poświęcano śmierci,</a:t>
            </a:r>
          </a:p>
          <a:p>
            <a:endParaRPr lang="pl-PL" sz="2000">
              <a:cs typeface="Calibri" panose="020F0502020204030204"/>
            </a:endParaRPr>
          </a:p>
          <a:p>
            <a:endParaRPr lang="pl-PL" sz="2000">
              <a:cs typeface="Calibri" panose="020F0502020204030204"/>
            </a:endParaRPr>
          </a:p>
        </p:txBody>
      </p:sp>
      <p:pic>
        <p:nvPicPr>
          <p:cNvPr id="4" name="Obraz 4" descr="Obraz zawierający osoba, zewnętrzne, czarny, mężczyzna&#10;&#10;Opis wygenerowany przy bardzo wysokim poziomie pewności">
            <a:extLst>
              <a:ext uri="{FF2B5EF4-FFF2-40B4-BE49-F238E27FC236}">
                <a16:creationId xmlns:a16="http://schemas.microsoft.com/office/drawing/2014/main" id="{4FB05A05-DEA9-4891-8B3A-E196AC3CF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60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59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A2ECC9-93FA-42FC-A6DB-AE48FFBD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3F3F3F"/>
                </a:solidFill>
                <a:latin typeface="+mj-lt"/>
                <a:ea typeface="+mj-ea"/>
                <a:cs typeface="+mj-cs"/>
              </a:rPr>
              <a:t>Średniowiecze: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D4C91A-41AA-43D6-B8ED-2E8BAF819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915" y="2888250"/>
            <a:ext cx="4297351" cy="29597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0">
              <a:buNone/>
            </a:pPr>
            <a:r>
              <a:rPr lang="en-US" sz="2000" dirty="0" err="1">
                <a:cs typeface="Calibri" panose="020F0502020204030204"/>
              </a:rPr>
              <a:t>Najważniejsze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dirty="0" err="1">
                <a:cs typeface="Calibri" panose="020F0502020204030204"/>
              </a:rPr>
              <a:t>dzieła</a:t>
            </a:r>
            <a:r>
              <a:rPr lang="en-US" sz="2000" dirty="0">
                <a:cs typeface="Calibri" panose="020F0502020204030204"/>
              </a:rPr>
              <a:t>:</a:t>
            </a:r>
          </a:p>
          <a:p>
            <a:pPr marL="514350"/>
            <a:r>
              <a:rPr lang="en-US" sz="2000" dirty="0"/>
              <a:t>„</a:t>
            </a:r>
            <a:r>
              <a:rPr lang="en-US" sz="2000" dirty="0" err="1"/>
              <a:t>Bogurodzica</a:t>
            </a:r>
            <a:r>
              <a:rPr lang="en-US" sz="2000" dirty="0"/>
              <a:t>”,</a:t>
            </a:r>
            <a:endParaRPr lang="en-US" dirty="0"/>
          </a:p>
          <a:p>
            <a:pPr marL="514350"/>
            <a:r>
              <a:rPr lang="en-US" sz="2000" dirty="0"/>
              <a:t>„</a:t>
            </a:r>
            <a:r>
              <a:rPr lang="en-US" sz="2000" dirty="0" err="1"/>
              <a:t>Kronika</a:t>
            </a:r>
            <a:r>
              <a:rPr lang="en-US" sz="2000" dirty="0"/>
              <a:t> </a:t>
            </a:r>
            <a:r>
              <a:rPr lang="en-US" sz="2000" dirty="0" err="1"/>
              <a:t>Polska</a:t>
            </a:r>
            <a:r>
              <a:rPr lang="en-US" sz="2000" dirty="0"/>
              <a:t>” - Gall </a:t>
            </a:r>
            <a:r>
              <a:rPr lang="en-US" sz="2000" dirty="0" err="1"/>
              <a:t>Anonim</a:t>
            </a:r>
            <a:r>
              <a:rPr lang="en-US" sz="2000" dirty="0"/>
              <a:t>,</a:t>
            </a:r>
            <a:endParaRPr lang="en-US" sz="2000" dirty="0">
              <a:cs typeface="Calibri"/>
            </a:endParaRPr>
          </a:p>
          <a:p>
            <a:pPr marL="514350"/>
            <a:r>
              <a:rPr lang="en-US" sz="2000" dirty="0"/>
              <a:t>„Lament </a:t>
            </a:r>
            <a:r>
              <a:rPr lang="en-US" sz="2000" dirty="0" err="1"/>
              <a:t>świętokrzyski</a:t>
            </a:r>
            <a:r>
              <a:rPr lang="en-US" sz="2000" dirty="0"/>
              <a:t>”,</a:t>
            </a:r>
            <a:endParaRPr lang="en-US" sz="2000" dirty="0">
              <a:cs typeface="Calibri"/>
            </a:endParaRPr>
          </a:p>
          <a:p>
            <a:pPr marL="514350"/>
            <a:r>
              <a:rPr lang="en-US" sz="2000" dirty="0"/>
              <a:t>„</a:t>
            </a:r>
            <a:r>
              <a:rPr lang="en-US" sz="2000" dirty="0" err="1"/>
              <a:t>Pieśń</a:t>
            </a:r>
            <a:r>
              <a:rPr lang="en-US" sz="2000" dirty="0"/>
              <a:t> o </a:t>
            </a:r>
            <a:r>
              <a:rPr lang="en-US" sz="2000" dirty="0" err="1"/>
              <a:t>Rolandzie</a:t>
            </a:r>
            <a:r>
              <a:rPr lang="en-US" sz="2000" dirty="0"/>
              <a:t>”,</a:t>
            </a:r>
            <a:endParaRPr lang="en-US" sz="2000" dirty="0">
              <a:cs typeface="Calibri"/>
            </a:endParaRPr>
          </a:p>
          <a:p>
            <a:pPr marL="514350"/>
            <a:r>
              <a:rPr lang="en-US" sz="2000" dirty="0"/>
              <a:t>„</a:t>
            </a:r>
            <a:r>
              <a:rPr lang="en-US" sz="2000" dirty="0" err="1"/>
              <a:t>Rozmowa</a:t>
            </a:r>
            <a:r>
              <a:rPr lang="en-US" sz="2000" dirty="0"/>
              <a:t> </a:t>
            </a:r>
            <a:r>
              <a:rPr lang="en-US" sz="2000" dirty="0" err="1"/>
              <a:t>Mistrza</a:t>
            </a:r>
            <a:r>
              <a:rPr lang="en-US" sz="2000" dirty="0"/>
              <a:t> </a:t>
            </a:r>
            <a:r>
              <a:rPr lang="en-US" sz="2000" dirty="0" err="1"/>
              <a:t>Polikarpa</a:t>
            </a:r>
            <a:r>
              <a:rPr lang="en-US" sz="2000" dirty="0"/>
              <a:t> ze </a:t>
            </a:r>
            <a:r>
              <a:rPr lang="en-US" sz="2000" dirty="0" err="1"/>
              <a:t>śmiercią</a:t>
            </a:r>
            <a:r>
              <a:rPr lang="en-US" sz="2000" dirty="0"/>
              <a:t>”,</a:t>
            </a:r>
            <a:endParaRPr lang="en-US" sz="2000" dirty="0">
              <a:cs typeface="Calibri"/>
            </a:endParaRPr>
          </a:p>
          <a:p>
            <a:pPr marL="514350"/>
            <a:endParaRPr lang="en-US" sz="2000"/>
          </a:p>
          <a:p>
            <a:pPr marL="514350"/>
            <a:endParaRPr lang="en-US" sz="2000"/>
          </a:p>
          <a:p>
            <a:pPr marL="0"/>
            <a:endParaRPr lang="en-US" sz="2000"/>
          </a:p>
          <a:p>
            <a:pPr marL="514350"/>
            <a:endParaRPr lang="en-US" sz="2000"/>
          </a:p>
          <a:p>
            <a:pPr marL="514350"/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F379BA26-2CC8-4DAB-933E-13004A49B81A}"/>
              </a:ext>
            </a:extLst>
          </p:cNvPr>
          <p:cNvSpPr txBox="1">
            <a:spLocks/>
          </p:cNvSpPr>
          <p:nvPr/>
        </p:nvSpPr>
        <p:spPr>
          <a:xfrm>
            <a:off x="6417731" y="2888250"/>
            <a:ext cx="4292594" cy="2959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000"/>
              <a:t>W filozofii dominował:</a:t>
            </a:r>
          </a:p>
          <a:p>
            <a:r>
              <a:rPr lang="en-US" sz="2000"/>
              <a:t>Augustynizm,</a:t>
            </a:r>
          </a:p>
          <a:p>
            <a:r>
              <a:rPr lang="en-US" sz="2000"/>
              <a:t>Franciszkanizm,</a:t>
            </a:r>
          </a:p>
          <a:p>
            <a:r>
              <a:rPr lang="en-US" sz="2000"/>
              <a:t>Teocentryzm,</a:t>
            </a:r>
          </a:p>
          <a:p>
            <a:endParaRPr lang="en-US" sz="2000"/>
          </a:p>
          <a:p>
            <a:pPr marL="0"/>
            <a:endParaRPr lang="en-US" sz="2000"/>
          </a:p>
          <a:p>
            <a:pPr marL="514350"/>
            <a:endParaRPr lang="en-US" sz="2000"/>
          </a:p>
          <a:p>
            <a:pPr marL="514350"/>
            <a:endParaRPr lang="en-US" sz="2000"/>
          </a:p>
          <a:p>
            <a:pPr marL="0"/>
            <a:endParaRPr lang="en-US" sz="2000"/>
          </a:p>
          <a:p>
            <a:pPr marL="514350"/>
            <a:endParaRPr lang="en-US" sz="2000"/>
          </a:p>
          <a:p>
            <a:pPr marL="514350"/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3933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BE0F48-14E8-40EC-9A4A-846B8360D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1" y="327025"/>
            <a:ext cx="5324477" cy="1630363"/>
          </a:xfrm>
        </p:spPr>
        <p:txBody>
          <a:bodyPr anchor="b">
            <a:normAutofit/>
          </a:bodyPr>
          <a:lstStyle/>
          <a:p>
            <a:r>
              <a:rPr lang="pl-PL" sz="3600">
                <a:cs typeface="Calibri Light"/>
              </a:rPr>
              <a:t>Odrodzenie (renesans):</a:t>
            </a:r>
            <a:endParaRPr lang="pl-PL" sz="36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AC729B-B73B-4FDD-A665-FD2D4D1FC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3" y="2286001"/>
            <a:ext cx="5324475" cy="39195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800">
                <a:ea typeface="+mn-lt"/>
                <a:cs typeface="+mn-lt"/>
              </a:rPr>
              <a:t>XV/XVI- koniec XVI w,</a:t>
            </a:r>
          </a:p>
          <a:p>
            <a:r>
              <a:rPr lang="pl-PL" sz="1800">
                <a:ea typeface="+mn-lt"/>
                <a:cs typeface="+mn-lt"/>
              </a:rPr>
              <a:t>Rozkwit malarstwa, architektury, sztuki kulinarnej i literatury,</a:t>
            </a:r>
          </a:p>
          <a:p>
            <a:r>
              <a:rPr lang="pl-PL" sz="1800">
                <a:ea typeface="+mn-lt"/>
                <a:cs typeface="+mn-lt"/>
              </a:rPr>
              <a:t>Zainteresowanie człowiekiem i jego sprawami,</a:t>
            </a:r>
          </a:p>
          <a:p>
            <a:r>
              <a:rPr lang="pl-PL" sz="1800">
                <a:ea typeface="+mn-lt"/>
                <a:cs typeface="+mn-lt"/>
              </a:rPr>
              <a:t>Człowiek Renesansu to osoba wszechstronnie uzdolniona,</a:t>
            </a:r>
          </a:p>
          <a:p>
            <a:r>
              <a:rPr lang="pl-PL" sz="1800">
                <a:cs typeface="Calibri"/>
              </a:rPr>
              <a:t>Najbardziej znany człowiek renesansu – Leonardo Da Vinci,</a:t>
            </a:r>
          </a:p>
          <a:p>
            <a:endParaRPr lang="pl-PL" sz="1800">
              <a:cs typeface="Calibri"/>
            </a:endParaRPr>
          </a:p>
        </p:txBody>
      </p:sp>
      <p:pic>
        <p:nvPicPr>
          <p:cNvPr id="4" name="Obraz 4" descr="Obraz zawierający tekst, mapa, kamień&#10;&#10;Opis wygenerowany przy bardzo wysokim poziomie pewności">
            <a:extLst>
              <a:ext uri="{FF2B5EF4-FFF2-40B4-BE49-F238E27FC236}">
                <a16:creationId xmlns:a16="http://schemas.microsoft.com/office/drawing/2014/main" id="{158CDC31-B80F-47A6-8BFE-8703F1D5E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28" r="2" b="1089"/>
          <a:stretch/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1542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121AB75-CBE4-4410-AAC3-DCECAFF4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  <a:ea typeface="+mj-lt"/>
                <a:cs typeface="+mj-lt"/>
              </a:rPr>
              <a:t>Odrodzenie (renesans):</a:t>
            </a:r>
            <a:endParaRPr lang="pl-PL" sz="40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3878EE-36FE-4E59-956E-6D169A5ED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1900">
                <a:ea typeface="+mn-lt"/>
                <a:cs typeface="+mn-lt"/>
              </a:rPr>
              <a:t>W XVI wieku pojawiła się reformacja -  ruch religijno-polityczno-społeczny zainicjowany  przez Marcina Lutra, mający na celu odnowę chrześcijaństwa.</a:t>
            </a:r>
          </a:p>
          <a:p>
            <a:pPr marL="0" indent="0">
              <a:buNone/>
            </a:pPr>
            <a:endParaRPr lang="pl-PL" sz="1900">
              <a:cs typeface="Calibri" panose="020F0502020204030204"/>
            </a:endParaRPr>
          </a:p>
          <a:p>
            <a:pPr marL="0" indent="0">
              <a:buNone/>
            </a:pPr>
            <a:r>
              <a:rPr lang="pl-PL" sz="1900">
                <a:cs typeface="Calibri" panose="020F0502020204030204"/>
              </a:rPr>
              <a:t>Najwybitniejsi twórcy renesansu:</a:t>
            </a:r>
            <a:endParaRPr lang="en-US" sz="19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l-PL" sz="1900">
                <a:ea typeface="+mn-lt"/>
                <a:cs typeface="+mn-lt"/>
              </a:rPr>
              <a:t>Jan Kochanowski,</a:t>
            </a:r>
            <a:endParaRPr lang="en-US" sz="19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l-PL" sz="1900">
                <a:ea typeface="+mn-lt"/>
                <a:cs typeface="+mn-lt"/>
              </a:rPr>
              <a:t>Mikołaj Rej,</a:t>
            </a:r>
            <a:endParaRPr lang="en-US" sz="19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l-PL" sz="1900">
                <a:ea typeface="+mn-lt"/>
                <a:cs typeface="+mn-lt"/>
              </a:rPr>
              <a:t>William Szekspir,</a:t>
            </a:r>
            <a:endParaRPr lang="pl-PL" sz="1900"/>
          </a:p>
        </p:txBody>
      </p:sp>
      <p:pic>
        <p:nvPicPr>
          <p:cNvPr id="6" name="Obraz 6" descr="Obraz zawierający czarny, stojące, mężczyzna, czerwony&#10;&#10;Opis wygenerowany przy bardzo wysokim poziomie pewności">
            <a:extLst>
              <a:ext uri="{FF2B5EF4-FFF2-40B4-BE49-F238E27FC236}">
                <a16:creationId xmlns:a16="http://schemas.microsoft.com/office/drawing/2014/main" id="{EB9A0E9F-8158-47C9-AE87-DAC9A4F26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" r="-2" b="-2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19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Epoki literackie</vt:lpstr>
      <vt:lpstr>Epoki literackie:</vt:lpstr>
      <vt:lpstr>Epoki literackie:</vt:lpstr>
      <vt:lpstr>Antyk</vt:lpstr>
      <vt:lpstr>Antyk</vt:lpstr>
      <vt:lpstr>Średniowiecze:</vt:lpstr>
      <vt:lpstr>Średniowiecze:</vt:lpstr>
      <vt:lpstr>Odrodzenie (renesans):</vt:lpstr>
      <vt:lpstr>Odrodzenie (renesans):</vt:lpstr>
      <vt:lpstr>Barok:</vt:lpstr>
      <vt:lpstr>Oświecenie: </vt:lpstr>
      <vt:lpstr>Romantyzm:</vt:lpstr>
      <vt:lpstr>Romantyzm</vt:lpstr>
      <vt:lpstr>Pozytywizm (realizm):</vt:lpstr>
      <vt:lpstr>Młoda Polska:</vt:lpstr>
      <vt:lpstr>Dwudziestolecie międzywojenne:</vt:lpstr>
      <vt:lpstr>Współczesność:</vt:lpstr>
      <vt:lpstr>Podsumowanie:</vt:lpstr>
      <vt:lpstr>Literatura:</vt:lpstr>
      <vt:lpstr>Zdjęcia: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753</cp:revision>
  <dcterms:created xsi:type="dcterms:W3CDTF">2020-05-31T12:39:43Z</dcterms:created>
  <dcterms:modified xsi:type="dcterms:W3CDTF">2020-05-31T15:43:09Z</dcterms:modified>
</cp:coreProperties>
</file>