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7" r:id="rId5"/>
    <p:sldId id="261" r:id="rId6"/>
    <p:sldId id="268" r:id="rId7"/>
    <p:sldId id="269" r:id="rId8"/>
    <p:sldId id="270" r:id="rId9"/>
    <p:sldId id="271" r:id="rId10"/>
    <p:sldId id="272" r:id="rId11"/>
    <p:sldId id="273" r:id="rId12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E23250A-B888-45D7-A3F5-738D80FF6F37}" type="datetime1">
              <a:rPr lang="pl-PL" smtClean="0"/>
              <a:t>30.11.2021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79B2A-BF25-4862-8EEB-C1ACE5554C1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735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49D86-E570-4827-9FA5-7A8ED2408D95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2B46F2B-1084-40BA-9F0A-B1F6847335C5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825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155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olny kształt 6" title="okrąg pofałdowany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50D586-D5F2-4C95-B2C7-80CC8BCF368B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13" name="Prostokąt 12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EFD506-5D44-4FC7-8CB4-9C23B5412824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A3CC2E-C286-4F07-B012-2AC470140393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A5D717-43C2-474C-8A73-6C2686302B5E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F7F366-351B-465A-8CEB-B8023CCD4D93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grpSp>
        <p:nvGrpSpPr>
          <p:cNvPr id="7" name="Grupa 6" title="kształt lewej muszli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Dowolny kształt 6" title="kształt lewej muszli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Dowolny kształt 11" title="lewa dołączona muszl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E4C275A-4452-4263-9F47-4C76C87330C2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673EC6-CF3B-4E3C-961C-5F767A1BD222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BBD07A-ACC5-4E6C-BE74-8AB592B85D3A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17721D-C6BB-4BB6-A31C-7EAB8C6E7A73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 11" title="prawy kształt tła muszli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>
            <a:lvl1pPr>
              <a:defRPr/>
            </a:lvl1pPr>
          </a:lstStyle>
          <a:p>
            <a:fld id="{03BCBB8F-2591-400D-852F-70BCD4604ADF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  <p:sp>
        <p:nvSpPr>
          <p:cNvPr id="8" name="Prostokąt 7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11" name="Dowolny kształt 11" title="prawy kształt tła muszli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>
            <a:lvl1pPr>
              <a:defRPr/>
            </a:lvl1pPr>
          </a:lstStyle>
          <a:p>
            <a:fld id="{8EF6E8B3-B22A-4E3B-A78E-DC52D0861156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4D2CF2D-E911-4C85-A999-2583C6F66355}" type="datetime1">
              <a:rPr lang="pl-PL" smtClean="0"/>
              <a:pPr/>
              <a:t>30.11.2021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11" name="Dowolny kształt 6" title="Lewa krawędź muszli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 title="prawa krawędź obramowani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03" y="954922"/>
            <a:ext cx="5875694" cy="5339551"/>
          </a:xfrm>
        </p:spPr>
        <p:txBody>
          <a:bodyPr rtlCol="0">
            <a:noAutofit/>
          </a:bodyPr>
          <a:lstStyle/>
          <a:p>
            <a:r>
              <a:rPr lang="pl-PL" sz="6000" dirty="0"/>
              <a:t>Znaczenie aktywności fizycznej w rozwoju dzieci i młodzieży</a:t>
            </a:r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l-PL" dirty="0"/>
          </a:p>
        </p:txBody>
      </p:sp>
      <p:pic>
        <p:nvPicPr>
          <p:cNvPr id="7" name="Obraz 6" descr="odbicie w kałuży kogoś biegnącego">
            <a:extLst>
              <a:ext uri="{FF2B5EF4-FFF2-40B4-BE49-F238E27FC236}">
                <a16:creationId xmlns:a16="http://schemas.microsoft.com/office/drawing/2014/main" id="{F92AED05-CE03-4017-91A7-1CB221B8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0" r="29584" b="-1"/>
          <a:stretch/>
        </p:blipFill>
        <p:spPr>
          <a:xfrm>
            <a:off x="6909478" y="10"/>
            <a:ext cx="5282519" cy="685799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0173829-5177-4C71-B9A7-93B9DC8C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3"/>
            <a:ext cx="10178322" cy="5465523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 </a:t>
            </a:r>
            <a:r>
              <a:rPr lang="pl-PL" sz="6700" i="1" dirty="0"/>
              <a:t>"Ruch jest w stanie zastąpić prawie każdy lek, ale wszystkie leki razem wzięte nie zastąpią ruchu." </a:t>
            </a:r>
            <a:br>
              <a:rPr lang="pl-PL" sz="6700" i="1" dirty="0"/>
            </a:br>
            <a:r>
              <a:rPr lang="pl-PL" sz="6700" i="1" dirty="0"/>
              <a:t>				</a:t>
            </a:r>
            <a:r>
              <a:rPr lang="pl-PL" sz="6700" dirty="0"/>
              <a:t>- Wojciech Oczko </a:t>
            </a:r>
            <a:br>
              <a:rPr lang="pl-PL" sz="6700" i="1" dirty="0"/>
            </a:br>
            <a:endParaRPr lang="pl-PL" sz="6700" dirty="0"/>
          </a:p>
        </p:txBody>
      </p:sp>
    </p:spTree>
    <p:extLst>
      <p:ext uri="{BB962C8B-B14F-4D97-AF65-F5344CB8AC3E}">
        <p14:creationId xmlns:p14="http://schemas.microsoft.com/office/powerpoint/2010/main" val="1788787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6DA10A-E459-45A1-9815-1C34E715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10311"/>
          </a:xfrm>
        </p:spPr>
        <p:txBody>
          <a:bodyPr>
            <a:normAutofit fontScale="90000"/>
          </a:bodyPr>
          <a:lstStyle/>
          <a:p>
            <a:r>
              <a:rPr lang="pl-PL" sz="2800" b="1" dirty="0"/>
              <a:t>Korzyści płynące z uprawiania sportu i aktywności fizycznej:</a:t>
            </a: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8911AA-52AA-464F-BFE0-AF71F637A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007165"/>
            <a:ext cx="10178322" cy="5274365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/>
              <a:t>Regularne ćwiczenia wzmacniają mięśnie pleców i kręgosłupa, przyczyniają się do utrzymania lepszej postawy. </a:t>
            </a:r>
          </a:p>
          <a:p>
            <a:pPr algn="just"/>
            <a:r>
              <a:rPr lang="pl-PL" dirty="0"/>
              <a:t>Aktywność fizyczna wzmaga działanie układu immunologicznego (odpornościowego) organizmu. </a:t>
            </a:r>
          </a:p>
          <a:p>
            <a:pPr algn="just"/>
            <a:r>
              <a:rPr lang="pl-PL" dirty="0"/>
              <a:t>Ćwiczenia i aktywność fizyczna polepszają nasze samopoczucie. Wykazano, iż wysoka aktywność fizyczna wpływa pozytywnie na prawidłowe funkcjonowanie umysłu( tj. podejmowanie decyzji, planowanie, pamięć).</a:t>
            </a:r>
          </a:p>
          <a:p>
            <a:pPr algn="just"/>
            <a:r>
              <a:rPr lang="pl-PL" dirty="0"/>
              <a:t>Regularne uprawianie sportu to zmniejszenie ryzyka otyłości.</a:t>
            </a:r>
          </a:p>
          <a:p>
            <a:pPr algn="just"/>
            <a:r>
              <a:rPr lang="pl-PL" dirty="0"/>
              <a:t>Aktywność fizyczna odgrywa ponadto dużą rolę w walce z uzależnieniami. Zdaniem terapeutów, młodzi ludzie, którzy w sposób wyczynowy zajmują się sportem, rzadziej sięgają po wszelkiego rodzaju używki, w tym narkotyki. Mają też mniejsze szanse na uzależnienie od komputera.</a:t>
            </a:r>
          </a:p>
          <a:p>
            <a:pPr algn="just"/>
            <a:r>
              <a:rPr lang="pl-PL" dirty="0"/>
              <a:t>Aktywność fizyczna wywiera korzystny wpływ na naszą psychikę. Wysiłek fizyczny podejmowany wspólnie odgrywa ogromną rolę integrującą. Ludzi najlepiej integruje wspólne uczestnictwo w czymś przyjemnym, wspólna walka w jednej drużynie i zdrowa rywalizacja.</a:t>
            </a:r>
          </a:p>
        </p:txBody>
      </p:sp>
    </p:spTree>
    <p:extLst>
      <p:ext uri="{BB962C8B-B14F-4D97-AF65-F5344CB8AC3E}">
        <p14:creationId xmlns:p14="http://schemas.microsoft.com/office/powerpoint/2010/main" val="626414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1D3998-735A-4190-81B0-447DD811D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optymistyczny nastrój (związek z wydzielaniem beta-endorfin), </a:t>
            </a:r>
          </a:p>
          <a:p>
            <a:r>
              <a:rPr lang="pl-PL" dirty="0"/>
              <a:t>wyższe poczucie wartości, </a:t>
            </a:r>
          </a:p>
          <a:p>
            <a:r>
              <a:rPr lang="pl-PL" dirty="0"/>
              <a:t>obniżenie lęku i stresu, poprawa zdrowia psychicznego, </a:t>
            </a:r>
          </a:p>
          <a:p>
            <a:r>
              <a:rPr lang="pl-PL" dirty="0"/>
              <a:t>lepsze skupienie i podzielność uwagi, </a:t>
            </a:r>
          </a:p>
          <a:p>
            <a:r>
              <a:rPr lang="pl-PL" dirty="0"/>
              <a:t>regulacja emocji, </a:t>
            </a:r>
          </a:p>
          <a:p>
            <a:r>
              <a:rPr lang="pl-PL" dirty="0"/>
              <a:t>zwiększenie zakresu pamięci długotrwałej, </a:t>
            </a:r>
          </a:p>
          <a:p>
            <a:r>
              <a:rPr lang="pl-PL" dirty="0"/>
              <a:t>poprawa kontaktów towarzyskich i okazja do dzielenia radości, </a:t>
            </a:r>
          </a:p>
          <a:p>
            <a:r>
              <a:rPr lang="pl-PL" dirty="0"/>
              <a:t>redukcja przypadków sięgania po alkohol, papierosy, narkotyki.</a:t>
            </a:r>
          </a:p>
          <a:p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3E4B4329-4B1C-472D-959F-900B804B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903616"/>
          </a:xfrm>
        </p:spPr>
        <p:txBody>
          <a:bodyPr>
            <a:normAutofit/>
          </a:bodyPr>
          <a:lstStyle/>
          <a:p>
            <a:r>
              <a:rPr lang="pl-PL" sz="4400" dirty="0"/>
              <a:t>Potwierdzony w badaniach pozytywny </a:t>
            </a:r>
            <a:r>
              <a:rPr lang="pl-PL" sz="4400" b="1" dirty="0"/>
              <a:t>wpływ aktywności fizycznej na sferę psychiki</a:t>
            </a:r>
            <a:r>
              <a:rPr lang="pl-PL" sz="4400" dirty="0"/>
              <a:t> to m.in.:</a:t>
            </a:r>
          </a:p>
        </p:txBody>
      </p:sp>
    </p:spTree>
    <p:extLst>
      <p:ext uri="{BB962C8B-B14F-4D97-AF65-F5344CB8AC3E}">
        <p14:creationId xmlns:p14="http://schemas.microsoft.com/office/powerpoint/2010/main" val="36979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8DC590-682A-4DE8-BDD5-ED7FD9A6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23563"/>
          </a:xfrm>
        </p:spPr>
        <p:txBody>
          <a:bodyPr>
            <a:normAutofit/>
          </a:bodyPr>
          <a:lstStyle/>
          <a:p>
            <a:r>
              <a:rPr lang="pl-PL" sz="4000" b="1" dirty="0"/>
              <a:t>Zalecany poziom aktywności fizycznej</a:t>
            </a:r>
            <a:endParaRPr lang="pl-PL" sz="4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326BE2-177E-4AB0-B872-692F80F3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05949"/>
            <a:ext cx="10178322" cy="4673644"/>
          </a:xfrm>
        </p:spPr>
        <p:txBody>
          <a:bodyPr>
            <a:normAutofit lnSpcReduction="10000"/>
          </a:bodyPr>
          <a:lstStyle/>
          <a:p>
            <a:r>
              <a:rPr lang="pl-PL" dirty="0"/>
              <a:t>Ogólnoświatowe rekomendacje dotyczące niezbędnej, minimalnej aktywności fizycznej dzieci i młodzieży w wieku 5-17 lat to szerokie spektrum obejmujące różne aktywności i czynności związane z grami, zabawami, lokomocją, szkolnymi lekcjami wychowania fizycznego oraz pozostałymi aktywnościami ruchowymi z rodziną, znajomymi.</a:t>
            </a:r>
          </a:p>
          <a:p>
            <a:r>
              <a:rPr lang="pl-PL" dirty="0"/>
              <a:t>W celu poprawy wydolności krążeniowo-oddechowej oraz narządu ruchu wskazana jest </a:t>
            </a:r>
            <a:r>
              <a:rPr lang="pl-PL" b="1" dirty="0"/>
              <a:t>codzienna, minimum godzinna aktywność fizyczna </a:t>
            </a:r>
            <a:r>
              <a:rPr lang="pl-PL" dirty="0"/>
              <a:t>o umiarkowanej i średniej intensywności. Może to być codzienny szybszy spacer, zajęcia sportowe w szkole, rower.</a:t>
            </a:r>
          </a:p>
          <a:p>
            <a:r>
              <a:rPr lang="pl-PL" b="1" dirty="0"/>
              <a:t>Co</a:t>
            </a:r>
            <a:r>
              <a:rPr lang="pl-PL" dirty="0"/>
              <a:t> </a:t>
            </a:r>
            <a:r>
              <a:rPr lang="pl-PL" b="1" dirty="0"/>
              <a:t>najmniej 3 razy w tygodniu </a:t>
            </a:r>
            <a:r>
              <a:rPr lang="pl-PL" dirty="0"/>
              <a:t>powinno się wykonywać ćwiczenia wzmacniające mięśnie, poprawiające gibkość, szybkość i siłę mięśni. Wskazany jest basen, zajęcia sportowe typu taniec, zajęcia ogólnorozwojowe, piłka nożna, sztuki walki, jogging, szybsza jazda na rowerze, jazda na rolkach.</a:t>
            </a:r>
          </a:p>
          <a:p>
            <a:r>
              <a:rPr lang="pl-PL" dirty="0"/>
              <a:t>Minimalna ilość kroków dziennie dla dzieci i młodzieży jaka jest rekomendowana to</a:t>
            </a:r>
            <a:r>
              <a:rPr lang="pl-PL" b="1" dirty="0"/>
              <a:t> 6000 kroków</a:t>
            </a:r>
            <a:r>
              <a:rPr lang="pl-PL" dirty="0"/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689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381230-3FD4-472B-A289-AB679AB4E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82589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Do najczęstszych przyczyn ograniczonej aktywności fizycznej dzieci i młodzieży należą: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6DC10D-03C4-432C-9AD0-6A5AAF6FB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64975"/>
            <a:ext cx="10178322" cy="4514618"/>
          </a:xfrm>
        </p:spPr>
        <p:txBody>
          <a:bodyPr/>
          <a:lstStyle/>
          <a:p>
            <a:r>
              <a:rPr lang="pl-PL" dirty="0"/>
              <a:t>brak pozytywnych wzorców ze strony osób dorosłych, a zwłaszcza rodziców,</a:t>
            </a:r>
          </a:p>
          <a:p>
            <a:r>
              <a:rPr lang="pl-PL" dirty="0"/>
              <a:t>powszechna dostępność do różnorodnych form transportu (samochody, windy, ruchome schody), eliminująca lub ograniczająca przemieszczanie się pieszo; brak ścieżek rowerowych umożliwiających dzieciom i młodzieży bezpieczną jazdę rowerem,</a:t>
            </a:r>
          </a:p>
          <a:p>
            <a:r>
              <a:rPr lang="pl-PL" dirty="0"/>
              <a:t>zmniejszenie poczucia bezpieczeństwa w miejscu zamieszkania, co wpływa na ograniczenia w samodzielnym poruszaniu się dzieci w najbliższym otoczeniu, dowożenie ich do szkoły itd.,</a:t>
            </a:r>
          </a:p>
          <a:p>
            <a:r>
              <a:rPr lang="pl-PL" dirty="0"/>
              <a:t>duże koszty uczestnictwa w różnych formach aktywności fizycznej, przy dużym odsetku rodzin ubogich,</a:t>
            </a:r>
          </a:p>
          <a:p>
            <a:r>
              <a:rPr lang="pl-PL" dirty="0"/>
              <a:t>duży odsetek uczniów nieuczestniczących systematycznie w zajęciach wychowania fizycznego,</a:t>
            </a:r>
          </a:p>
          <a:p>
            <a:r>
              <a:rPr lang="pl-PL" dirty="0"/>
              <a:t>zbyt duża ilość czasu spędzanego w Internecie,</a:t>
            </a:r>
          </a:p>
          <a:p>
            <a:r>
              <a:rPr lang="pl-PL" dirty="0"/>
              <a:t>lenistwo.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367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39E2BA-F59B-486D-94E2-135B07EC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pPr algn="ctr"/>
            <a:r>
              <a:rPr lang="pl-PL" dirty="0"/>
              <a:t>Drodzy rodzice 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78AF2F-D371-4314-B0A0-0DBBA1C00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Warto, abyście  zwrócili uwagę na regularną aktywność swoich dzieci - spacery, szybkie marsze lub biegi, jazda na rowerze, rolkach czy wizyty na basenie naprawdę nie wiele trzeba,</a:t>
            </a:r>
          </a:p>
          <a:p>
            <a:r>
              <a:rPr lang="pl-PL" dirty="0"/>
              <a:t>Młodzież szkolna powinna regularnie uczestniczyć w szkolnych zajęciach sportowych(lekcje wychowania fizycznego, zawody sportowe, olimpiady szkolne, zajęcia na basenie itp.),</a:t>
            </a:r>
          </a:p>
          <a:p>
            <a:r>
              <a:rPr lang="pl-PL" dirty="0"/>
              <a:t>Pamiętajcie, że na ruch nie ma złej pogody tylko ważny jest odpowiedni ubiór, niech chłodniejszy dzień nie będzie powodem do wymówek,</a:t>
            </a:r>
          </a:p>
          <a:p>
            <a:r>
              <a:rPr lang="pl-PL" dirty="0"/>
              <a:t>To tylko od nas zależy, jak zaplanujemy wspólny czas z dziećmi, rodziną, znajomymi,</a:t>
            </a:r>
          </a:p>
          <a:p>
            <a:r>
              <a:rPr lang="pl-PL" dirty="0"/>
              <a:t>,,W zdrowym ciele, zdrowy duch”.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4002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417A52-625D-4E15-A597-7137FA41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5872642"/>
          </a:xfrm>
        </p:spPr>
        <p:txBody>
          <a:bodyPr>
            <a:normAutofit fontScale="90000"/>
          </a:bodyPr>
          <a:lstStyle/>
          <a:p>
            <a:pPr algn="ctr"/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Dziękuję za uwagę !</a:t>
            </a:r>
            <a:br>
              <a:rPr lang="pl-PL" dirty="0"/>
            </a:br>
            <a:br>
              <a:rPr lang="pl-PL" dirty="0"/>
            </a:br>
            <a:r>
              <a:rPr lang="pl-PL" dirty="0"/>
              <a:t>                                            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                                                       </a:t>
            </a:r>
            <a:r>
              <a:rPr lang="pl-PL" sz="3600" dirty="0"/>
              <a:t>Łukasz Kul</a:t>
            </a:r>
          </a:p>
        </p:txBody>
      </p:sp>
    </p:spTree>
    <p:extLst>
      <p:ext uri="{BB962C8B-B14F-4D97-AF65-F5344CB8AC3E}">
        <p14:creationId xmlns:p14="http://schemas.microsoft.com/office/powerpoint/2010/main" val="2174408804"/>
      </p:ext>
    </p:extLst>
  </p:cSld>
  <p:clrMapOvr>
    <a:masterClrMapping/>
  </p:clrMapOvr>
</p:sld>
</file>

<file path=ppt/theme/theme1.xml><?xml version="1.0" encoding="utf-8"?>
<a:theme xmlns:a="http://schemas.openxmlformats.org/drawingml/2006/main" name="Odzna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25_TF67530480.potx" id="{2EAE6FAF-74BA-439E-A308-85D8F788E82D}" vid="{F3678891-4ACE-4DC1-B268-3AD6A08101F6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D5C12-9048-448D-A69C-F00736C0732E}">
  <ds:schemaRefs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16c05727-aa75-4e4a-9b5f-8a80a1165891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Znaczek</Template>
  <TotalTime>0</TotalTime>
  <Words>675</Words>
  <Application>Microsoft Office PowerPoint</Application>
  <PresentationFormat>Panoramiczny</PresentationFormat>
  <Paragraphs>40</Paragraphs>
  <Slides>8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Impact</vt:lpstr>
      <vt:lpstr>Odznaka</vt:lpstr>
      <vt:lpstr>Znaczenie aktywności fizycznej w rozwoju dzieci i młodzieży</vt:lpstr>
      <vt:lpstr>  "Ruch jest w stanie zastąpić prawie każdy lek, ale wszystkie leki razem wzięte nie zastąpią ruchu."      - Wojciech Oczko  </vt:lpstr>
      <vt:lpstr>Korzyści płynące z uprawiania sportu i aktywności fizycznej:</vt:lpstr>
      <vt:lpstr>Potwierdzony w badaniach pozytywny wpływ aktywności fizycznej na sferę psychiki to m.in.:</vt:lpstr>
      <vt:lpstr>Zalecany poziom aktywności fizycznej</vt:lpstr>
      <vt:lpstr>Do najczęstszych przyczyn ograniczonej aktywności fizycznej dzieci i młodzieży należą: </vt:lpstr>
      <vt:lpstr>Drodzy rodzice !!!</vt:lpstr>
      <vt:lpstr>   Dziękuję za uwagę !                                                                                                        Łukasz Kul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2021-11-30T22:50:17Z</dcterms:created>
  <dcterms:modified xsi:type="dcterms:W3CDTF">2021-11-30T23:35:42Z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