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22AC7-DA1D-4ED4-88E7-B04AE12D860A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15EB3-CE5D-462A-AD40-622480347F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3347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Poradnia Psychologiczno – Pedagogiczna w Radomiu</a:t>
            </a:r>
            <a:endParaRPr lang="pl-PL" sz="2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106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dirty="0" smtClean="0"/>
              <a:t>1) diagnozowanie </a:t>
            </a:r>
            <a:r>
              <a:rPr lang="pl-PL" dirty="0"/>
              <a:t>dzieci i młodzieży;</a:t>
            </a:r>
          </a:p>
          <a:p>
            <a:pPr marL="114300" indent="0">
              <a:buNone/>
            </a:pPr>
            <a:r>
              <a:rPr lang="pl-PL" dirty="0"/>
              <a:t>2) </a:t>
            </a:r>
            <a:r>
              <a:rPr lang="pl-PL" dirty="0" smtClean="0"/>
              <a:t>udzielanie </a:t>
            </a:r>
            <a:r>
              <a:rPr lang="pl-PL" dirty="0"/>
              <a:t>dzieciom i młodzieży oraz rodzicom bezpośredniej pomocy psychologiczno-pedagogicznej;</a:t>
            </a:r>
          </a:p>
          <a:p>
            <a:pPr marL="114300" indent="0">
              <a:buNone/>
            </a:pPr>
            <a:r>
              <a:rPr lang="pl-PL" dirty="0"/>
              <a:t>3) </a:t>
            </a:r>
            <a:r>
              <a:rPr lang="pl-PL" dirty="0" smtClean="0"/>
              <a:t>realizowanie </a:t>
            </a:r>
            <a:r>
              <a:rPr lang="pl-PL" dirty="0"/>
              <a:t>zadań profilaktycznych oraz wspierających wychowawczą i edukacyjną funkcję przedszkola, szkoły i placówki, w tym wspieranie nauczycieli w rozwiązywaniu problemów dydaktycznych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wychowawczych;</a:t>
            </a:r>
          </a:p>
          <a:p>
            <a:pPr marL="114300" indent="0">
              <a:buNone/>
            </a:pPr>
            <a:r>
              <a:rPr lang="pl-PL" dirty="0"/>
              <a:t>4) </a:t>
            </a:r>
            <a:r>
              <a:rPr lang="pl-PL" dirty="0" smtClean="0"/>
              <a:t>organizowanie </a:t>
            </a:r>
            <a:r>
              <a:rPr lang="pl-PL" dirty="0"/>
              <a:t>i prowadzenie wspomagania przedszkoli, szkół i placówek w zakresie realizacji zadań dydaktycznych, wychowawczych i opiekuńczych.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Zadania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260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dirty="0" smtClean="0"/>
              <a:t>1) wydanie </a:t>
            </a:r>
            <a:r>
              <a:rPr lang="pl-PL" dirty="0"/>
              <a:t>opinii;</a:t>
            </a:r>
          </a:p>
          <a:p>
            <a:pPr marL="114300" indent="0">
              <a:buNone/>
            </a:pPr>
            <a:r>
              <a:rPr lang="pl-PL" dirty="0"/>
              <a:t>2) </a:t>
            </a:r>
            <a:r>
              <a:rPr lang="pl-PL" dirty="0" smtClean="0"/>
              <a:t>wydanie </a:t>
            </a:r>
            <a:r>
              <a:rPr lang="pl-PL" dirty="0"/>
              <a:t>orzeczenia o potrzebie: kształcenia specjalnego, zajęć rewalidacyjno-wychowawczych, indywidualnego obowiązkowego rocznego przygotowania przedszkolnego lub indywidualnego nauczania dzieci i młodzieży;</a:t>
            </a:r>
          </a:p>
          <a:p>
            <a:pPr marL="114300" indent="0">
              <a:buNone/>
            </a:pPr>
            <a:r>
              <a:rPr lang="pl-PL" dirty="0"/>
              <a:t>3) </a:t>
            </a:r>
            <a:r>
              <a:rPr lang="pl-PL" dirty="0" smtClean="0"/>
              <a:t>objęcie </a:t>
            </a:r>
            <a:r>
              <a:rPr lang="pl-PL" dirty="0"/>
              <a:t>dzieci i młodzieży albo dzieci i młodzieży oraz rodziców bezpośrednią pomocą psychologiczno-pedagogiczną;</a:t>
            </a:r>
          </a:p>
          <a:p>
            <a:pPr marL="114300" indent="0">
              <a:buNone/>
            </a:pPr>
            <a:r>
              <a:rPr lang="pl-PL" dirty="0"/>
              <a:t>4) </a:t>
            </a:r>
            <a:r>
              <a:rPr lang="pl-PL" dirty="0" smtClean="0"/>
              <a:t>wspomaganie </a:t>
            </a:r>
            <a:r>
              <a:rPr lang="pl-PL" dirty="0"/>
              <a:t>nauczycieli w zakresie pracy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dziećmi i młodzieżą oraz rodzicami.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Efektem diagnozowania dzieci i młodzieży jest w szczególności</a:t>
            </a:r>
            <a:r>
              <a:rPr lang="pl-PL" dirty="0" smtClean="0"/>
              <a:t>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2369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dirty="0"/>
              <a:t>1) </a:t>
            </a:r>
            <a:r>
              <a:rPr lang="pl-PL" dirty="0" smtClean="0"/>
              <a:t>prowadzeniu </a:t>
            </a:r>
            <a:r>
              <a:rPr lang="pl-PL" dirty="0"/>
              <a:t>terapii dzieci i młodzieży oraz ich rodzin;</a:t>
            </a:r>
          </a:p>
          <a:p>
            <a:pPr marL="114300" indent="0">
              <a:buNone/>
            </a:pPr>
            <a:r>
              <a:rPr lang="pl-PL" dirty="0"/>
              <a:t>2) </a:t>
            </a:r>
            <a:r>
              <a:rPr lang="pl-PL" dirty="0" smtClean="0"/>
              <a:t>udzielaniu </a:t>
            </a:r>
            <a:r>
              <a:rPr lang="pl-PL" dirty="0"/>
              <a:t>wsparcia dzieciom i młodzieży wymagającym pomocy psychologiczno-pedagogicznej lub pomocy w wyborze kierunku kształcenia i zawodu oraz planowaniu kształcenia i kariery </a:t>
            </a:r>
            <a:r>
              <a:rPr lang="pl-PL" dirty="0" smtClean="0"/>
              <a:t>zawodowej;</a:t>
            </a:r>
          </a:p>
          <a:p>
            <a:pPr marL="114300" indent="0">
              <a:buNone/>
            </a:pPr>
            <a:r>
              <a:rPr lang="pl-PL" dirty="0" smtClean="0"/>
              <a:t>3</a:t>
            </a:r>
            <a:r>
              <a:rPr lang="pl-PL" dirty="0"/>
              <a:t>) </a:t>
            </a:r>
            <a:r>
              <a:rPr lang="pl-PL" dirty="0" smtClean="0"/>
              <a:t>udzielaniu </a:t>
            </a:r>
            <a:r>
              <a:rPr lang="pl-PL" dirty="0"/>
              <a:t>pomocy rodzicom w rozpoznawaniu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rozwijaniu indywidualnych potrzeb </a:t>
            </a:r>
            <a:r>
              <a:rPr lang="pl-PL" dirty="0" smtClean="0"/>
              <a:t>rozwojowych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/>
              <a:t>i edukacyjnych oraz indywidualnych możliwości psychofizycznych dzieci i młodzieży oraz w rozwiązywaniu problemów edukacyjnych i wychowawczych.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Pomoc psychologiczno-pedagogiczna udzielana bezpośrednio dzieciom i młodzieży oraz rodzicom 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148898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dirty="0"/>
              <a:t>Pomoc, o której mowa w ust. 1, jest udzielana w szczególności w formie</a:t>
            </a:r>
            <a:r>
              <a:rPr lang="pl-PL" dirty="0" smtClean="0"/>
              <a:t>:</a:t>
            </a:r>
          </a:p>
          <a:p>
            <a:pPr marL="114300" indent="0">
              <a:buNone/>
            </a:pPr>
            <a:r>
              <a:rPr lang="pl-PL" dirty="0" smtClean="0"/>
              <a:t>1</a:t>
            </a:r>
            <a:r>
              <a:rPr lang="pl-PL" dirty="0"/>
              <a:t>) </a:t>
            </a:r>
            <a:r>
              <a:rPr lang="pl-PL" dirty="0" smtClean="0"/>
              <a:t>indywidualnych </a:t>
            </a:r>
            <a:r>
              <a:rPr lang="pl-PL" dirty="0"/>
              <a:t>lub grupowych zajęć terapeutycznych dla dzieci i młodzieży;</a:t>
            </a:r>
          </a:p>
          <a:p>
            <a:pPr marL="114300" indent="0">
              <a:buNone/>
            </a:pPr>
            <a:r>
              <a:rPr lang="pl-PL" dirty="0"/>
              <a:t>2) </a:t>
            </a:r>
            <a:r>
              <a:rPr lang="pl-PL" dirty="0" smtClean="0"/>
              <a:t>terapii </a:t>
            </a:r>
            <a:r>
              <a:rPr lang="pl-PL" dirty="0"/>
              <a:t>rodziny;</a:t>
            </a:r>
          </a:p>
          <a:p>
            <a:pPr marL="114300" indent="0">
              <a:buNone/>
            </a:pPr>
            <a:r>
              <a:rPr lang="pl-PL" dirty="0"/>
              <a:t>3) </a:t>
            </a:r>
            <a:r>
              <a:rPr lang="pl-PL" dirty="0" smtClean="0"/>
              <a:t>grup </a:t>
            </a:r>
            <a:r>
              <a:rPr lang="pl-PL" dirty="0"/>
              <a:t>wsparcia;</a:t>
            </a:r>
          </a:p>
          <a:p>
            <a:pPr marL="114300" indent="0">
              <a:buNone/>
            </a:pPr>
            <a:r>
              <a:rPr lang="pl-PL" dirty="0"/>
              <a:t>4) </a:t>
            </a:r>
            <a:r>
              <a:rPr lang="pl-PL" dirty="0" smtClean="0"/>
              <a:t>prowadzenia </a:t>
            </a:r>
            <a:r>
              <a:rPr lang="pl-PL" dirty="0"/>
              <a:t>mediacji;</a:t>
            </a:r>
          </a:p>
          <a:p>
            <a:pPr marL="114300" indent="0">
              <a:buNone/>
            </a:pPr>
            <a:r>
              <a:rPr lang="pl-PL" dirty="0"/>
              <a:t>5) </a:t>
            </a:r>
            <a:r>
              <a:rPr lang="pl-PL" dirty="0" smtClean="0"/>
              <a:t>interwencji kryzysowej;</a:t>
            </a:r>
          </a:p>
          <a:p>
            <a:pPr marL="114300" indent="0">
              <a:buNone/>
            </a:pPr>
            <a:r>
              <a:rPr lang="pl-PL" dirty="0" smtClean="0"/>
              <a:t>6</a:t>
            </a:r>
            <a:r>
              <a:rPr lang="pl-PL" dirty="0"/>
              <a:t>) </a:t>
            </a:r>
            <a:r>
              <a:rPr lang="pl-PL" dirty="0" smtClean="0"/>
              <a:t>warsztatów</a:t>
            </a:r>
            <a:r>
              <a:rPr lang="pl-PL" dirty="0"/>
              <a:t>;</a:t>
            </a:r>
          </a:p>
          <a:p>
            <a:pPr marL="114300" indent="0">
              <a:buNone/>
            </a:pPr>
            <a:r>
              <a:rPr lang="pl-PL" dirty="0"/>
              <a:t>7) </a:t>
            </a:r>
            <a:r>
              <a:rPr lang="pl-PL" dirty="0" smtClean="0"/>
              <a:t>porad </a:t>
            </a:r>
            <a:r>
              <a:rPr lang="pl-PL" dirty="0"/>
              <a:t>i konsultacji;</a:t>
            </a:r>
          </a:p>
          <a:p>
            <a:pPr marL="114300" indent="0">
              <a:buNone/>
            </a:pPr>
            <a:r>
              <a:rPr lang="pl-PL" dirty="0"/>
              <a:t>8) </a:t>
            </a:r>
            <a:r>
              <a:rPr lang="pl-PL" dirty="0" smtClean="0"/>
              <a:t>wykładów </a:t>
            </a:r>
            <a:r>
              <a:rPr lang="pl-PL" dirty="0"/>
              <a:t>i prelekcji;</a:t>
            </a:r>
          </a:p>
          <a:p>
            <a:pPr marL="114300" indent="0">
              <a:buNone/>
            </a:pPr>
            <a:r>
              <a:rPr lang="pl-PL" dirty="0" smtClean="0"/>
              <a:t>9)działalności </a:t>
            </a:r>
            <a:r>
              <a:rPr lang="pl-PL" dirty="0"/>
              <a:t>informacyjno-szkoleniowej.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Formy Pomocy psychologiczno - Pedagogicznej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2863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pl-PL" dirty="0" smtClean="0"/>
              <a:t>W formie:</a:t>
            </a:r>
          </a:p>
          <a:p>
            <a:r>
              <a:rPr lang="pl-PL" dirty="0"/>
              <a:t>p</a:t>
            </a:r>
            <a:r>
              <a:rPr lang="pl-PL" dirty="0" smtClean="0"/>
              <a:t>orad </a:t>
            </a:r>
            <a:r>
              <a:rPr lang="pl-PL" dirty="0"/>
              <a:t>i konsultacji;</a:t>
            </a:r>
          </a:p>
          <a:p>
            <a:r>
              <a:rPr lang="pl-PL" dirty="0" smtClean="0"/>
              <a:t>udziału </a:t>
            </a:r>
            <a:r>
              <a:rPr lang="pl-PL" dirty="0"/>
              <a:t>w spotkaniach odpowiednio nauczycieli, wychowawców grup wychowawczych i specjalistów,  </a:t>
            </a:r>
          </a:p>
          <a:p>
            <a:r>
              <a:rPr lang="pl-PL" dirty="0"/>
              <a:t>udziału w zebraniach rad pedagogicznych;</a:t>
            </a:r>
          </a:p>
          <a:p>
            <a:r>
              <a:rPr lang="pl-PL" dirty="0" smtClean="0"/>
              <a:t>warsztatów</a:t>
            </a:r>
            <a:r>
              <a:rPr lang="pl-PL" dirty="0"/>
              <a:t>;</a:t>
            </a:r>
          </a:p>
          <a:p>
            <a:r>
              <a:rPr lang="pl-PL" dirty="0" smtClean="0"/>
              <a:t>grup </a:t>
            </a:r>
            <a:r>
              <a:rPr lang="pl-PL" dirty="0"/>
              <a:t>wsparcia;</a:t>
            </a:r>
          </a:p>
          <a:p>
            <a:r>
              <a:rPr lang="pl-PL" dirty="0" smtClean="0"/>
              <a:t>wykładów </a:t>
            </a:r>
            <a:r>
              <a:rPr lang="pl-PL" dirty="0"/>
              <a:t>i prelekcji;</a:t>
            </a:r>
          </a:p>
          <a:p>
            <a:r>
              <a:rPr lang="pl-PL" dirty="0" smtClean="0"/>
              <a:t>prowadzenia </a:t>
            </a:r>
            <a:r>
              <a:rPr lang="pl-PL" dirty="0"/>
              <a:t>mediacji;</a:t>
            </a:r>
          </a:p>
          <a:p>
            <a:r>
              <a:rPr lang="pl-PL" dirty="0" smtClean="0"/>
              <a:t>interwencji </a:t>
            </a:r>
            <a:r>
              <a:rPr lang="pl-PL" dirty="0"/>
              <a:t>kryzysowej;</a:t>
            </a:r>
          </a:p>
          <a:p>
            <a:r>
              <a:rPr lang="pl-PL" dirty="0" smtClean="0"/>
              <a:t>działalności </a:t>
            </a:r>
            <a:r>
              <a:rPr lang="pl-PL" dirty="0"/>
              <a:t>informacyjno-szkoleniowej;</a:t>
            </a:r>
          </a:p>
          <a:p>
            <a:r>
              <a:rPr lang="pl-PL" dirty="0" smtClean="0"/>
              <a:t>organizowania </a:t>
            </a:r>
            <a:r>
              <a:rPr lang="pl-PL" dirty="0"/>
              <a:t>i prowadzenia sieci współpracy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 samokształcenia</a:t>
            </a:r>
            <a:endParaRPr lang="pl-PL" dirty="0"/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700" u="sng" dirty="0"/>
              <a:t>Realizacja przez </a:t>
            </a:r>
            <a:r>
              <a:rPr lang="pl-PL" sz="2700" u="sng" dirty="0" smtClean="0"/>
              <a:t>poradnię </a:t>
            </a:r>
            <a:r>
              <a:rPr lang="pl-PL" sz="2700" u="sng" dirty="0"/>
              <a:t>zadań profilaktycznych; wspieranie </a:t>
            </a:r>
            <a:r>
              <a:rPr lang="pl-PL" sz="2700" u="sng" dirty="0" smtClean="0"/>
              <a:t>nauczycieli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6541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pomoc </a:t>
            </a:r>
            <a:r>
              <a:rPr lang="pl-PL" dirty="0"/>
              <a:t>w diagnozowaniu potrzeb przedszkola, szkoły lub placówki;</a:t>
            </a:r>
          </a:p>
          <a:p>
            <a:r>
              <a:rPr lang="pl-PL" dirty="0" smtClean="0"/>
              <a:t>ustalenie </a:t>
            </a:r>
            <a:r>
              <a:rPr lang="pl-PL" dirty="0"/>
              <a:t>sposobów działania prowadzących do zaspokojenia potrzeb przedszkola, szkoły lub placówki;</a:t>
            </a:r>
          </a:p>
          <a:p>
            <a:r>
              <a:rPr lang="pl-PL" dirty="0" smtClean="0"/>
              <a:t>zaplanowanie </a:t>
            </a:r>
            <a:r>
              <a:rPr lang="pl-PL" dirty="0"/>
              <a:t>form wspomagania i ich realizację;</a:t>
            </a:r>
          </a:p>
          <a:p>
            <a:r>
              <a:rPr lang="pl-PL" dirty="0" smtClean="0"/>
              <a:t>wspólną </a:t>
            </a:r>
            <a:r>
              <a:rPr lang="pl-PL" dirty="0"/>
              <a:t>ocenę efektów i opracowanie wniosków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realizacji zaplanowanych form wspomagania.</a:t>
            </a:r>
          </a:p>
          <a:p>
            <a:pPr marL="114300" indent="0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Wspomaganie przedszkoli, szkół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placówek </a:t>
            </a:r>
          </a:p>
        </p:txBody>
      </p:sp>
    </p:spTree>
    <p:extLst>
      <p:ext uri="{BB962C8B-B14F-4D97-AF65-F5344CB8AC3E}">
        <p14:creationId xmlns:p14="http://schemas.microsoft.com/office/powerpoint/2010/main" val="3185753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000" dirty="0" smtClean="0"/>
              <a:t>Poradnia Psychologiczno – Pedagogiczna w Radomiu</a:t>
            </a:r>
          </a:p>
          <a:p>
            <a:pPr marL="114300" indent="0">
              <a:buNone/>
            </a:pPr>
            <a:r>
              <a:rPr lang="pl-PL" sz="2000" dirty="0" smtClean="0"/>
              <a:t>ul</a:t>
            </a:r>
            <a:r>
              <a:rPr lang="pl-PL" sz="2000" dirty="0"/>
              <a:t>. Kolejowa 15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>26-600 </a:t>
            </a:r>
            <a:r>
              <a:rPr lang="pl-PL" sz="2000" dirty="0" smtClean="0"/>
              <a:t>Radom</a:t>
            </a: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Telefony:</a:t>
            </a: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(48)3633066 </a:t>
            </a: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798811046 </a:t>
            </a:r>
          </a:p>
          <a:p>
            <a:pPr marL="114300" indent="0">
              <a:buNone/>
            </a:pPr>
            <a:endParaRPr lang="pl-PL" sz="2000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Adres poczty  elektronicznej:</a:t>
            </a:r>
            <a:endParaRPr lang="pl-PL" sz="20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p.psycho-pedagog1@wp.pl</a:t>
            </a:r>
          </a:p>
          <a:p>
            <a:pPr marL="114300" indent="0">
              <a:buNone/>
            </a:pPr>
            <a:endParaRPr lang="pl-PL" sz="2000" dirty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pl-PL" sz="2000" dirty="0" smtClean="0">
                <a:solidFill>
                  <a:schemeClr val="tx1"/>
                </a:solidFill>
              </a:rPr>
              <a:t>Adres strony www:</a:t>
            </a:r>
          </a:p>
          <a:p>
            <a:pPr marL="114300" indent="0">
              <a:buNone/>
            </a:pPr>
            <a:r>
              <a:rPr lang="pl-PL" sz="2000" dirty="0">
                <a:solidFill>
                  <a:schemeClr val="tx1"/>
                </a:solidFill>
              </a:rPr>
              <a:t>https://pppradom.pl/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KOntakt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5535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145</Words>
  <Application>Microsoft Office PowerPoint</Application>
  <PresentationFormat>Pokaz na ekranie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Hol</vt:lpstr>
      <vt:lpstr>Poradnia Psychologiczno – Pedagogiczna w Radomiu</vt:lpstr>
      <vt:lpstr>Zadania</vt:lpstr>
      <vt:lpstr>Efektem diagnozowania dzieci i młodzieży jest w szczególności:</vt:lpstr>
      <vt:lpstr>Pomoc psychologiczno-pedagogiczna udzielana bezpośrednio dzieciom i młodzieży oraz rodzicom </vt:lpstr>
      <vt:lpstr>Formy Pomocy psychologiczno - Pedagogicznej</vt:lpstr>
      <vt:lpstr>Realizacja przez poradnię zadań profilaktycznych; wspieranie nauczycieli</vt:lpstr>
      <vt:lpstr>Wspomaganie przedszkoli, szkół  i placówek 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Poradnia Psychologiczno – Pedagogiczna w Radomiu</dc:title>
  <dc:creator>PPP_Radom_lap</dc:creator>
  <cp:lastModifiedBy>PPP_Radom_lap</cp:lastModifiedBy>
  <cp:revision>4</cp:revision>
  <cp:lastPrinted>2023-10-25T12:48:59Z</cp:lastPrinted>
  <dcterms:created xsi:type="dcterms:W3CDTF">2023-10-25T11:19:51Z</dcterms:created>
  <dcterms:modified xsi:type="dcterms:W3CDTF">2023-10-25T12:49:25Z</dcterms:modified>
</cp:coreProperties>
</file>