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92" r:id="rId5"/>
    <p:sldId id="532" r:id="rId6"/>
    <p:sldId id="432" r:id="rId7"/>
    <p:sldId id="507" r:id="rId8"/>
    <p:sldId id="534" r:id="rId9"/>
    <p:sldId id="533" r:id="rId10"/>
    <p:sldId id="536" r:id="rId11"/>
    <p:sldId id="535" r:id="rId12"/>
    <p:sldId id="537" r:id="rId13"/>
  </p:sldIdLst>
  <p:sldSz cx="13004800" cy="9753600"/>
  <p:notesSz cx="6797675" cy="9926638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0" autoAdjust="0"/>
    <p:restoredTop sz="97219" autoAdjust="0"/>
  </p:normalViewPr>
  <p:slideViewPr>
    <p:cSldViewPr>
      <p:cViewPr>
        <p:scale>
          <a:sx n="50" d="100"/>
          <a:sy n="50" d="100"/>
        </p:scale>
        <p:origin x="-1404" y="-40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20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1178C-28A7-4D31-BD52-F1491313C44E}" type="datetimeFigureOut">
              <a:rPr lang="pl-PL" smtClean="0"/>
              <a:t>2021-06-30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B21CF-8D73-4311-9B7F-12EA652CC1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925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602678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8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7798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7798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7798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7798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7798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7798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7798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779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podtytu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0" y="6315869"/>
            <a:ext cx="5567016" cy="8651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Imię i nazwisko prelegenta </a:t>
            </a:r>
          </a:p>
          <a:p>
            <a:pPr lvl="0"/>
            <a:r>
              <a:rPr lang="pl-PL" dirty="0"/>
              <a:t>Stanowisko</a:t>
            </a: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6483944" y="4732784"/>
            <a:ext cx="556307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Podtytuł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6616700" y="4152329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777600" y="844352"/>
            <a:ext cx="5148736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Miejsce i data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466184" y="789485"/>
            <a:ext cx="5580832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/>
              <a:t>Tutaj proszę wpisać tytuł prezentacji</a:t>
            </a:r>
          </a:p>
        </p:txBody>
      </p:sp>
      <p:sp>
        <p:nvSpPr>
          <p:cNvPr id="12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Nazwa jednostki lub komórki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podtytuł z grafiką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a 3"/>
          <p:cNvGrpSpPr/>
          <p:nvPr userDrawn="1"/>
        </p:nvGrpSpPr>
        <p:grpSpPr>
          <a:xfrm>
            <a:off x="-12998" y="0"/>
            <a:ext cx="13017798" cy="9769012"/>
            <a:chOff x="-12998" y="0"/>
            <a:chExt cx="13017798" cy="9769012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 userDrawn="1"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" name="Prostokąt 5"/>
            <p:cNvSpPr/>
            <p:nvPr userDrawn="1"/>
          </p:nvSpPr>
          <p:spPr>
            <a:xfrm>
              <a:off x="6495900" y="0"/>
              <a:ext cx="6508899" cy="767847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9" name="Symbol zastępczy tekstu 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42248" y="268289"/>
            <a:ext cx="5329238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Miejsce i data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000" y="8683200"/>
            <a:ext cx="25606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7056064" y="6586760"/>
            <a:ext cx="5567016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Imię i nazwisko prelegenta </a:t>
            </a:r>
            <a:br>
              <a:rPr lang="pl-PL" dirty="0"/>
            </a:br>
            <a:r>
              <a:rPr lang="pl-PL" dirty="0"/>
              <a:t>Stanowisko</a:t>
            </a:r>
          </a:p>
        </p:txBody>
      </p:sp>
      <p:sp>
        <p:nvSpPr>
          <p:cNvPr id="22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7060008" y="5003675"/>
            <a:ext cx="556307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4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Podtytuł</a:t>
            </a:r>
          </a:p>
        </p:txBody>
      </p:sp>
      <p:sp>
        <p:nvSpPr>
          <p:cNvPr id="23" name="Shape 35"/>
          <p:cNvSpPr/>
          <p:nvPr userDrawn="1"/>
        </p:nvSpPr>
        <p:spPr>
          <a:xfrm>
            <a:off x="7192764" y="4423220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5" name="Tytuł 1"/>
          <p:cNvSpPr>
            <a:spLocks noGrp="1"/>
          </p:cNvSpPr>
          <p:nvPr>
            <p:ph type="title" hasCustomPrompt="1"/>
          </p:nvPr>
        </p:nvSpPr>
        <p:spPr>
          <a:xfrm>
            <a:off x="7042248" y="1060376"/>
            <a:ext cx="5580832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/>
              <a:t>Tutaj proszę wpisać tytuł prezentacji</a:t>
            </a:r>
          </a:p>
        </p:txBody>
      </p:sp>
      <p:sp>
        <p:nvSpPr>
          <p:cNvPr id="26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277901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77600" y="6187802"/>
            <a:ext cx="11413432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Dodatkowy tekst</a:t>
            </a:r>
          </a:p>
        </p:txBody>
      </p:sp>
      <p:grpSp>
        <p:nvGrpSpPr>
          <p:cNvPr id="2" name="Grupa 1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1026" name="Picture 2" descr="D:\Moje obrazy\logo zus\logoZUSnoweRozwinieci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747" y="8682125"/>
              <a:ext cx="2560325" cy="575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Symbol zastępczy tekstu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77600" y="4565526"/>
            <a:ext cx="1141343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4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Podtytuł sekcji</a:t>
            </a:r>
          </a:p>
        </p:txBody>
      </p:sp>
      <p:sp>
        <p:nvSpPr>
          <p:cNvPr id="25" name="Symbol zastępczy tekstu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77600" y="1189534"/>
            <a:ext cx="11413432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Tu proszę wpisać tytuł sekcji tytuł sekcji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885776" y="3796481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245387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grafika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777600" y="3364632"/>
            <a:ext cx="5508776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741760" y="2212504"/>
            <a:ext cx="11521280" cy="864096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Tu można wpisać tekst wprowadzający. Zieloną kreskę można w razie potrzeby przesunąć (ale nie wydłużać) we wzorcu: menu „Widok” &gt; „Wzorzec slajdów”.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Elektroniczne zwolnienia lekarskie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741760" y="844352"/>
            <a:ext cx="11521280" cy="8640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/>
              <a:t>Tytuł slajdu 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829279" y="1780456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6789738" y="3364632"/>
            <a:ext cx="5473302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2" name="pole tekstowe 1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6358335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588768"/>
            <a:ext cx="5508776" cy="37444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716560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2961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/>
              <a:t>Tytuł slajdu</a:t>
            </a:r>
            <a:br>
              <a:rPr lang="pl-PL" dirty="0"/>
            </a:br>
            <a:r>
              <a:rPr lang="pl-PL" dirty="0"/>
              <a:t>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2356520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8534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dłuż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804792"/>
            <a:ext cx="5508776" cy="35283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932584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51216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/>
              <a:t>Tytuł </a:t>
            </a:r>
            <a:br>
              <a:rPr lang="pl-PL" dirty="0"/>
            </a:br>
            <a:r>
              <a:rPr lang="pl-PL" dirty="0"/>
              <a:t>slajdu dłuższy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2572544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19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001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Tytuł sekcji (najlepiej wpisać w „Widoku wzorca” do układu slajdu dla każdej sekcji) </a:t>
            </a:r>
          </a:p>
        </p:txBody>
      </p:sp>
      <p:sp>
        <p:nvSpPr>
          <p:cNvPr id="13" name="pole tekstowe 12"/>
          <p:cNvSpPr txBox="1"/>
          <p:nvPr userDrawn="1"/>
        </p:nvSpPr>
        <p:spPr>
          <a:xfrm>
            <a:off x="829279" y="83995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19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7033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 3"/>
          <p:cNvSpPr/>
          <p:nvPr/>
        </p:nvSpPr>
        <p:spPr>
          <a:xfrm>
            <a:off x="-12998" y="7678476"/>
            <a:ext cx="13017797" cy="2090536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3153589"/>
              <a:gd name="connsiteY0" fmla="*/ 1143022 h 1145878"/>
              <a:gd name="connsiteX1" fmla="*/ 920097 w 13153589"/>
              <a:gd name="connsiteY1" fmla="*/ 1588 h 1145878"/>
              <a:gd name="connsiteX2" fmla="*/ 13150586 w 13153589"/>
              <a:gd name="connsiteY2" fmla="*/ 0 h 1145878"/>
              <a:gd name="connsiteX3" fmla="*/ 13153497 w 13153589"/>
              <a:gd name="connsiteY3" fmla="*/ 1145878 h 1145878"/>
              <a:gd name="connsiteX4" fmla="*/ 0 w 13153589"/>
              <a:gd name="connsiteY4" fmla="*/ 1143022 h 1145878"/>
              <a:gd name="connsiteX0" fmla="*/ 0 w 13153589"/>
              <a:gd name="connsiteY0" fmla="*/ 1146671 h 1149527"/>
              <a:gd name="connsiteX1" fmla="*/ 833477 w 13153589"/>
              <a:gd name="connsiteY1" fmla="*/ 0 h 1149527"/>
              <a:gd name="connsiteX2" fmla="*/ 13150586 w 13153589"/>
              <a:gd name="connsiteY2" fmla="*/ 3649 h 1149527"/>
              <a:gd name="connsiteX3" fmla="*/ 13153497 w 13153589"/>
              <a:gd name="connsiteY3" fmla="*/ 1149527 h 1149527"/>
              <a:gd name="connsiteX4" fmla="*/ 0 w 13153589"/>
              <a:gd name="connsiteY4" fmla="*/ 1146671 h 11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3589" h="1149527">
                <a:moveTo>
                  <a:pt x="0" y="1146671"/>
                </a:moveTo>
                <a:lnTo>
                  <a:pt x="833477" y="0"/>
                </a:lnTo>
                <a:lnTo>
                  <a:pt x="13150586" y="3649"/>
                </a:lnTo>
                <a:cubicBezTo>
                  <a:pt x="13149804" y="392752"/>
                  <a:pt x="13154279" y="760424"/>
                  <a:pt x="13153497" y="1149527"/>
                </a:cubicBezTo>
                <a:lnTo>
                  <a:pt x="0" y="1146671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0" y="8178527"/>
            <a:ext cx="13004800" cy="159048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Trójkąt prostokątny 14"/>
          <p:cNvSpPr/>
          <p:nvPr/>
        </p:nvSpPr>
        <p:spPr>
          <a:xfrm flipV="1">
            <a:off x="-2756" y="8171381"/>
            <a:ext cx="621929" cy="1596952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  <a:gd name="connsiteX0" fmla="*/ 0 w 604316"/>
              <a:gd name="connsiteY0" fmla="*/ 787325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787325 h 1599332"/>
              <a:gd name="connsiteX0" fmla="*/ 0 w 604316"/>
              <a:gd name="connsiteY0" fmla="*/ 1596950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1596950 h 1599332"/>
              <a:gd name="connsiteX0" fmla="*/ 0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0 w 613841"/>
              <a:gd name="connsiteY3" fmla="*/ 1596950 h 1596950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0 w 611460"/>
              <a:gd name="connsiteY0" fmla="*/ 1589806 h 1589806"/>
              <a:gd name="connsiteX1" fmla="*/ 0 w 611460"/>
              <a:gd name="connsiteY1" fmla="*/ 0 h 1589806"/>
              <a:gd name="connsiteX2" fmla="*/ 611460 w 611460"/>
              <a:gd name="connsiteY2" fmla="*/ 1585045 h 1589806"/>
              <a:gd name="connsiteX3" fmla="*/ 0 w 611460"/>
              <a:gd name="connsiteY3" fmla="*/ 1589806 h 1589806"/>
              <a:gd name="connsiteX0" fmla="*/ 0 w 613841"/>
              <a:gd name="connsiteY0" fmla="*/ 1589806 h 1589806"/>
              <a:gd name="connsiteX1" fmla="*/ 0 w 613841"/>
              <a:gd name="connsiteY1" fmla="*/ 0 h 1589806"/>
              <a:gd name="connsiteX2" fmla="*/ 613841 w 613841"/>
              <a:gd name="connsiteY2" fmla="*/ 1587426 h 1589806"/>
              <a:gd name="connsiteX3" fmla="*/ 0 w 613841"/>
              <a:gd name="connsiteY3" fmla="*/ 1589806 h 1589806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2381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2381 w 613841"/>
              <a:gd name="connsiteY3" fmla="*/ 1596950 h 1596950"/>
              <a:gd name="connsiteX0" fmla="*/ 105 w 616327"/>
              <a:gd name="connsiteY0" fmla="*/ 1596950 h 1596950"/>
              <a:gd name="connsiteX1" fmla="*/ 2486 w 616327"/>
              <a:gd name="connsiteY1" fmla="*/ 0 h 1596950"/>
              <a:gd name="connsiteX2" fmla="*/ 616327 w 616327"/>
              <a:gd name="connsiteY2" fmla="*/ 1594570 h 1596950"/>
              <a:gd name="connsiteX3" fmla="*/ 105 w 616327"/>
              <a:gd name="connsiteY3" fmla="*/ 1596950 h 1596950"/>
              <a:gd name="connsiteX0" fmla="*/ 105 w 609303"/>
              <a:gd name="connsiteY0" fmla="*/ 1596950 h 1596952"/>
              <a:gd name="connsiteX1" fmla="*/ 2486 w 609303"/>
              <a:gd name="connsiteY1" fmla="*/ 0 h 1596952"/>
              <a:gd name="connsiteX2" fmla="*/ 609303 w 609303"/>
              <a:gd name="connsiteY2" fmla="*/ 1596952 h 1596952"/>
              <a:gd name="connsiteX3" fmla="*/ 105 w 609303"/>
              <a:gd name="connsiteY3" fmla="*/ 1596950 h 1596952"/>
              <a:gd name="connsiteX0" fmla="*/ 2302 w 611500"/>
              <a:gd name="connsiteY0" fmla="*/ 1596950 h 1596952"/>
              <a:gd name="connsiteX1" fmla="*/ 0 w 611500"/>
              <a:gd name="connsiteY1" fmla="*/ 0 h 1596952"/>
              <a:gd name="connsiteX2" fmla="*/ 611500 w 611500"/>
              <a:gd name="connsiteY2" fmla="*/ 1596952 h 1596952"/>
              <a:gd name="connsiteX3" fmla="*/ 2302 w 611500"/>
              <a:gd name="connsiteY3" fmla="*/ 1596950 h 15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0" h="1596952">
                <a:moveTo>
                  <a:pt x="2302" y="1596950"/>
                </a:moveTo>
                <a:cubicBezTo>
                  <a:pt x="1508" y="1064633"/>
                  <a:pt x="794" y="532317"/>
                  <a:pt x="0" y="0"/>
                </a:cubicBezTo>
                <a:lnTo>
                  <a:pt x="611500" y="1596952"/>
                </a:lnTo>
                <a:lnTo>
                  <a:pt x="2302" y="159695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957784" y="3417573"/>
            <a:ext cx="10945216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6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Dziękuję za uwagę</a:t>
            </a: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1" y="1270002"/>
            <a:ext cx="11099800" cy="72136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Treść - poziom 1</a:t>
            </a:r>
          </a:p>
          <a:p>
            <a:pPr lvl="1">
              <a:defRPr sz="1800"/>
            </a:pPr>
            <a:r>
              <a:rPr sz="3600"/>
              <a:t>Treść - poziom 2</a:t>
            </a:r>
          </a:p>
          <a:p>
            <a:pPr lvl="2">
              <a:defRPr sz="1800"/>
            </a:pPr>
            <a:r>
              <a:rPr sz="3600"/>
              <a:t>Treść - poziom 3</a:t>
            </a:r>
          </a:p>
          <a:p>
            <a:pPr lvl="3">
              <a:defRPr sz="1800"/>
            </a:pPr>
            <a:r>
              <a:rPr sz="3600"/>
              <a:t>Treść - poziom 4</a:t>
            </a:r>
          </a:p>
          <a:p>
            <a:pPr lvl="4">
              <a:defRPr sz="1800"/>
            </a:pPr>
            <a:r>
              <a:rPr sz="3600"/>
              <a:t>Treść - poziom 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7" r:id="rId4"/>
    <p:sldLayoutId id="2147483656" r:id="rId5"/>
    <p:sldLayoutId id="2147483654" r:id="rId6"/>
    <p:sldLayoutId id="2147483651" r:id="rId7"/>
    <p:sldLayoutId id="2147483655" r:id="rId8"/>
    <p:sldLayoutId id="2147483659" r:id="rId9"/>
  </p:sldLayoutIdLst>
  <p:txStyles>
    <p:titleStyle>
      <a:lvl1pPr algn="ctr" defTabSz="584200" eaLnBrk="1" hangingPunct="1">
        <a:defRPr sz="6000">
          <a:latin typeface="Lato Bold" panose="020F0802020204030203" charset="-18"/>
          <a:ea typeface="+mn-ea"/>
          <a:cs typeface="+mn-cs"/>
          <a:sym typeface="Helvetica Light"/>
        </a:defRPr>
      </a:lvl1pPr>
      <a:lvl2pPr indent="228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1pPr>
      <a:lvl2pPr marL="889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2pPr>
      <a:lvl3pPr marL="1333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3pPr>
      <a:lvl4pPr marL="1778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4pPr>
      <a:lvl5pPr marL="2222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5pPr>
      <a:lvl6pPr marL="2667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cot@zus.p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s.pl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Miejscowość,  </a:t>
            </a:r>
            <a:r>
              <a:rPr lang="pl-PL" dirty="0" smtClean="0"/>
              <a:t>28 czerwca 2021 </a:t>
            </a:r>
            <a:r>
              <a:rPr lang="pl-PL" dirty="0"/>
              <a:t>r.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74408" y="1780456"/>
            <a:ext cx="5832648" cy="3667526"/>
          </a:xfrm>
        </p:spPr>
        <p:txBody>
          <a:bodyPr/>
          <a:lstStyle/>
          <a:p>
            <a:r>
              <a:rPr lang="pl-PL" sz="4400" dirty="0"/>
              <a:t>Rządowy program Dobry Start </a:t>
            </a:r>
            <a:br>
              <a:rPr lang="pl-PL" sz="4400" dirty="0"/>
            </a:br>
            <a:r>
              <a:rPr lang="pl-PL" sz="4400" dirty="0"/>
              <a:t/>
            </a:r>
            <a:br>
              <a:rPr lang="pl-PL" sz="4400" dirty="0"/>
            </a:br>
            <a:r>
              <a:rPr lang="pl-PL" sz="4400" dirty="0"/>
              <a:t/>
            </a:r>
            <a:br>
              <a:rPr lang="pl-PL" sz="4400" dirty="0"/>
            </a:br>
            <a:r>
              <a:rPr lang="pl-PL" sz="4400" dirty="0"/>
              <a:t>obsługa w ZUS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Oddział w </a:t>
            </a:r>
            <a:r>
              <a:rPr lang="pl-PL" dirty="0" smtClean="0"/>
              <a:t>Sosnowcu</a:t>
            </a:r>
            <a:endParaRPr lang="pl-PL" dirty="0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6286376" y="1233740"/>
            <a:ext cx="5279856" cy="1986876"/>
          </a:xfrm>
          <a:prstGeom prst="rect">
            <a:avLst/>
          </a:prstGeom>
        </p:spPr>
        <p:txBody>
          <a:bodyPr/>
          <a:lstStyle>
            <a:lvl1pPr algn="l" defTabSz="584200" eaLnBrk="1" hangingPunct="1">
              <a:spcBef>
                <a:spcPts val="0"/>
              </a:spcBef>
              <a:defRPr sz="6400" b="1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  <a:sym typeface="Helvetica Light"/>
              </a:defRPr>
            </a:lvl1pPr>
            <a:lvl2pPr indent="228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 eaLnBrk="1" hangingPunct="1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pl-PL" sz="5400" dirty="0"/>
              <a:t/>
            </a:r>
            <a:br>
              <a:rPr lang="pl-PL" sz="5400" dirty="0"/>
            </a:br>
            <a:endParaRPr lang="pl-PL" sz="5400" dirty="0"/>
          </a:p>
          <a:p>
            <a:endParaRPr lang="pl-PL" sz="5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425FAC1F-ACBF-4167-B4A5-36E945852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6" y="2500536"/>
            <a:ext cx="5264033" cy="258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4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558707" y="6028928"/>
            <a:ext cx="2798559" cy="504056"/>
            <a:chOff x="8527589" y="2206042"/>
            <a:chExt cx="2798559" cy="1898418"/>
          </a:xfrm>
        </p:grpSpPr>
        <p:sp>
          <p:nvSpPr>
            <p:cNvPr id="10" name="Prostokąt 9"/>
            <p:cNvSpPr/>
            <p:nvPr/>
          </p:nvSpPr>
          <p:spPr>
            <a:xfrm>
              <a:off x="8527589" y="2206042"/>
              <a:ext cx="2798559" cy="1898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Prostokąt 10"/>
            <p:cNvSpPr/>
            <p:nvPr/>
          </p:nvSpPr>
          <p:spPr>
            <a:xfrm>
              <a:off x="8527589" y="2206042"/>
              <a:ext cx="1839237" cy="1898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l-PL" sz="2400" kern="1200" dirty="0">
                <a:ln>
                  <a:noFill/>
                </a:ln>
                <a:solidFill>
                  <a:srgbClr val="002774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791681" y="844352"/>
            <a:ext cx="11809312" cy="648072"/>
          </a:xfrm>
        </p:spPr>
        <p:txBody>
          <a:bodyPr>
            <a:noAutofit/>
          </a:bodyPr>
          <a:lstStyle/>
          <a:p>
            <a:r>
              <a:rPr lang="pl-PL" sz="3600" dirty="0"/>
              <a:t>Rządowy program Dobry Start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2A813B13-F3D3-4052-83DF-F13354C01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88" y="3580656"/>
            <a:ext cx="3876178" cy="1905240"/>
          </a:xfrm>
          <a:prstGeom prst="rect">
            <a:avLst/>
          </a:prstGeom>
        </p:spPr>
      </p:pic>
      <p:sp>
        <p:nvSpPr>
          <p:cNvPr id="13" name="Strzałka: w lewo 12">
            <a:extLst>
              <a:ext uri="{FF2B5EF4-FFF2-40B4-BE49-F238E27FC236}">
                <a16:creationId xmlns:a16="http://schemas.microsoft.com/office/drawing/2014/main" xmlns="" id="{D462B9F4-188A-4068-B27A-50128B9EEDE5}"/>
              </a:ext>
            </a:extLst>
          </p:cNvPr>
          <p:cNvSpPr/>
          <p:nvPr/>
        </p:nvSpPr>
        <p:spPr>
          <a:xfrm rot="10800000">
            <a:off x="4639726" y="2688034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4AC02561-56DE-493F-96AB-73F0EEBF3772}"/>
              </a:ext>
            </a:extLst>
          </p:cNvPr>
          <p:cNvSpPr txBox="1"/>
          <p:nvPr/>
        </p:nvSpPr>
        <p:spPr>
          <a:xfrm>
            <a:off x="5523344" y="5075156"/>
            <a:ext cx="526890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pl-PL" sz="2800" dirty="0">
                <a:solidFill>
                  <a:schemeClr val="tx1"/>
                </a:solidFill>
              </a:rPr>
              <a:t>wnioski można składać </a:t>
            </a:r>
          </a:p>
          <a:p>
            <a:pPr algn="l" rtl="0" latinLnBrk="1" hangingPunct="0"/>
            <a:r>
              <a:rPr lang="pl-PL" sz="2800" b="1" dirty="0">
                <a:solidFill>
                  <a:schemeClr val="tx1"/>
                </a:solidFill>
              </a:rPr>
              <a:t>od 1 lipca do 30 listopada 2021 r.</a:t>
            </a:r>
            <a:endParaRPr kumimoji="0" lang="pl-PL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xmlns="" id="{DDD7B1DA-E3BA-48D4-97D9-0520ECBC5372}"/>
              </a:ext>
            </a:extLst>
          </p:cNvPr>
          <p:cNvSpPr txBox="1"/>
          <p:nvPr/>
        </p:nvSpPr>
        <p:spPr>
          <a:xfrm>
            <a:off x="5494288" y="1680185"/>
            <a:ext cx="605483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pl-PL" sz="2800" b="1" dirty="0">
                <a:solidFill>
                  <a:schemeClr val="tx1"/>
                </a:solidFill>
              </a:rPr>
              <a:t>300 zł na wyprawkę szkolną </a:t>
            </a:r>
            <a:r>
              <a:rPr lang="pl-PL" sz="2800" dirty="0">
                <a:solidFill>
                  <a:schemeClr val="tx1"/>
                </a:solidFill>
              </a:rPr>
              <a:t>dla uczniów   - bez względu na dochód rodziny</a:t>
            </a:r>
            <a:endParaRPr kumimoji="0" lang="pl-PL" sz="2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56C565EA-C3DD-4D1D-9D53-7990A1C9C1B6}"/>
              </a:ext>
            </a:extLst>
          </p:cNvPr>
          <p:cNvSpPr txBox="1"/>
          <p:nvPr/>
        </p:nvSpPr>
        <p:spPr>
          <a:xfrm>
            <a:off x="5393892" y="2688034"/>
            <a:ext cx="7510512" cy="22570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pl-PL" sz="2800" dirty="0">
                <a:solidFill>
                  <a:schemeClr val="tx1"/>
                </a:solidFill>
              </a:rPr>
              <a:t>dotyczy </a:t>
            </a:r>
            <a:r>
              <a:rPr lang="pl-PL" sz="2800" b="1" dirty="0">
                <a:solidFill>
                  <a:schemeClr val="tx1"/>
                </a:solidFill>
              </a:rPr>
              <a:t>uczniów</a:t>
            </a:r>
            <a:r>
              <a:rPr lang="pl-PL" sz="2800" dirty="0">
                <a:solidFill>
                  <a:schemeClr val="tx1"/>
                </a:solidFill>
              </a:rPr>
              <a:t> podejmujących naukę </a:t>
            </a:r>
          </a:p>
          <a:p>
            <a:pPr algn="l" rtl="0" latinLnBrk="1" hangingPunct="0"/>
            <a:r>
              <a:rPr lang="pl-PL" sz="2800" dirty="0">
                <a:solidFill>
                  <a:schemeClr val="tx1"/>
                </a:solidFill>
              </a:rPr>
              <a:t>w szkołach podstawowych, liceach, szkołach </a:t>
            </a:r>
          </a:p>
          <a:p>
            <a:pPr algn="l" rtl="0" latinLnBrk="1" hangingPunct="0"/>
            <a:r>
              <a:rPr lang="pl-PL" sz="2800" dirty="0">
                <a:solidFill>
                  <a:schemeClr val="tx1"/>
                </a:solidFill>
              </a:rPr>
              <a:t>policealnych oraz innych placówkach edukacyjnych</a:t>
            </a:r>
            <a:r>
              <a:rPr lang="pl-PL" sz="2800" b="1" dirty="0">
                <a:solidFill>
                  <a:schemeClr val="tx1"/>
                </a:solidFill>
              </a:rPr>
              <a:t> </a:t>
            </a:r>
            <a:br>
              <a:rPr lang="pl-PL" sz="2800" b="1" dirty="0">
                <a:solidFill>
                  <a:schemeClr val="tx1"/>
                </a:solidFill>
              </a:rPr>
            </a:br>
            <a:r>
              <a:rPr lang="pl-PL" sz="2800" b="1" dirty="0">
                <a:solidFill>
                  <a:schemeClr val="tx1"/>
                </a:solidFill>
              </a:rPr>
              <a:t>do ukończenia 20 roku życia lub 24 lat </a:t>
            </a:r>
          </a:p>
          <a:p>
            <a:pPr algn="l" rtl="0" latinLnBrk="1" hangingPunct="0"/>
            <a:r>
              <a:rPr lang="pl-PL" sz="2800" b="1" dirty="0">
                <a:solidFill>
                  <a:schemeClr val="tx1"/>
                </a:solidFill>
              </a:rPr>
              <a:t>w przypadku osób z niepełnosprawnością</a:t>
            </a:r>
            <a:endParaRPr kumimoji="0" lang="pl-PL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19" name="Strzałka: w lewo 12">
            <a:extLst>
              <a:ext uri="{FF2B5EF4-FFF2-40B4-BE49-F238E27FC236}">
                <a16:creationId xmlns:a16="http://schemas.microsoft.com/office/drawing/2014/main" xmlns="" id="{D462B9F4-188A-4068-B27A-50128B9EEDE5}"/>
              </a:ext>
            </a:extLst>
          </p:cNvPr>
          <p:cNvSpPr/>
          <p:nvPr/>
        </p:nvSpPr>
        <p:spPr>
          <a:xfrm rot="10800000">
            <a:off x="4639726" y="1742126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Strzałka: w lewo 12">
            <a:extLst>
              <a:ext uri="{FF2B5EF4-FFF2-40B4-BE49-F238E27FC236}">
                <a16:creationId xmlns:a16="http://schemas.microsoft.com/office/drawing/2014/main" xmlns="" id="{D462B9F4-188A-4068-B27A-50128B9EEDE5}"/>
              </a:ext>
            </a:extLst>
          </p:cNvPr>
          <p:cNvSpPr/>
          <p:nvPr/>
        </p:nvSpPr>
        <p:spPr>
          <a:xfrm rot="10800000">
            <a:off x="4639726" y="5108158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594684" y="6236031"/>
            <a:ext cx="73097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800" b="1" dirty="0">
                <a:solidFill>
                  <a:schemeClr val="tx1"/>
                </a:solidFill>
              </a:rPr>
              <a:t>wypłata świadczeń: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</a:rPr>
              <a:t>wniosek złożony do końca sierpnia -  pieniądze najpóźniej 30 września 2021 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</a:rPr>
              <a:t>wniosek złożony później, świadczenie </a:t>
            </a:r>
            <a:br>
              <a:rPr lang="pl-PL" sz="2800" dirty="0">
                <a:solidFill>
                  <a:schemeClr val="tx1"/>
                </a:solidFill>
              </a:rPr>
            </a:br>
            <a:r>
              <a:rPr lang="pl-PL" sz="2800" dirty="0">
                <a:solidFill>
                  <a:schemeClr val="tx1"/>
                </a:solidFill>
              </a:rPr>
              <a:t>w ciągu 2 miesięcy od dnia złożenia wniosku</a:t>
            </a:r>
          </a:p>
        </p:txBody>
      </p:sp>
      <p:sp>
        <p:nvSpPr>
          <p:cNvPr id="14" name="Strzałka: w lewo 12">
            <a:extLst>
              <a:ext uri="{FF2B5EF4-FFF2-40B4-BE49-F238E27FC236}">
                <a16:creationId xmlns:a16="http://schemas.microsoft.com/office/drawing/2014/main" xmlns="" id="{D462B9F4-188A-4068-B27A-50128B9EEDE5}"/>
              </a:ext>
            </a:extLst>
          </p:cNvPr>
          <p:cNvSpPr/>
          <p:nvPr/>
        </p:nvSpPr>
        <p:spPr>
          <a:xfrm rot="10800000">
            <a:off x="4639726" y="6280956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6672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558707" y="6028928"/>
            <a:ext cx="2798559" cy="504056"/>
            <a:chOff x="8527589" y="2206042"/>
            <a:chExt cx="2798559" cy="1898418"/>
          </a:xfrm>
        </p:grpSpPr>
        <p:sp>
          <p:nvSpPr>
            <p:cNvPr id="10" name="Prostokąt 9"/>
            <p:cNvSpPr/>
            <p:nvPr/>
          </p:nvSpPr>
          <p:spPr>
            <a:xfrm>
              <a:off x="8527589" y="2206042"/>
              <a:ext cx="2798559" cy="1898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Prostokąt 10"/>
            <p:cNvSpPr/>
            <p:nvPr/>
          </p:nvSpPr>
          <p:spPr>
            <a:xfrm>
              <a:off x="8527589" y="2206042"/>
              <a:ext cx="1839237" cy="1898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l-PL" sz="2400" kern="1200" dirty="0">
                <a:ln>
                  <a:noFill/>
                </a:ln>
                <a:solidFill>
                  <a:srgbClr val="002774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830253" y="628328"/>
            <a:ext cx="11809312" cy="1224136"/>
          </a:xfrm>
        </p:spPr>
        <p:txBody>
          <a:bodyPr>
            <a:noAutofit/>
          </a:bodyPr>
          <a:lstStyle/>
          <a:p>
            <a:r>
              <a:rPr lang="pl-PL" sz="3600" dirty="0"/>
              <a:t>Najważniejsze zmiany w rządowym programie Dobry Start </a:t>
            </a:r>
            <a:br>
              <a:rPr lang="pl-PL" sz="3600" dirty="0"/>
            </a:br>
            <a:r>
              <a:rPr lang="pl-PL" sz="3600" dirty="0"/>
              <a:t>od 1 lipca 2021 r.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2A813B13-F3D3-4052-83DF-F13354C01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78" y="3910010"/>
            <a:ext cx="4823649" cy="2370946"/>
          </a:xfrm>
          <a:prstGeom prst="rect">
            <a:avLst/>
          </a:prstGeom>
        </p:spPr>
      </p:pic>
      <p:sp>
        <p:nvSpPr>
          <p:cNvPr id="13" name="Strzałka: w lewo 12">
            <a:extLst>
              <a:ext uri="{FF2B5EF4-FFF2-40B4-BE49-F238E27FC236}">
                <a16:creationId xmlns:a16="http://schemas.microsoft.com/office/drawing/2014/main" xmlns="" id="{D462B9F4-188A-4068-B27A-50128B9EEDE5}"/>
              </a:ext>
            </a:extLst>
          </p:cNvPr>
          <p:cNvSpPr/>
          <p:nvPr/>
        </p:nvSpPr>
        <p:spPr>
          <a:xfrm rot="10800000">
            <a:off x="5699970" y="4518296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4AC02561-56DE-493F-96AB-73F0EEBF3772}"/>
              </a:ext>
            </a:extLst>
          </p:cNvPr>
          <p:cNvSpPr txBox="1"/>
          <p:nvPr/>
        </p:nvSpPr>
        <p:spPr>
          <a:xfrm>
            <a:off x="6922132" y="6012569"/>
            <a:ext cx="4335993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800" b="1" dirty="0">
                <a:solidFill>
                  <a:schemeClr val="tx1"/>
                </a:solidFill>
              </a:rPr>
              <a:t>ś</a:t>
            </a:r>
            <a:r>
              <a:rPr kumimoji="0" lang="pl-PL" sz="2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wiadczenie obsługiwane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 wypłacane przez ZUS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xmlns="" id="{DDD7B1DA-E3BA-48D4-97D9-0520ECBC5372}"/>
              </a:ext>
            </a:extLst>
          </p:cNvPr>
          <p:cNvSpPr txBox="1"/>
          <p:nvPr/>
        </p:nvSpPr>
        <p:spPr>
          <a:xfrm>
            <a:off x="6886573" y="2685178"/>
            <a:ext cx="5688632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800" b="1" dirty="0">
                <a:solidFill>
                  <a:schemeClr val="tx1"/>
                </a:solidFill>
              </a:rPr>
              <a:t>w</a:t>
            </a:r>
            <a:r>
              <a:rPr kumimoji="0" lang="pl-PL" sz="2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nioski</a:t>
            </a:r>
            <a:r>
              <a:rPr kumimoji="0" lang="pl-PL" sz="2800" b="1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pl-PL" sz="2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o świadczenie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tylko elektronicznie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56C565EA-C3DD-4D1D-9D53-7990A1C9C1B6}"/>
              </a:ext>
            </a:extLst>
          </p:cNvPr>
          <p:cNvSpPr txBox="1"/>
          <p:nvPr/>
        </p:nvSpPr>
        <p:spPr>
          <a:xfrm>
            <a:off x="6886573" y="4314085"/>
            <a:ext cx="504056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800" b="1" dirty="0">
                <a:solidFill>
                  <a:schemeClr val="tx1"/>
                </a:solidFill>
              </a:rPr>
              <a:t>wypłata świadczenia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800" b="1" dirty="0">
                <a:solidFill>
                  <a:schemeClr val="tx1"/>
                </a:solidFill>
              </a:rPr>
              <a:t>tylko na rachunek bankowy</a:t>
            </a:r>
            <a:endParaRPr kumimoji="0" lang="pl-PL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19" name="Strzałka: w lewo 12">
            <a:extLst>
              <a:ext uri="{FF2B5EF4-FFF2-40B4-BE49-F238E27FC236}">
                <a16:creationId xmlns:a16="http://schemas.microsoft.com/office/drawing/2014/main" xmlns="" id="{D462B9F4-188A-4068-B27A-50128B9EEDE5}"/>
              </a:ext>
            </a:extLst>
          </p:cNvPr>
          <p:cNvSpPr/>
          <p:nvPr/>
        </p:nvSpPr>
        <p:spPr>
          <a:xfrm rot="10800000">
            <a:off x="5699969" y="2869822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Strzałka: w lewo 12">
            <a:extLst>
              <a:ext uri="{FF2B5EF4-FFF2-40B4-BE49-F238E27FC236}">
                <a16:creationId xmlns:a16="http://schemas.microsoft.com/office/drawing/2014/main" xmlns="" id="{D462B9F4-188A-4068-B27A-50128B9EEDE5}"/>
              </a:ext>
            </a:extLst>
          </p:cNvPr>
          <p:cNvSpPr/>
          <p:nvPr/>
        </p:nvSpPr>
        <p:spPr>
          <a:xfrm rot="10800000">
            <a:off x="5699970" y="6235443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28191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558707" y="6028928"/>
            <a:ext cx="2798559" cy="504056"/>
            <a:chOff x="8527589" y="2206042"/>
            <a:chExt cx="2798559" cy="1898418"/>
          </a:xfrm>
        </p:grpSpPr>
        <p:sp>
          <p:nvSpPr>
            <p:cNvPr id="10" name="Prostokąt 9"/>
            <p:cNvSpPr/>
            <p:nvPr/>
          </p:nvSpPr>
          <p:spPr>
            <a:xfrm>
              <a:off x="8527589" y="2206042"/>
              <a:ext cx="2798559" cy="1898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Prostokąt 10"/>
            <p:cNvSpPr/>
            <p:nvPr/>
          </p:nvSpPr>
          <p:spPr>
            <a:xfrm>
              <a:off x="8527589" y="2206042"/>
              <a:ext cx="1839237" cy="1898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l-PL" sz="2400" kern="1200" dirty="0">
                <a:ln>
                  <a:noFill/>
                </a:ln>
                <a:solidFill>
                  <a:srgbClr val="002774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862497" y="844352"/>
            <a:ext cx="11809312" cy="936104"/>
          </a:xfrm>
        </p:spPr>
        <p:txBody>
          <a:bodyPr>
            <a:noAutofit/>
          </a:bodyPr>
          <a:lstStyle/>
          <a:p>
            <a:r>
              <a:rPr lang="pl-PL" sz="3600" dirty="0"/>
              <a:t>Gdzie złożyć wniosek o świadczenie Dobry Start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8A0156F9-1E21-477E-A997-8D7080D70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575" y="2855051"/>
            <a:ext cx="1695835" cy="46166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4A242ABE-20DD-4DCA-BD04-20CFA4438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182" y="2001747"/>
            <a:ext cx="1640295" cy="85231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866E4F36-7A15-46BF-8605-143599B07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080" y="6526335"/>
            <a:ext cx="1351484" cy="80396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641D75F8-70A5-4E87-AF68-A7426BB381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2823" y="5156270"/>
            <a:ext cx="1935870" cy="43831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0540E272-436E-4761-986A-A9CB3F4FB8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5542" y="4481092"/>
            <a:ext cx="1729711" cy="469898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xmlns="" id="{8E6F6CA5-1B40-4895-A63A-DCBB1122CF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0470" y="5817340"/>
            <a:ext cx="1979854" cy="423175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AB86E240-B92F-404C-8666-36D0A1B4C4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0359" y="5695734"/>
            <a:ext cx="1450185" cy="666387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xmlns="" id="{6871107F-2A1B-4AB6-95EF-7370932C09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23254" y="5817339"/>
            <a:ext cx="1570878" cy="423175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xmlns="" id="{0F94202C-B04F-4249-ABCF-3FE14A8146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15039" y="4465104"/>
            <a:ext cx="2081480" cy="528718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239A5970-94CD-4CC5-BD48-1BBE8DD675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06104" y="6436463"/>
            <a:ext cx="1313768" cy="804914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xmlns="" id="{3EF8EBE4-08AB-423B-98F7-FF5CE8CDD9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02178" y="4507389"/>
            <a:ext cx="1471224" cy="417303"/>
          </a:xfrm>
          <a:prstGeom prst="rect">
            <a:avLst/>
          </a:prstGeom>
        </p:spPr>
      </p:pic>
      <p:pic>
        <p:nvPicPr>
          <p:cNvPr id="1025" name="Obraz 1024">
            <a:extLst>
              <a:ext uri="{FF2B5EF4-FFF2-40B4-BE49-F238E27FC236}">
                <a16:creationId xmlns:a16="http://schemas.microsoft.com/office/drawing/2014/main" xmlns="" id="{5C858E37-95C1-4492-991E-DDEBC19D4CC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06256" y="4490461"/>
            <a:ext cx="1470318" cy="478005"/>
          </a:xfrm>
          <a:prstGeom prst="rect">
            <a:avLst/>
          </a:prstGeom>
        </p:spPr>
      </p:pic>
      <p:pic>
        <p:nvPicPr>
          <p:cNvPr id="1030" name="Obraz 1029">
            <a:extLst>
              <a:ext uri="{FF2B5EF4-FFF2-40B4-BE49-F238E27FC236}">
                <a16:creationId xmlns:a16="http://schemas.microsoft.com/office/drawing/2014/main" xmlns="" id="{40396963-6942-4283-B90E-500F7C8CF6B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83980" y="6393050"/>
            <a:ext cx="977686" cy="980657"/>
          </a:xfrm>
          <a:prstGeom prst="rect">
            <a:avLst/>
          </a:prstGeom>
        </p:spPr>
      </p:pic>
      <p:pic>
        <p:nvPicPr>
          <p:cNvPr id="1038" name="Obraz 1037">
            <a:extLst>
              <a:ext uri="{FF2B5EF4-FFF2-40B4-BE49-F238E27FC236}">
                <a16:creationId xmlns:a16="http://schemas.microsoft.com/office/drawing/2014/main" xmlns="" id="{13EDE593-43AE-4D89-9439-47F8329BFB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46356" y="7617085"/>
            <a:ext cx="2248081" cy="632898"/>
          </a:xfrm>
          <a:prstGeom prst="rect">
            <a:avLst/>
          </a:prstGeom>
        </p:spPr>
      </p:pic>
      <p:pic>
        <p:nvPicPr>
          <p:cNvPr id="1040" name="Obraz 1039">
            <a:extLst>
              <a:ext uri="{FF2B5EF4-FFF2-40B4-BE49-F238E27FC236}">
                <a16:creationId xmlns:a16="http://schemas.microsoft.com/office/drawing/2014/main" xmlns="" id="{F0AC02DC-AD01-4DD9-8F3E-59F34D22E0F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73014" y="6436326"/>
            <a:ext cx="905491" cy="893832"/>
          </a:xfrm>
          <a:prstGeom prst="rect">
            <a:avLst/>
          </a:prstGeom>
        </p:spPr>
      </p:pic>
      <p:pic>
        <p:nvPicPr>
          <p:cNvPr id="1042" name="Obraz 1041">
            <a:extLst>
              <a:ext uri="{FF2B5EF4-FFF2-40B4-BE49-F238E27FC236}">
                <a16:creationId xmlns:a16="http://schemas.microsoft.com/office/drawing/2014/main" xmlns="" id="{056F701D-2271-4923-BC0D-481809CC6C5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38228" y="5657585"/>
            <a:ext cx="1912661" cy="627037"/>
          </a:xfrm>
          <a:prstGeom prst="rect">
            <a:avLst/>
          </a:prstGeom>
        </p:spPr>
      </p:pic>
      <p:pic>
        <p:nvPicPr>
          <p:cNvPr id="1044" name="Obraz 1043">
            <a:extLst>
              <a:ext uri="{FF2B5EF4-FFF2-40B4-BE49-F238E27FC236}">
                <a16:creationId xmlns:a16="http://schemas.microsoft.com/office/drawing/2014/main" xmlns="" id="{6E4D1EDB-02CE-48F6-9815-CEFEB2278BD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55907" y="5181882"/>
            <a:ext cx="2089275" cy="387087"/>
          </a:xfrm>
          <a:prstGeom prst="rect">
            <a:avLst/>
          </a:prstGeom>
        </p:spPr>
      </p:pic>
      <p:pic>
        <p:nvPicPr>
          <p:cNvPr id="1046" name="Obraz 1045">
            <a:extLst>
              <a:ext uri="{FF2B5EF4-FFF2-40B4-BE49-F238E27FC236}">
                <a16:creationId xmlns:a16="http://schemas.microsoft.com/office/drawing/2014/main" xmlns="" id="{3C1DCB4E-6314-4372-BDD6-31A3C07771A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88649" y="5181882"/>
            <a:ext cx="2400300" cy="36195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xmlns="" id="{2A813B13-F3D3-4052-83DF-F13354C0119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58088" y="4154478"/>
            <a:ext cx="3695893" cy="1816625"/>
          </a:xfrm>
          <a:prstGeom prst="rect">
            <a:avLst/>
          </a:prstGeom>
        </p:spPr>
      </p:pic>
      <p:sp>
        <p:nvSpPr>
          <p:cNvPr id="27" name="Strzałka: w lewo 12">
            <a:extLst>
              <a:ext uri="{FF2B5EF4-FFF2-40B4-BE49-F238E27FC236}">
                <a16:creationId xmlns:a16="http://schemas.microsoft.com/office/drawing/2014/main" xmlns="" id="{D462B9F4-188A-4068-B27A-50128B9EEDE5}"/>
              </a:ext>
            </a:extLst>
          </p:cNvPr>
          <p:cNvSpPr/>
          <p:nvPr/>
        </p:nvSpPr>
        <p:spPr>
          <a:xfrm rot="10800000">
            <a:off x="4064709" y="2360816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062240" y="2131779"/>
            <a:ext cx="6246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800" b="1" dirty="0">
                <a:solidFill>
                  <a:schemeClr val="tx1"/>
                </a:solidFill>
              </a:rPr>
              <a:t>przez portal Platformy Usług Elektronicznych (PUE) ZUS</a:t>
            </a:r>
          </a:p>
        </p:txBody>
      </p:sp>
      <p:sp>
        <p:nvSpPr>
          <p:cNvPr id="4" name="Prostokąt 3"/>
          <p:cNvSpPr/>
          <p:nvPr/>
        </p:nvSpPr>
        <p:spPr>
          <a:xfrm>
            <a:off x="5069417" y="3642788"/>
            <a:ext cx="6502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pl-PL" sz="2800" b="1" dirty="0">
                <a:solidFill>
                  <a:schemeClr val="tx1"/>
                </a:solidFill>
              </a:rPr>
              <a:t>przez bankowość elektroniczną*</a:t>
            </a:r>
          </a:p>
        </p:txBody>
      </p:sp>
      <p:sp>
        <p:nvSpPr>
          <p:cNvPr id="30" name="Strzałka: w lewo 12">
            <a:extLst>
              <a:ext uri="{FF2B5EF4-FFF2-40B4-BE49-F238E27FC236}">
                <a16:creationId xmlns:a16="http://schemas.microsoft.com/office/drawing/2014/main" xmlns="" id="{D462B9F4-188A-4068-B27A-50128B9EEDE5}"/>
              </a:ext>
            </a:extLst>
          </p:cNvPr>
          <p:cNvSpPr/>
          <p:nvPr/>
        </p:nvSpPr>
        <p:spPr>
          <a:xfrm rot="10800000">
            <a:off x="4064708" y="3700643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062240" y="7529308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800" b="1" dirty="0">
                <a:solidFill>
                  <a:schemeClr val="tx1"/>
                </a:solidFill>
              </a:rPr>
              <a:t>przez portal </a:t>
            </a:r>
            <a:r>
              <a:rPr lang="pl-PL" sz="2800" b="1" dirty="0" err="1">
                <a:solidFill>
                  <a:schemeClr val="tx1"/>
                </a:solidFill>
              </a:rPr>
              <a:t>emp@tia</a:t>
            </a:r>
            <a:r>
              <a:rPr lang="pl-PL" sz="2800" b="1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32" name="Strzałka: w lewo 12">
            <a:extLst>
              <a:ext uri="{FF2B5EF4-FFF2-40B4-BE49-F238E27FC236}">
                <a16:creationId xmlns:a16="http://schemas.microsoft.com/office/drawing/2014/main" xmlns="" id="{D462B9F4-188A-4068-B27A-50128B9EEDE5}"/>
              </a:ext>
            </a:extLst>
          </p:cNvPr>
          <p:cNvSpPr/>
          <p:nvPr/>
        </p:nvSpPr>
        <p:spPr>
          <a:xfrm rot="10800000">
            <a:off x="4198144" y="7580559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8075451" y="8502432"/>
            <a:ext cx="4815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800" b="1" dirty="0">
                <a:solidFill>
                  <a:schemeClr val="tx1"/>
                </a:solidFill>
              </a:rPr>
              <a:t>*możliwość tylko dla rodziców</a:t>
            </a:r>
          </a:p>
        </p:txBody>
      </p:sp>
    </p:spTree>
    <p:extLst>
      <p:ext uri="{BB962C8B-B14F-4D97-AF65-F5344CB8AC3E}">
        <p14:creationId xmlns:p14="http://schemas.microsoft.com/office/powerpoint/2010/main" val="3699505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558707" y="6028928"/>
            <a:ext cx="2798559" cy="504056"/>
            <a:chOff x="8527589" y="2206042"/>
            <a:chExt cx="2798559" cy="1898418"/>
          </a:xfrm>
        </p:grpSpPr>
        <p:sp>
          <p:nvSpPr>
            <p:cNvPr id="10" name="Prostokąt 9"/>
            <p:cNvSpPr/>
            <p:nvPr/>
          </p:nvSpPr>
          <p:spPr>
            <a:xfrm>
              <a:off x="8527589" y="2206042"/>
              <a:ext cx="2798559" cy="1898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Prostokąt 10"/>
            <p:cNvSpPr/>
            <p:nvPr/>
          </p:nvSpPr>
          <p:spPr>
            <a:xfrm>
              <a:off x="8527589" y="2206042"/>
              <a:ext cx="1839237" cy="1898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l-PL" sz="2400" kern="1200" dirty="0">
                <a:ln>
                  <a:noFill/>
                </a:ln>
                <a:solidFill>
                  <a:srgbClr val="002774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830253" y="916360"/>
            <a:ext cx="11809312" cy="936104"/>
          </a:xfrm>
        </p:spPr>
        <p:txBody>
          <a:bodyPr>
            <a:noAutofit/>
          </a:bodyPr>
          <a:lstStyle/>
          <a:p>
            <a:r>
              <a:rPr lang="pl-PL" sz="3600" dirty="0"/>
              <a:t>Informacje o świadczeniu Dobry Start na PUE ZUS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2A813B13-F3D3-4052-83DF-F13354C01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52" y="4074330"/>
            <a:ext cx="3017167" cy="1483014"/>
          </a:xfrm>
          <a:prstGeom prst="rect">
            <a:avLst/>
          </a:prstGeom>
        </p:spPr>
      </p:pic>
      <p:sp>
        <p:nvSpPr>
          <p:cNvPr id="13" name="Strzałka: w lewo 12">
            <a:extLst>
              <a:ext uri="{FF2B5EF4-FFF2-40B4-BE49-F238E27FC236}">
                <a16:creationId xmlns:a16="http://schemas.microsoft.com/office/drawing/2014/main" xmlns="" id="{D462B9F4-188A-4068-B27A-50128B9EEDE5}"/>
              </a:ext>
            </a:extLst>
          </p:cNvPr>
          <p:cNvSpPr/>
          <p:nvPr/>
        </p:nvSpPr>
        <p:spPr>
          <a:xfrm rot="10800000">
            <a:off x="4126136" y="3310575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9" name="Strzałka: w lewo 12">
            <a:extLst>
              <a:ext uri="{FF2B5EF4-FFF2-40B4-BE49-F238E27FC236}">
                <a16:creationId xmlns:a16="http://schemas.microsoft.com/office/drawing/2014/main" xmlns="" id="{D462B9F4-188A-4068-B27A-50128B9EEDE5}"/>
              </a:ext>
            </a:extLst>
          </p:cNvPr>
          <p:cNvSpPr/>
          <p:nvPr/>
        </p:nvSpPr>
        <p:spPr>
          <a:xfrm rot="10800000">
            <a:off x="4126135" y="7404340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Strzałka: w lewo 12">
            <a:extLst>
              <a:ext uri="{FF2B5EF4-FFF2-40B4-BE49-F238E27FC236}">
                <a16:creationId xmlns:a16="http://schemas.microsoft.com/office/drawing/2014/main" xmlns="" id="{D462B9F4-188A-4068-B27A-50128B9EEDE5}"/>
              </a:ext>
            </a:extLst>
          </p:cNvPr>
          <p:cNvSpPr/>
          <p:nvPr/>
        </p:nvSpPr>
        <p:spPr>
          <a:xfrm rot="10800000">
            <a:off x="4126136" y="5259803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813768" y="2140496"/>
            <a:ext cx="12055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800" b="1" dirty="0">
                <a:solidFill>
                  <a:schemeClr val="tx1"/>
                </a:solidFill>
              </a:rPr>
              <a:t>Komunikacja w sprawie wniosku o świadczenie tylko na portalu PUE ZUS</a:t>
            </a:r>
          </a:p>
        </p:txBody>
      </p:sp>
      <p:sp>
        <p:nvSpPr>
          <p:cNvPr id="4" name="Prostokąt 3"/>
          <p:cNvSpPr/>
          <p:nvPr/>
        </p:nvSpPr>
        <p:spPr>
          <a:xfrm>
            <a:off x="5152287" y="2676546"/>
            <a:ext cx="65024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pl-PL" sz="2800" dirty="0">
                <a:solidFill>
                  <a:schemeClr val="tx1"/>
                </a:solidFill>
              </a:rPr>
              <a:t>informacje na temat wniosku i jego obsługi (status obsługi, szczegółowe informacje dot. świadczenia w kontekście dziecka, którego dotyczył wniosek)</a:t>
            </a:r>
          </a:p>
        </p:txBody>
      </p:sp>
      <p:sp>
        <p:nvSpPr>
          <p:cNvPr id="5" name="Prostokąt 4"/>
          <p:cNvSpPr/>
          <p:nvPr/>
        </p:nvSpPr>
        <p:spPr>
          <a:xfrm>
            <a:off x="5152287" y="4607113"/>
            <a:ext cx="6912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800" dirty="0">
                <a:solidFill>
                  <a:schemeClr val="tx1"/>
                </a:solidFill>
              </a:rPr>
              <a:t>korespondencja z ZUS w sprawie wniosku o świadczenie (wezwanie do uzupełnienia wniosku lub załączników, informacja o przyznaniu świadczenia, decyzja odmawiająca przyznania świadczenia)</a:t>
            </a:r>
          </a:p>
        </p:txBody>
      </p:sp>
      <p:sp>
        <p:nvSpPr>
          <p:cNvPr id="6" name="Prostokąt 5"/>
          <p:cNvSpPr/>
          <p:nvPr/>
        </p:nvSpPr>
        <p:spPr>
          <a:xfrm>
            <a:off x="5152287" y="6848493"/>
            <a:ext cx="68947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800" dirty="0">
                <a:solidFill>
                  <a:schemeClr val="tx1"/>
                </a:solidFill>
              </a:rPr>
              <a:t>czynności związane z postępowaniami wyjaśniającymi (przesłanie brakującego załącznika, wycofanie wniosku, odwołanie od decyzji)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87421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558707" y="6028928"/>
            <a:ext cx="2798559" cy="504056"/>
            <a:chOff x="8527589" y="2206042"/>
            <a:chExt cx="2798559" cy="1898418"/>
          </a:xfrm>
        </p:grpSpPr>
        <p:sp>
          <p:nvSpPr>
            <p:cNvPr id="10" name="Prostokąt 9"/>
            <p:cNvSpPr/>
            <p:nvPr/>
          </p:nvSpPr>
          <p:spPr>
            <a:xfrm>
              <a:off x="8527589" y="2206042"/>
              <a:ext cx="2798559" cy="1898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Prostokąt 10"/>
            <p:cNvSpPr/>
            <p:nvPr/>
          </p:nvSpPr>
          <p:spPr>
            <a:xfrm>
              <a:off x="8527589" y="2206042"/>
              <a:ext cx="1839237" cy="1898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l-PL" sz="2400" kern="1200" dirty="0">
                <a:ln>
                  <a:noFill/>
                </a:ln>
                <a:solidFill>
                  <a:srgbClr val="002774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830253" y="916360"/>
            <a:ext cx="11809312" cy="936104"/>
          </a:xfrm>
        </p:spPr>
        <p:txBody>
          <a:bodyPr>
            <a:noAutofit/>
          </a:bodyPr>
          <a:lstStyle/>
          <a:p>
            <a:r>
              <a:rPr lang="pl-PL" sz="3600" dirty="0"/>
              <a:t>Profil na portalu PUE ZUS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2A813B13-F3D3-4052-83DF-F13354C01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78" y="3910010"/>
            <a:ext cx="4823649" cy="2370946"/>
          </a:xfrm>
          <a:prstGeom prst="rect">
            <a:avLst/>
          </a:prstGeom>
        </p:spPr>
      </p:pic>
      <p:sp>
        <p:nvSpPr>
          <p:cNvPr id="13" name="Strzałka: w lewo 12">
            <a:extLst>
              <a:ext uri="{FF2B5EF4-FFF2-40B4-BE49-F238E27FC236}">
                <a16:creationId xmlns:a16="http://schemas.microsoft.com/office/drawing/2014/main" xmlns="" id="{D462B9F4-188A-4068-B27A-50128B9EEDE5}"/>
              </a:ext>
            </a:extLst>
          </p:cNvPr>
          <p:cNvSpPr/>
          <p:nvPr/>
        </p:nvSpPr>
        <p:spPr>
          <a:xfrm rot="10800000">
            <a:off x="5699970" y="4518296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9" name="Strzałka: w lewo 12">
            <a:extLst>
              <a:ext uri="{FF2B5EF4-FFF2-40B4-BE49-F238E27FC236}">
                <a16:creationId xmlns:a16="http://schemas.microsoft.com/office/drawing/2014/main" xmlns="" id="{D462B9F4-188A-4068-B27A-50128B9EEDE5}"/>
              </a:ext>
            </a:extLst>
          </p:cNvPr>
          <p:cNvSpPr/>
          <p:nvPr/>
        </p:nvSpPr>
        <p:spPr>
          <a:xfrm rot="10800000">
            <a:off x="5699969" y="2869822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Strzałka: w lewo 12">
            <a:extLst>
              <a:ext uri="{FF2B5EF4-FFF2-40B4-BE49-F238E27FC236}">
                <a16:creationId xmlns:a16="http://schemas.microsoft.com/office/drawing/2014/main" xmlns="" id="{D462B9F4-188A-4068-B27A-50128B9EEDE5}"/>
              </a:ext>
            </a:extLst>
          </p:cNvPr>
          <p:cNvSpPr/>
          <p:nvPr/>
        </p:nvSpPr>
        <p:spPr>
          <a:xfrm rot="10800000">
            <a:off x="5699970" y="6235443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6521819" y="5922584"/>
            <a:ext cx="60486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800" dirty="0">
                <a:solidFill>
                  <a:schemeClr val="tx1"/>
                </a:solidFill>
              </a:rPr>
              <a:t>osoba, która złoży wniosek o świadczenie Dobry Start przez bankowość elektroniczną lub portal </a:t>
            </a:r>
            <a:r>
              <a:rPr lang="pl-PL" sz="2800" dirty="0" err="1">
                <a:solidFill>
                  <a:schemeClr val="tx1"/>
                </a:solidFill>
              </a:rPr>
              <a:t>Emp@tia</a:t>
            </a:r>
            <a:r>
              <a:rPr lang="pl-PL" sz="2800" dirty="0">
                <a:solidFill>
                  <a:schemeClr val="tx1"/>
                </a:solidFill>
              </a:rPr>
              <a:t> będzie miała automatycznie założony swój profil na portalu PUE ZUS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6507689" y="2094128"/>
            <a:ext cx="56496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800" dirty="0">
                <a:solidFill>
                  <a:schemeClr val="tx1"/>
                </a:solidFill>
              </a:rPr>
              <a:t>można założyć przez </a:t>
            </a:r>
            <a:r>
              <a:rPr lang="pl-PL" sz="2800" dirty="0" err="1">
                <a:solidFill>
                  <a:schemeClr val="tx1"/>
                </a:solidFill>
              </a:rPr>
              <a:t>internet</a:t>
            </a:r>
            <a:r>
              <a:rPr lang="pl-PL" sz="2800" dirty="0">
                <a:solidFill>
                  <a:schemeClr val="tx1"/>
                </a:solidFill>
              </a:rPr>
              <a:t> – </a:t>
            </a:r>
            <a:r>
              <a:rPr lang="pl-PL" sz="2800" dirty="0" smtClean="0">
                <a:solidFill>
                  <a:schemeClr val="tx1"/>
                </a:solidFill>
              </a:rPr>
              <a:t/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za </a:t>
            </a:r>
            <a:r>
              <a:rPr lang="pl-PL" sz="2800" dirty="0">
                <a:solidFill>
                  <a:schemeClr val="tx1"/>
                </a:solidFill>
              </a:rPr>
              <a:t>pomocą bankowości elektronicznej (wybrane banki), login.gov, podpisu kwalifikowanego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6559535" y="4228728"/>
            <a:ext cx="56496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800" dirty="0">
                <a:solidFill>
                  <a:schemeClr val="tx1"/>
                </a:solidFill>
              </a:rPr>
              <a:t>można założyć w placówce ZUS lub podczas dyżuru pracownika ZUS w innej instytucji</a:t>
            </a:r>
          </a:p>
        </p:txBody>
      </p:sp>
    </p:spTree>
    <p:extLst>
      <p:ext uri="{BB962C8B-B14F-4D97-AF65-F5344CB8AC3E}">
        <p14:creationId xmlns:p14="http://schemas.microsoft.com/office/powerpoint/2010/main" val="2103346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558707" y="6028928"/>
            <a:ext cx="2798559" cy="504056"/>
            <a:chOff x="8527589" y="2206042"/>
            <a:chExt cx="2798559" cy="1898418"/>
          </a:xfrm>
        </p:grpSpPr>
        <p:sp>
          <p:nvSpPr>
            <p:cNvPr id="10" name="Prostokąt 9"/>
            <p:cNvSpPr/>
            <p:nvPr/>
          </p:nvSpPr>
          <p:spPr>
            <a:xfrm>
              <a:off x="8527589" y="2206042"/>
              <a:ext cx="2798559" cy="1898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Prostokąt 10"/>
            <p:cNvSpPr/>
            <p:nvPr/>
          </p:nvSpPr>
          <p:spPr>
            <a:xfrm>
              <a:off x="8527589" y="2206042"/>
              <a:ext cx="1839237" cy="1898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l-PL" sz="2400" kern="1200" dirty="0">
                <a:ln>
                  <a:noFill/>
                </a:ln>
                <a:solidFill>
                  <a:srgbClr val="002774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830253" y="916360"/>
            <a:ext cx="11809312" cy="936104"/>
          </a:xfrm>
        </p:spPr>
        <p:txBody>
          <a:bodyPr>
            <a:noAutofit/>
          </a:bodyPr>
          <a:lstStyle/>
          <a:p>
            <a:r>
              <a:rPr lang="pl-PL" sz="3600" dirty="0"/>
              <a:t>Jakiego wsparcia udzieli ZUS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2A813B13-F3D3-4052-83DF-F13354C01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78" y="3910010"/>
            <a:ext cx="4823649" cy="2370946"/>
          </a:xfrm>
          <a:prstGeom prst="rect">
            <a:avLst/>
          </a:prstGeom>
        </p:spPr>
      </p:pic>
      <p:sp>
        <p:nvSpPr>
          <p:cNvPr id="13" name="Strzałka: w lewo 12">
            <a:extLst>
              <a:ext uri="{FF2B5EF4-FFF2-40B4-BE49-F238E27FC236}">
                <a16:creationId xmlns:a16="http://schemas.microsoft.com/office/drawing/2014/main" xmlns="" id="{D462B9F4-188A-4068-B27A-50128B9EEDE5}"/>
              </a:ext>
            </a:extLst>
          </p:cNvPr>
          <p:cNvSpPr/>
          <p:nvPr/>
        </p:nvSpPr>
        <p:spPr>
          <a:xfrm rot="10800000">
            <a:off x="5699970" y="4518296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4AC02561-56DE-493F-96AB-73F0EEBF3772}"/>
              </a:ext>
            </a:extLst>
          </p:cNvPr>
          <p:cNvSpPr txBox="1"/>
          <p:nvPr/>
        </p:nvSpPr>
        <p:spPr>
          <a:xfrm>
            <a:off x="6742790" y="6036884"/>
            <a:ext cx="5124884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pl-PL" sz="2800" b="1" dirty="0">
                <a:solidFill>
                  <a:schemeClr val="tx1"/>
                </a:solidFill>
              </a:rPr>
              <a:t>pomoc w przypadku wątpliwości </a:t>
            </a:r>
          </a:p>
          <a:p>
            <a:pPr algn="l" rtl="0" latinLnBrk="1" hangingPunct="0"/>
            <a:r>
              <a:rPr lang="pl-PL" sz="2800" b="1" dirty="0">
                <a:solidFill>
                  <a:schemeClr val="tx1"/>
                </a:solidFill>
              </a:rPr>
              <a:t>dotyczących złożonego wniosku</a:t>
            </a:r>
            <a:endParaRPr kumimoji="0" lang="pl-PL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xmlns="" id="{DDD7B1DA-E3BA-48D4-97D9-0520ECBC5372}"/>
              </a:ext>
            </a:extLst>
          </p:cNvPr>
          <p:cNvSpPr txBox="1"/>
          <p:nvPr/>
        </p:nvSpPr>
        <p:spPr>
          <a:xfrm>
            <a:off x="6718424" y="2885473"/>
            <a:ext cx="588052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800" b="1" dirty="0">
                <a:solidFill>
                  <a:schemeClr val="tx1"/>
                </a:solidFill>
              </a:rPr>
              <a:t>pomoc w założeniu profilu na PUE ZUS</a:t>
            </a:r>
            <a:endParaRPr kumimoji="0" lang="pl-PL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56C565EA-C3DD-4D1D-9D53-7990A1C9C1B6}"/>
              </a:ext>
            </a:extLst>
          </p:cNvPr>
          <p:cNvSpPr txBox="1"/>
          <p:nvPr/>
        </p:nvSpPr>
        <p:spPr>
          <a:xfrm>
            <a:off x="6718424" y="4314085"/>
            <a:ext cx="504056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800" b="1" dirty="0">
                <a:solidFill>
                  <a:schemeClr val="tx1"/>
                </a:solidFill>
              </a:rPr>
              <a:t>pomoc w złożeniu wniosku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800" b="1" dirty="0">
                <a:solidFill>
                  <a:schemeClr val="tx1"/>
                </a:solidFill>
              </a:rPr>
              <a:t>elektronicznie przez PUE ZUS</a:t>
            </a:r>
            <a:endParaRPr kumimoji="0" lang="pl-PL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19" name="Strzałka: w lewo 12">
            <a:extLst>
              <a:ext uri="{FF2B5EF4-FFF2-40B4-BE49-F238E27FC236}">
                <a16:creationId xmlns:a16="http://schemas.microsoft.com/office/drawing/2014/main" xmlns="" id="{D462B9F4-188A-4068-B27A-50128B9EEDE5}"/>
              </a:ext>
            </a:extLst>
          </p:cNvPr>
          <p:cNvSpPr/>
          <p:nvPr/>
        </p:nvSpPr>
        <p:spPr>
          <a:xfrm rot="10800000">
            <a:off x="5699969" y="2869822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Strzałka: w lewo 12">
            <a:extLst>
              <a:ext uri="{FF2B5EF4-FFF2-40B4-BE49-F238E27FC236}">
                <a16:creationId xmlns:a16="http://schemas.microsoft.com/office/drawing/2014/main" xmlns="" id="{D462B9F4-188A-4068-B27A-50128B9EEDE5}"/>
              </a:ext>
            </a:extLst>
          </p:cNvPr>
          <p:cNvSpPr/>
          <p:nvPr/>
        </p:nvSpPr>
        <p:spPr>
          <a:xfrm rot="10800000">
            <a:off x="5699970" y="6235443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19326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558707" y="6028928"/>
            <a:ext cx="2798559" cy="504056"/>
            <a:chOff x="8527589" y="2206042"/>
            <a:chExt cx="2798559" cy="1898418"/>
          </a:xfrm>
        </p:grpSpPr>
        <p:sp>
          <p:nvSpPr>
            <p:cNvPr id="10" name="Prostokąt 9"/>
            <p:cNvSpPr/>
            <p:nvPr/>
          </p:nvSpPr>
          <p:spPr>
            <a:xfrm>
              <a:off x="8527589" y="2206042"/>
              <a:ext cx="2798559" cy="1898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Prostokąt 10"/>
            <p:cNvSpPr/>
            <p:nvPr/>
          </p:nvSpPr>
          <p:spPr>
            <a:xfrm>
              <a:off x="8527589" y="2206042"/>
              <a:ext cx="1839237" cy="1898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l-PL" sz="2400" kern="1200" dirty="0">
                <a:ln>
                  <a:noFill/>
                </a:ln>
                <a:solidFill>
                  <a:srgbClr val="002774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830253" y="916360"/>
            <a:ext cx="11809312" cy="936104"/>
          </a:xfrm>
        </p:spPr>
        <p:txBody>
          <a:bodyPr>
            <a:noAutofit/>
          </a:bodyPr>
          <a:lstStyle/>
          <a:p>
            <a:r>
              <a:rPr lang="pl-PL" sz="3600" dirty="0"/>
              <a:t>Gdzie szukać wsparcia z ZUS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2A813B13-F3D3-4052-83DF-F13354C01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79" y="3910010"/>
            <a:ext cx="3569558" cy="1754528"/>
          </a:xfrm>
          <a:prstGeom prst="rect">
            <a:avLst/>
          </a:prstGeom>
        </p:spPr>
      </p:pic>
      <p:sp>
        <p:nvSpPr>
          <p:cNvPr id="13" name="Strzałka: w lewo 12">
            <a:extLst>
              <a:ext uri="{FF2B5EF4-FFF2-40B4-BE49-F238E27FC236}">
                <a16:creationId xmlns:a16="http://schemas.microsoft.com/office/drawing/2014/main" xmlns="" id="{D462B9F4-188A-4068-B27A-50128B9EEDE5}"/>
              </a:ext>
            </a:extLst>
          </p:cNvPr>
          <p:cNvSpPr/>
          <p:nvPr/>
        </p:nvSpPr>
        <p:spPr>
          <a:xfrm rot="10800000">
            <a:off x="4586503" y="3797236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9" name="Strzałka: w lewo 12">
            <a:extLst>
              <a:ext uri="{FF2B5EF4-FFF2-40B4-BE49-F238E27FC236}">
                <a16:creationId xmlns:a16="http://schemas.microsoft.com/office/drawing/2014/main" xmlns="" id="{D462B9F4-188A-4068-B27A-50128B9EEDE5}"/>
              </a:ext>
            </a:extLst>
          </p:cNvPr>
          <p:cNvSpPr/>
          <p:nvPr/>
        </p:nvSpPr>
        <p:spPr>
          <a:xfrm rot="10800000">
            <a:off x="4586503" y="2195674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Strzałka: w lewo 12">
            <a:extLst>
              <a:ext uri="{FF2B5EF4-FFF2-40B4-BE49-F238E27FC236}">
                <a16:creationId xmlns:a16="http://schemas.microsoft.com/office/drawing/2014/main" xmlns="" id="{D462B9F4-188A-4068-B27A-50128B9EEDE5}"/>
              </a:ext>
            </a:extLst>
          </p:cNvPr>
          <p:cNvSpPr/>
          <p:nvPr/>
        </p:nvSpPr>
        <p:spPr>
          <a:xfrm rot="10800000">
            <a:off x="4625845" y="5069457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608149" y="1636440"/>
            <a:ext cx="7056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800" dirty="0">
                <a:solidFill>
                  <a:srgbClr val="003D6E"/>
                </a:solidFill>
              </a:rPr>
              <a:t>w Centrum Obsługi Telefonicznej (COT) ZUS w dni robocze (pn.– pt.) w godz. 7.00 –18.00 pod numerem telefonu 22 560 16 00 lub </a:t>
            </a:r>
          </a:p>
          <a:p>
            <a:pPr algn="l"/>
            <a:r>
              <a:rPr lang="pl-PL" sz="2800" dirty="0">
                <a:solidFill>
                  <a:srgbClr val="003D6E"/>
                </a:solidFill>
              </a:rPr>
              <a:t>za pośrednictwem maila na adres: </a:t>
            </a:r>
            <a:r>
              <a:rPr lang="pl-PL" sz="2800" u="sng" dirty="0">
                <a:solidFill>
                  <a:srgbClr val="003D6E"/>
                </a:solidFill>
                <a:hlinkClick r:id="rId4"/>
              </a:rPr>
              <a:t>cot@zus.pl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5608149" y="3729474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800" dirty="0">
                <a:solidFill>
                  <a:srgbClr val="003D6E"/>
                </a:solidFill>
              </a:rPr>
              <a:t>w salach obsługi klientów we wszystkich placówkach ZUS </a:t>
            </a:r>
          </a:p>
        </p:txBody>
      </p:sp>
      <p:sp>
        <p:nvSpPr>
          <p:cNvPr id="7" name="Prostokąt 6"/>
          <p:cNvSpPr/>
          <p:nvPr/>
        </p:nvSpPr>
        <p:spPr>
          <a:xfrm>
            <a:off x="5608149" y="5141319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800" dirty="0">
                <a:solidFill>
                  <a:srgbClr val="003D6E"/>
                </a:solidFill>
              </a:rPr>
              <a:t>podczas e-wizyty w ZUS 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5688227" y="6138027"/>
            <a:ext cx="65024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pl-PL" sz="2800" dirty="0">
                <a:solidFill>
                  <a:schemeClr val="tx1"/>
                </a:solidFill>
              </a:rPr>
              <a:t>w trakcie dyżurów pracowników ZUS w siedzibach urzędów miasta, gminy, Poczty Polskiej i KRUS </a:t>
            </a:r>
          </a:p>
        </p:txBody>
      </p:sp>
      <p:sp>
        <p:nvSpPr>
          <p:cNvPr id="21" name="Strzałka: w lewo 12">
            <a:extLst>
              <a:ext uri="{FF2B5EF4-FFF2-40B4-BE49-F238E27FC236}">
                <a16:creationId xmlns:a16="http://schemas.microsoft.com/office/drawing/2014/main" xmlns="" id="{D462B9F4-188A-4068-B27A-50128B9EEDE5}"/>
              </a:ext>
            </a:extLst>
          </p:cNvPr>
          <p:cNvSpPr/>
          <p:nvPr/>
        </p:nvSpPr>
        <p:spPr>
          <a:xfrm rot="10800000">
            <a:off x="4682995" y="6235443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83892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558707" y="6028928"/>
            <a:ext cx="2798559" cy="504056"/>
            <a:chOff x="8527589" y="2206042"/>
            <a:chExt cx="2798559" cy="1898418"/>
          </a:xfrm>
        </p:grpSpPr>
        <p:sp>
          <p:nvSpPr>
            <p:cNvPr id="10" name="Prostokąt 9"/>
            <p:cNvSpPr/>
            <p:nvPr/>
          </p:nvSpPr>
          <p:spPr>
            <a:xfrm>
              <a:off x="8527589" y="2206042"/>
              <a:ext cx="2798559" cy="1898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Prostokąt 10"/>
            <p:cNvSpPr/>
            <p:nvPr/>
          </p:nvSpPr>
          <p:spPr>
            <a:xfrm>
              <a:off x="8527589" y="2206042"/>
              <a:ext cx="1839237" cy="1898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l-PL" sz="2400" kern="1200" dirty="0">
                <a:ln>
                  <a:noFill/>
                </a:ln>
                <a:solidFill>
                  <a:srgbClr val="002774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830253" y="916360"/>
            <a:ext cx="11809312" cy="936104"/>
          </a:xfrm>
        </p:spPr>
        <p:txBody>
          <a:bodyPr>
            <a:noAutofit/>
          </a:bodyPr>
          <a:lstStyle/>
          <a:p>
            <a:r>
              <a:rPr lang="pl-PL" sz="3600" dirty="0"/>
              <a:t>Gdzie znaleźć informacje o świadczeniu Dobry Start</a:t>
            </a:r>
          </a:p>
        </p:txBody>
      </p:sp>
      <p:sp>
        <p:nvSpPr>
          <p:cNvPr id="2" name="Prostokąt 1"/>
          <p:cNvSpPr/>
          <p:nvPr/>
        </p:nvSpPr>
        <p:spPr>
          <a:xfrm>
            <a:off x="868897" y="2210873"/>
            <a:ext cx="11161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u="sng" dirty="0">
                <a:hlinkClick r:id="rId3"/>
              </a:rPr>
              <a:t>www.zus.pl</a:t>
            </a:r>
            <a:r>
              <a:rPr lang="pl-PL" dirty="0"/>
              <a:t> </a:t>
            </a:r>
            <a:r>
              <a:rPr lang="pl-PL" dirty="0">
                <a:solidFill>
                  <a:schemeClr val="tx1"/>
                </a:solidFill>
              </a:rPr>
              <a:t>podstrona dla programu Dobry Start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7" t="15839" r="18526" b="17521"/>
          <a:stretch/>
        </p:blipFill>
        <p:spPr bwMode="auto">
          <a:xfrm>
            <a:off x="2560320" y="3436640"/>
            <a:ext cx="7779434" cy="4570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8220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szablonZUS - Calibri">
  <a:themeElements>
    <a:clrScheme name="ZUS">
      <a:dk1>
        <a:srgbClr val="003D6E"/>
      </a:dk1>
      <a:lt1>
        <a:srgbClr val="FFFFFF"/>
      </a:lt1>
      <a:dk2>
        <a:srgbClr val="000000"/>
      </a:dk2>
      <a:lt2>
        <a:srgbClr val="FFFFFF"/>
      </a:lt2>
      <a:accent1>
        <a:srgbClr val="00993F"/>
      </a:accent1>
      <a:accent2>
        <a:srgbClr val="BEC3CE"/>
      </a:accent2>
      <a:accent3>
        <a:srgbClr val="E1B34F"/>
      </a:accent3>
      <a:accent4>
        <a:srgbClr val="3F84D2"/>
      </a:accent4>
      <a:accent5>
        <a:srgbClr val="F05E5E"/>
      </a:accent5>
      <a:accent6>
        <a:srgbClr val="773F9B"/>
      </a:accent6>
      <a:hlink>
        <a:srgbClr val="0000FF"/>
      </a:hlink>
      <a:folHlink>
        <a:srgbClr val="FF00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52A376F09CCF4480CB5BBCDEC07E82" ma:contentTypeVersion="" ma:contentTypeDescription="Utwórz nowy dokument." ma:contentTypeScope="" ma:versionID="fcb232c8cb8753233eb94c77a4e99827">
  <xsd:schema xmlns:xsd="http://www.w3.org/2001/XMLSchema" xmlns:xs="http://www.w3.org/2001/XMLSchema" xmlns:p="http://schemas.microsoft.com/office/2006/metadata/properties" xmlns:ns2="809703bf-e4d6-40f7-9d9c-22f91c49c7a2" targetNamespace="http://schemas.microsoft.com/office/2006/metadata/properties" ma:root="true" ma:fieldsID="ec4b3f2fa5b29fdd5706b541e448c7f6" ns2:_="">
    <xsd:import namespace="809703bf-e4d6-40f7-9d9c-22f91c49c7a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9703bf-e4d6-40f7-9d9c-22f91c49c7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FEA075-41C5-43C7-A17B-87EED58E2891}">
  <ds:schemaRefs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809703bf-e4d6-40f7-9d9c-22f91c49c7a2"/>
  </ds:schemaRefs>
</ds:datastoreItem>
</file>

<file path=customXml/itemProps2.xml><?xml version="1.0" encoding="utf-8"?>
<ds:datastoreItem xmlns:ds="http://schemas.openxmlformats.org/officeDocument/2006/customXml" ds:itemID="{B6B8BA20-F059-45B4-8CA5-EDF2B07D3A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D0C198-9F31-49DC-9A4A-27A3F942CD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9703bf-e4d6-40f7-9d9c-22f91c49c7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7127</TotalTime>
  <Words>376</Words>
  <Application>Microsoft Office PowerPoint</Application>
  <PresentationFormat>Niestandardowy</PresentationFormat>
  <Paragraphs>50</Paragraphs>
  <Slides>9</Slides>
  <Notes>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szablonZUS - Calibri</vt:lpstr>
      <vt:lpstr>Rządowy program Dobry Start    obsługa w ZUS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ZUS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jagoda.platek@zus.pl</dc:creator>
  <cp:lastModifiedBy>Mirosławska, Adriana</cp:lastModifiedBy>
  <cp:revision>472</cp:revision>
  <cp:lastPrinted>2021-06-29T10:58:08Z</cp:lastPrinted>
  <dcterms:created xsi:type="dcterms:W3CDTF">2017-04-19T06:44:09Z</dcterms:created>
  <dcterms:modified xsi:type="dcterms:W3CDTF">2021-06-30T10:53:16Z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0x010100EA52A376F09CCF4480CB5BBCDEC07E82</vt:lpwstr>
  </property>
</Properties>
</file>