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999" r:id="rId3"/>
    <p:sldId id="1018" r:id="rId4"/>
    <p:sldId id="1019" r:id="rId5"/>
    <p:sldId id="1033" r:id="rId6"/>
    <p:sldId id="1020" r:id="rId7"/>
    <p:sldId id="1022" r:id="rId8"/>
    <p:sldId id="1024" r:id="rId9"/>
    <p:sldId id="1034" r:id="rId10"/>
    <p:sldId id="1023" r:id="rId11"/>
    <p:sldId id="1027" r:id="rId12"/>
    <p:sldId id="1028" r:id="rId13"/>
    <p:sldId id="1029" r:id="rId14"/>
    <p:sldId id="1030" r:id="rId15"/>
    <p:sldId id="1031" r:id="rId16"/>
    <p:sldId id="1032" r:id="rId17"/>
    <p:sldId id="1017" r:id="rId1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5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Arkusz_programu_Microsoft_Excel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500" b="1" i="0" u="none" strike="noStrike" kern="1200" cap="all" spc="10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pl-PL" cap="none" baseline="0"/>
              <a:t>% zaszczepionych pełną dawką </a:t>
            </a:r>
          </a:p>
          <a:p>
            <a:pPr>
              <a:defRPr sz="1500" b="1" i="0" u="none" strike="noStrike" kern="1200" cap="all" spc="10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pl-PL" cap="none" baseline="0"/>
              <a:t>w powiatach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spPr>
            <a:solidFill>
              <a:schemeClr val="lt1"/>
            </a:solidFill>
            <a:ln w="19050">
              <a:solidFill>
                <a:schemeClr val="accent1"/>
              </a:solidFill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3824-48EE-A595-4EB020F3C101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3-3824-48EE-A595-4EB020F3C101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5-3824-48EE-A595-4EB020F3C101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7-3824-48EE-A595-4EB020F3C101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9-3824-48EE-A595-4EB020F3C101}"/>
              </c:ext>
            </c:extLst>
          </c:dPt>
          <c:dLbls>
            <c:dLbl>
              <c:idx val="0"/>
              <c:layout>
                <c:manualLayout>
                  <c:x val="-0.13802188736022389"/>
                  <c:y val="0.224788119181459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933608260455846"/>
                      <c:h val="0.1481473763652943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824-48EE-A595-4EB020F3C101}"/>
                </c:ext>
              </c:extLst>
            </c:dLbl>
            <c:dLbl>
              <c:idx val="1"/>
              <c:layout>
                <c:manualLayout>
                  <c:x val="-0.17533105591984427"/>
                  <c:y val="-0.1640489134497037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824-48EE-A595-4EB020F3C101}"/>
                </c:ext>
              </c:extLst>
            </c:dLbl>
            <c:dLbl>
              <c:idx val="2"/>
              <c:layout>
                <c:manualLayout>
                  <c:x val="3.0481958714124919E-2"/>
                  <c:y val="-0.13178989178211825"/>
                </c:manualLayout>
              </c:layout>
              <c:tx>
                <c:rich>
                  <a:bodyPr/>
                  <a:lstStyle/>
                  <a:p>
                    <a:fld id="{73FA66E7-A04B-4F0B-BE0A-2556EAF77C06}" type="CATEGORYNAME">
                      <a:rPr lang="en-US"/>
                      <a:pPr/>
                      <a:t>[NAZWA KATEGORII]</a:t>
                    </a:fld>
                    <a:r>
                      <a:rPr lang="en-US" baseline="0" dirty="0"/>
                      <a:t>; </a:t>
                    </a:r>
                  </a:p>
                  <a:p>
                    <a:fld id="{DD73E286-39FB-4E97-8A48-9834F1DD4189}" type="VALUE">
                      <a:rPr lang="en-US" baseline="0" smtClean="0"/>
                      <a:pPr/>
                      <a:t>[WARTOŚĆ]</a:t>
                    </a:fld>
                    <a:endParaRPr lang="pl-PL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824-48EE-A595-4EB020F3C101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ECADD90-7774-4064-9C7A-F596F366ABD1}" type="CATEGORYNAME">
                      <a:rPr lang="en-US" sz="1400"/>
                      <a:pPr>
                        <a:defRPr sz="1400" b="1" i="0" u="none" strike="noStrike" kern="1200" baseline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[NAZWA KATEGORII]</a:t>
                    </a:fld>
                    <a:r>
                      <a:rPr lang="en-US" sz="1400" baseline="0" dirty="0"/>
                      <a:t>; </a:t>
                    </a:r>
                  </a:p>
                  <a:p>
                    <a:pPr>
                      <a:defRPr sz="1400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DD11370-694C-42F8-806E-21D0A1AF25ED}" type="VALUE">
                      <a:rPr lang="en-US" sz="1400" baseline="0" smtClean="0"/>
                      <a:pPr>
                        <a:defRPr sz="1400" b="1" i="0" u="none" strike="noStrike" kern="1200" baseline="0">
                          <a:solidFill>
                            <a:schemeClr val="accen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[WARTOŚĆ]</a:t>
                    </a:fld>
                    <a:endParaRPr lang="pl-PL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824-48EE-A595-4EB020F3C101}"/>
                </c:ext>
              </c:extLst>
            </c:dLbl>
            <c:dLbl>
              <c:idx val="4"/>
              <c:layout>
                <c:manualLayout>
                  <c:x val="0.13375395163538406"/>
                  <c:y val="0.2291479331059560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17712501937062763"/>
                      <c:h val="0.1325810614856413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3824-48EE-A595-4EB020F3C1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'Arkusz1 (2)'!$I$3:$I$7</c:f>
              <c:strCache>
                <c:ptCount val="5"/>
                <c:pt idx="0">
                  <c:v>Częstochowa</c:v>
                </c:pt>
                <c:pt idx="1">
                  <c:v>powiat częstochowski</c:v>
                </c:pt>
                <c:pt idx="2">
                  <c:v>powiat kłobucki</c:v>
                </c:pt>
                <c:pt idx="3">
                  <c:v>powiat lubliniecki </c:v>
                </c:pt>
                <c:pt idx="4">
                  <c:v>powiat myszkowski</c:v>
                </c:pt>
              </c:strCache>
            </c:strRef>
          </c:cat>
          <c:val>
            <c:numRef>
              <c:f>'Arkusz1 (2)'!$J$3:$J$7</c:f>
              <c:numCache>
                <c:formatCode>General</c:formatCode>
                <c:ptCount val="5"/>
                <c:pt idx="0">
                  <c:v>30</c:v>
                </c:pt>
                <c:pt idx="1">
                  <c:v>24</c:v>
                </c:pt>
                <c:pt idx="2">
                  <c:v>26</c:v>
                </c:pt>
                <c:pt idx="3">
                  <c:v>23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824-48EE-A595-4EB020F3C101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pl-PL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9EF7F-E542-4AE8-A906-0024AFDFBC17}" type="datetimeFigureOut">
              <a:rPr lang="pl-PL" smtClean="0"/>
              <a:t>22.06.2021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1A2C99-6809-4A1F-870E-D060D11D716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3453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dirty="0"/>
          </a:p>
        </p:txBody>
      </p:sp>
      <p:sp>
        <p:nvSpPr>
          <p:cNvPr id="2" name="Symbol zastępczy daty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pl-P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406098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928883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12299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u="non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89544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21925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5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3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35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5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3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35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Symbol zastępczy stopki 4"/>
          <p:cNvSpPr txBox="1">
            <a:spLocks/>
          </p:cNvSpPr>
          <p:nvPr userDrawn="1"/>
        </p:nvSpPr>
        <p:spPr>
          <a:xfrm>
            <a:off x="-3767" y="6356350"/>
            <a:ext cx="9144000" cy="501650"/>
          </a:xfrm>
          <a:prstGeom prst="rect">
            <a:avLst/>
          </a:prstGeom>
          <a:solidFill>
            <a:srgbClr val="081422"/>
          </a:solidFill>
        </p:spPr>
        <p:txBody>
          <a:bodyPr vert="horz" lIns="68580" tIns="34290" rIns="68580" bIns="34290" rtlCol="0" anchor="ctr"/>
          <a:lstStyle>
            <a:defPPr>
              <a:defRPr lang="pl-P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900" dirty="0"/>
              <a:t>Kuratorium Oświaty w Katowicach - Delegatura w Częstochowie</a:t>
            </a:r>
          </a:p>
        </p:txBody>
      </p:sp>
    </p:spTree>
    <p:extLst>
      <p:ext uri="{BB962C8B-B14F-4D97-AF65-F5344CB8AC3E}">
        <p14:creationId xmlns:p14="http://schemas.microsoft.com/office/powerpoint/2010/main" val="2567960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5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3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2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5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3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2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952732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294217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5743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71705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020222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7000">
              <a:srgbClr val="3176C9"/>
            </a:gs>
            <a:gs pos="0">
              <a:srgbClr val="04091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2619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Kuratorium Oświaty</a:t>
            </a:r>
            <a:b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 Katowicach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953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l-PL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Delegatura w Częstochowie</a:t>
            </a:r>
          </a:p>
        </p:txBody>
      </p:sp>
      <p:cxnSp>
        <p:nvCxnSpPr>
          <p:cNvPr id="5" name="Łącznik prostoliniowy 4"/>
          <p:cNvCxnSpPr/>
          <p:nvPr/>
        </p:nvCxnSpPr>
        <p:spPr>
          <a:xfrm>
            <a:off x="684213" y="3644900"/>
            <a:ext cx="7775575" cy="0"/>
          </a:xfrm>
          <a:prstGeom prst="line">
            <a:avLst/>
          </a:prstGeom>
          <a:ln w="12700" cmpd="dbl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az 7"/>
          <p:cNvPicPr>
            <a:picLocks noChangeAspect="1" noChangeArrowheads="1"/>
          </p:cNvPicPr>
          <p:nvPr/>
        </p:nvPicPr>
        <p:blipFill>
          <a:blip r:embed="rId3"/>
          <a:srcRect l="2261" t="3426" r="8110" b="77017"/>
          <a:stretch>
            <a:fillRect/>
          </a:stretch>
        </p:blipFill>
        <p:spPr bwMode="auto">
          <a:xfrm>
            <a:off x="250825" y="4164013"/>
            <a:ext cx="1728788" cy="236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odtytuł 2"/>
          <p:cNvSpPr txBox="1">
            <a:spLocks/>
          </p:cNvSpPr>
          <p:nvPr/>
        </p:nvSpPr>
        <p:spPr>
          <a:xfrm>
            <a:off x="1371600" y="4653136"/>
            <a:ext cx="6400800" cy="18722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1600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sz="1600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sz="1600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sz="1600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1600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Częstochowa, </a:t>
            </a:r>
            <a:r>
              <a:rPr lang="pl-PL" sz="1600" dirty="0">
                <a:solidFill>
                  <a:srgbClr val="1F497D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 i 23 czerwca 2021 r.</a:t>
            </a:r>
            <a:endParaRPr lang="pl-PL" sz="1600" dirty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9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38C80C-C690-4438-B45E-4AD1013E9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Harmonogram działań w zakresie szczepień</a:t>
            </a:r>
          </a:p>
        </p:txBody>
      </p:sp>
      <p:pic>
        <p:nvPicPr>
          <p:cNvPr id="4" name="Symbol zastępczy zawartości 3" descr="http://www.kuratorium.katowice.pl/wp-content/uploads/2021/06/g-rafika-1.png">
            <a:extLst>
              <a:ext uri="{FF2B5EF4-FFF2-40B4-BE49-F238E27FC236}">
                <a16:creationId xmlns:a16="http://schemas.microsoft.com/office/drawing/2014/main" id="{FDA6992C-00E1-4F1E-AFFE-F101509C4FF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330" y="2057401"/>
            <a:ext cx="8045340" cy="3394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406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Wykres 3">
            <a:extLst>
              <a:ext uri="{FF2B5EF4-FFF2-40B4-BE49-F238E27FC236}">
                <a16:creationId xmlns:a16="http://schemas.microsoft.com/office/drawing/2014/main" id="{DA01BF23-5D49-47A9-B3AD-CCEEF9F579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7587085"/>
              </p:ext>
            </p:extLst>
          </p:nvPr>
        </p:nvGraphicFramePr>
        <p:xfrm>
          <a:off x="0" y="1145309"/>
          <a:ext cx="9143999" cy="4414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9930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01D4997A-77F3-4733-939F-881C8B600F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80936"/>
            <a:ext cx="9144000" cy="5496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320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00BCC1EA-94C1-481C-AE1F-D3B1CF92B0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77277"/>
            <a:ext cx="9143999" cy="5503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62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56226F11-F203-43E3-870A-2F975FAC2E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4586"/>
            <a:ext cx="9143999" cy="548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01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>
            <a:extLst>
              <a:ext uri="{FF2B5EF4-FFF2-40B4-BE49-F238E27FC236}">
                <a16:creationId xmlns:a16="http://schemas.microsoft.com/office/drawing/2014/main" id="{F13B192D-AF6B-4005-9D58-0D2F44FADC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693094"/>
            <a:ext cx="9144000" cy="5471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89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979586-2912-451E-8063-463A9A53E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Liczba zaszczepionych nastolatków </a:t>
            </a:r>
            <a:br>
              <a:rPr lang="pl-PL" dirty="0"/>
            </a:br>
            <a:r>
              <a:rPr lang="pl-PL" dirty="0"/>
              <a:t>na dzień 18 czerwca 2021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4773291-FF6D-446B-8927-28BFD6CCB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Liczba zaszczepionych dzieci w wieku od 12 do 19 lat:</a:t>
            </a:r>
          </a:p>
          <a:p>
            <a:pPr marL="0" indent="0">
              <a:buNone/>
            </a:pPr>
            <a:r>
              <a:rPr lang="pl-PL" dirty="0"/>
              <a:t>Częstochowa – 2074</a:t>
            </a:r>
          </a:p>
          <a:p>
            <a:pPr marL="0" indent="0">
              <a:buNone/>
            </a:pPr>
            <a:r>
              <a:rPr lang="pl-PL" dirty="0"/>
              <a:t>powiat częstochowski – 1078</a:t>
            </a:r>
          </a:p>
          <a:p>
            <a:pPr marL="0" indent="0">
              <a:buNone/>
            </a:pPr>
            <a:r>
              <a:rPr lang="pl-PL" dirty="0"/>
              <a:t>powiat kłobucki – 743</a:t>
            </a:r>
          </a:p>
          <a:p>
            <a:pPr marL="0" indent="0">
              <a:buNone/>
            </a:pPr>
            <a:r>
              <a:rPr lang="pl-PL" dirty="0"/>
              <a:t>powiat lubliniecki – 683</a:t>
            </a:r>
          </a:p>
          <a:p>
            <a:pPr marL="0" indent="0">
              <a:buNone/>
            </a:pPr>
            <a:r>
              <a:rPr lang="pl-PL" dirty="0"/>
              <a:t>powiat myszkowski – 665</a:t>
            </a:r>
          </a:p>
          <a:p>
            <a:pPr marL="0" indent="0">
              <a:buNone/>
            </a:pPr>
            <a:r>
              <a:rPr lang="pl-PL" dirty="0"/>
              <a:t>Dzieci w wieku od 0 do 11 lat nie zostały zaszczepione.</a:t>
            </a:r>
          </a:p>
        </p:txBody>
      </p:sp>
    </p:spTree>
    <p:extLst>
      <p:ext uri="{BB962C8B-B14F-4D97-AF65-F5344CB8AC3E}">
        <p14:creationId xmlns:p14="http://schemas.microsoft.com/office/powerpoint/2010/main" val="17159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3C5E8F6-CD4D-4E10-A81C-82008F601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							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							Dziękujemy za uwagę.</a:t>
            </a:r>
          </a:p>
        </p:txBody>
      </p:sp>
    </p:spTree>
    <p:extLst>
      <p:ext uri="{BB962C8B-B14F-4D97-AF65-F5344CB8AC3E}">
        <p14:creationId xmlns:p14="http://schemas.microsoft.com/office/powerpoint/2010/main" val="371642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3C78E3-570D-455D-ACD0-064EA4DED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5900" y="2826327"/>
            <a:ext cx="6172200" cy="534816"/>
          </a:xfrm>
        </p:spPr>
        <p:txBody>
          <a:bodyPr>
            <a:normAutofit fontScale="90000"/>
          </a:bodyPr>
          <a:lstStyle/>
          <a:p>
            <a:r>
              <a:rPr lang="pl-PL" dirty="0"/>
              <a:t>Szczepienia nastolatków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C3F2601C-911E-48BC-B0F3-A42E3E200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366" y="3422903"/>
            <a:ext cx="7785267" cy="12193"/>
          </a:xfrm>
          <a:prstGeom prst="rect">
            <a:avLst/>
          </a:prstGeom>
        </p:spPr>
      </p:pic>
      <p:cxnSp>
        <p:nvCxnSpPr>
          <p:cNvPr id="4" name="Łącznik prostoliniowy 4">
            <a:extLst>
              <a:ext uri="{FF2B5EF4-FFF2-40B4-BE49-F238E27FC236}">
                <a16:creationId xmlns:a16="http://schemas.microsoft.com/office/drawing/2014/main" id="{57E31CD1-8E11-4DD6-B2CC-2EE61C3649E5}"/>
              </a:ext>
            </a:extLst>
          </p:cNvPr>
          <p:cNvCxnSpPr/>
          <p:nvPr/>
        </p:nvCxnSpPr>
        <p:spPr>
          <a:xfrm>
            <a:off x="679366" y="2826327"/>
            <a:ext cx="7775575" cy="0"/>
          </a:xfrm>
          <a:prstGeom prst="line">
            <a:avLst/>
          </a:prstGeom>
          <a:ln w="12700" cmpd="dbl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93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9207B0-6AE3-4A15-A8E4-55583C935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Program spotkania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0C0C59A-E0A6-48F4-AF4F-84033BE7C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AutoNum type="arabicPeriod"/>
            </a:pPr>
            <a:r>
              <a:rPr lang="pl-PL" dirty="0">
                <a:effectLst/>
              </a:rPr>
              <a:t>Wystąpienie wideo prof. dr hab. med. Włodzimierza Mazura - śląskiego konsultanta w  dziedzinie chorób zakaźnych</a:t>
            </a:r>
          </a:p>
          <a:p>
            <a:pPr marL="514350" lvl="0" indent="-514350">
              <a:buAutoNum type="arabicPeriod"/>
            </a:pPr>
            <a:r>
              <a:rPr lang="pl-PL" dirty="0">
                <a:effectLst/>
              </a:rPr>
              <a:t>Harmonogram działań w zakresie szczepień </a:t>
            </a:r>
          </a:p>
          <a:p>
            <a:pPr marL="514350" lvl="0" indent="-514350">
              <a:buAutoNum type="arabicPeriod"/>
            </a:pPr>
            <a:r>
              <a:rPr lang="pl-PL" dirty="0">
                <a:effectLst/>
              </a:rPr>
              <a:t>Poziom zaszczepienia mieszkańców, w tym dzieci i młodzieży  </a:t>
            </a:r>
            <a:br>
              <a:rPr lang="pl-PL" dirty="0">
                <a:effectLst/>
              </a:rPr>
            </a:br>
            <a:r>
              <a:rPr lang="pl-PL" dirty="0">
                <a:effectLst/>
              </a:rPr>
              <a:t>w wieku 12-19 lat – teren Delegatury w Częstochowie </a:t>
            </a:r>
          </a:p>
          <a:p>
            <a:pPr marL="514350" lvl="0" indent="-514350">
              <a:buAutoNum type="arabicPeriod"/>
            </a:pPr>
            <a:r>
              <a:rPr lang="pl-PL" dirty="0">
                <a:effectLst/>
              </a:rPr>
              <a:t>Zobowiązanie dyrektorów do zaplanowania spotkań  </a:t>
            </a:r>
            <a:br>
              <a:rPr lang="pl-PL" dirty="0">
                <a:effectLst/>
              </a:rPr>
            </a:br>
            <a:r>
              <a:rPr lang="pl-PL" dirty="0">
                <a:effectLst/>
              </a:rPr>
              <a:t>z rodzicami na temat szczepień, z ewentualnym udziałem pracownika medycznego.</a:t>
            </a:r>
          </a:p>
          <a:p>
            <a:pPr marL="514350" lvl="0" indent="-514350">
              <a:buAutoNum type="arabicPeriod"/>
            </a:pPr>
            <a:r>
              <a:rPr lang="pl-PL" dirty="0">
                <a:effectLst/>
              </a:rPr>
              <a:t>Odpowiedzi na pytania – przedstawiciel podmiotu leczniczego.</a:t>
            </a:r>
          </a:p>
          <a:p>
            <a:pPr marL="0" indent="0">
              <a:buNone/>
            </a:pPr>
            <a:endParaRPr lang="pl-PL" sz="900" dirty="0"/>
          </a:p>
        </p:txBody>
      </p:sp>
    </p:spTree>
    <p:extLst>
      <p:ext uri="{BB962C8B-B14F-4D97-AF65-F5344CB8AC3E}">
        <p14:creationId xmlns:p14="http://schemas.microsoft.com/office/powerpoint/2010/main" val="1927382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5784BC4-E44B-4330-9C9D-7C3C5D7D7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Harmonogram działań w zakresie szczepień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14C362-EDF4-4557-9E88-A0F428454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557" y="1417638"/>
            <a:ext cx="8342243" cy="52879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/>
              <a:t>Szczepienia uczniów w wieku 12-18 lat – rejestracja</a:t>
            </a:r>
          </a:p>
          <a:p>
            <a:pPr marL="0" indent="0">
              <a:buNone/>
            </a:pPr>
            <a:r>
              <a:rPr lang="pl-PL" dirty="0">
                <a:solidFill>
                  <a:srgbClr val="FFFF00"/>
                </a:solidFill>
              </a:rPr>
              <a:t>Od 7 czerwca rodzice mogą rejestrować na szczepienie dzieci, które ukończyły 12. rok życia</a:t>
            </a:r>
            <a:r>
              <a:rPr lang="pl-PL" dirty="0"/>
              <a:t>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Została uruchomiona rejestracja dla uczniów w wieku 16 i 17 lat.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 zakończeniu </a:t>
            </a:r>
            <a:r>
              <a:rPr lang="pl-PL" b="1" dirty="0"/>
              <a:t>wakacji</a:t>
            </a:r>
            <a:r>
              <a:rPr lang="pl-PL" dirty="0"/>
              <a:t> szczepienia będą mogły być realizowane                             </a:t>
            </a:r>
            <a:r>
              <a:rPr lang="pl-PL" b="1" dirty="0"/>
              <a:t>w trybie mobilnym </a:t>
            </a:r>
            <a:r>
              <a:rPr lang="pl-PL" dirty="0"/>
              <a:t>na terenie placówek oświatowych. Będą je wykonywały podmioty lecznicze prowadzące stacjonarne punkty szczepień. 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Materiały informacyjne będą przekazywane do szkół za pośrednictwem Systemu Informacji Oświatowej.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75187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7E9C07-10A2-4F99-81A5-892059835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effectLst/>
              </a:rPr>
              <a:t>Dlaczego warto się zaszczepić?</a:t>
            </a:r>
            <a:br>
              <a:rPr lang="pl-PL" b="1" dirty="0">
                <a:effectLst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4EC4EB-DC18-4D87-B093-BD2C44071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>
                <a:effectLst/>
              </a:rPr>
              <a:t>Szczepionka to najlepszy sposób na przerwanie transmisji wirusa, a tym samym na powrót do życia, które znamy sprzed okresu pandemii. </a:t>
            </a:r>
          </a:p>
          <a:p>
            <a:pPr marL="0" indent="0">
              <a:buNone/>
            </a:pPr>
            <a:endParaRPr lang="pl-PL" dirty="0">
              <a:effectLst/>
            </a:endParaRPr>
          </a:p>
          <a:p>
            <a:pPr marL="0" indent="0">
              <a:buNone/>
            </a:pPr>
            <a:r>
              <a:rPr lang="pl-PL" dirty="0">
                <a:effectLst/>
              </a:rPr>
              <a:t>Zaszczepienie się jak największej liczby osób zwiększa szansę na trwały powrót do stacjonarnych zajęć w szkołach, placówkach                      i na uczelniach, wydarzeń kulturalnych czy spotkań rodzinnych                         i towarzyskich. Dzięki szczepionce możemy chronić nie tylko nas samych, ale także naszych najbliższych.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73837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8C5A52-F718-4A3F-85E9-F455C79C5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>
                <a:effectLst/>
              </a:rPr>
              <a:t>Gdzie i kiedy uczniowie mogą się szczepić?</a:t>
            </a:r>
            <a:br>
              <a:rPr lang="pl-PL" b="1" dirty="0">
                <a:effectLst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96456F-1B09-47E9-ADA6-4A8DEB9D7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>
                <a:solidFill>
                  <a:srgbClr val="FFFF00"/>
                </a:solidFill>
                <a:effectLst/>
              </a:rPr>
              <a:t>Już od 7 czerwca rodzice mogą rejestrować dzieci od 12. roku życia na szczepienie przeciw COVID-19. </a:t>
            </a:r>
          </a:p>
          <a:p>
            <a:pPr marL="0" indent="0">
              <a:buNone/>
            </a:pPr>
            <a:endParaRPr lang="pl-PL" dirty="0">
              <a:effectLst/>
            </a:endParaRPr>
          </a:p>
          <a:p>
            <a:pPr marL="0" indent="0">
              <a:buNone/>
            </a:pPr>
            <a:r>
              <a:rPr lang="pl-PL" dirty="0">
                <a:effectLst/>
              </a:rPr>
              <a:t>Aktualnie proces szczepienia obejmuje:</a:t>
            </a:r>
          </a:p>
          <a:p>
            <a:pPr lvl="0"/>
            <a:r>
              <a:rPr lang="pl-PL" dirty="0">
                <a:effectLst/>
              </a:rPr>
              <a:t>zgodę rodzica,</a:t>
            </a:r>
          </a:p>
          <a:p>
            <a:pPr lvl="0"/>
            <a:r>
              <a:rPr lang="pl-PL" dirty="0">
                <a:effectLst/>
              </a:rPr>
              <a:t>kwestionariusz,</a:t>
            </a:r>
          </a:p>
          <a:p>
            <a:pPr lvl="0"/>
            <a:r>
              <a:rPr lang="pl-PL" dirty="0">
                <a:effectLst/>
              </a:rPr>
              <a:t>kwalifikację lekarza,</a:t>
            </a:r>
          </a:p>
          <a:p>
            <a:pPr lvl="0"/>
            <a:r>
              <a:rPr lang="pl-PL" dirty="0">
                <a:effectLst/>
              </a:rPr>
              <a:t>szczepienie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00950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1226D0-E3D6-4EF3-90B3-3926B1344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Harmonogram działań w zakresie szczepień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284B83-24B2-4DDC-A8C2-A80C9209E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2696"/>
            <a:ext cx="8229600" cy="4933469"/>
          </a:xfrm>
        </p:spPr>
        <p:txBody>
          <a:bodyPr>
            <a:normAutofit fontScale="92500" lnSpcReduction="10000"/>
          </a:bodyPr>
          <a:lstStyle/>
          <a:p>
            <a:r>
              <a:rPr lang="pl-PL" dirty="0">
                <a:solidFill>
                  <a:srgbClr val="FFC000"/>
                </a:solidFill>
                <a:effectLst/>
              </a:rPr>
              <a:t>Po zakończeniu wakacji szczepienia będą wykonane                                           w dotychczasowych miejscach oraz w tymczasowych mobilnych punktach szczepień. Zorganizują je podmioty lecznicze prowadzące stacjonarne punkty szczepień.</a:t>
            </a:r>
          </a:p>
          <a:p>
            <a:endParaRPr lang="pl-PL" dirty="0">
              <a:effectLst/>
            </a:endParaRPr>
          </a:p>
          <a:p>
            <a:r>
              <a:rPr lang="pl-PL" dirty="0">
                <a:effectLst/>
              </a:rPr>
              <a:t>Szczepienia będą odbywały się według następującego harmonogramu:</a:t>
            </a:r>
          </a:p>
          <a:p>
            <a:pPr lvl="0"/>
            <a:r>
              <a:rPr lang="pl-PL" b="1" dirty="0">
                <a:solidFill>
                  <a:srgbClr val="FFFF00"/>
                </a:solidFill>
                <a:effectLst/>
              </a:rPr>
              <a:t>I tydzień września</a:t>
            </a:r>
            <a:r>
              <a:rPr lang="pl-PL" dirty="0">
                <a:solidFill>
                  <a:srgbClr val="FFFF00"/>
                </a:solidFill>
                <a:effectLst/>
              </a:rPr>
              <a:t>(1.09-5.09) </a:t>
            </a:r>
            <a:r>
              <a:rPr lang="pl-PL" dirty="0">
                <a:effectLst/>
              </a:rPr>
              <a:t>– tydzień </a:t>
            </a:r>
            <a:r>
              <a:rPr lang="pl-PL" b="1" dirty="0">
                <a:effectLst/>
              </a:rPr>
              <a:t>informacyjny </a:t>
            </a:r>
            <a:r>
              <a:rPr lang="pl-PL" dirty="0">
                <a:effectLst/>
              </a:rPr>
              <a:t>– lekcje wychowawcze i spotkania z rodzicami o charakterze informacyjno-edukacyjnym,</a:t>
            </a:r>
          </a:p>
          <a:p>
            <a:pPr lvl="0"/>
            <a:r>
              <a:rPr lang="pl-PL" b="1" dirty="0">
                <a:solidFill>
                  <a:srgbClr val="FFFF00"/>
                </a:solidFill>
                <a:effectLst/>
              </a:rPr>
              <a:t>II tydzień września</a:t>
            </a:r>
            <a:r>
              <a:rPr lang="pl-PL" dirty="0">
                <a:solidFill>
                  <a:srgbClr val="FFFF00"/>
                </a:solidFill>
                <a:effectLst/>
              </a:rPr>
              <a:t>(6.09-12.09) </a:t>
            </a:r>
            <a:r>
              <a:rPr lang="pl-PL" dirty="0">
                <a:effectLst/>
              </a:rPr>
              <a:t>– tydzień </a:t>
            </a:r>
            <a:r>
              <a:rPr lang="pl-PL" b="1" dirty="0">
                <a:effectLst/>
              </a:rPr>
              <a:t>przygotowania </a:t>
            </a:r>
            <a:r>
              <a:rPr lang="pl-PL" dirty="0">
                <a:effectLst/>
              </a:rPr>
              <a:t>do szczepienia – zbieranie przez wychowawców zgód od rodziców i opiekunów prawnych na szczepienie dzieci,</a:t>
            </a:r>
          </a:p>
          <a:p>
            <a:pPr lvl="0"/>
            <a:r>
              <a:rPr lang="pl-PL" b="1" dirty="0">
                <a:solidFill>
                  <a:srgbClr val="FFFF00"/>
                </a:solidFill>
                <a:effectLst/>
              </a:rPr>
              <a:t>III tydzień września</a:t>
            </a:r>
            <a:r>
              <a:rPr lang="pl-PL" dirty="0">
                <a:solidFill>
                  <a:srgbClr val="FFFF00"/>
                </a:solidFill>
                <a:effectLst/>
              </a:rPr>
              <a:t>(13.09-19.09)</a:t>
            </a:r>
            <a:r>
              <a:rPr lang="pl-PL" dirty="0">
                <a:effectLst/>
              </a:rPr>
              <a:t> – tydzień </a:t>
            </a:r>
            <a:r>
              <a:rPr lang="pl-PL" b="1" dirty="0">
                <a:effectLst/>
              </a:rPr>
              <a:t>szczepień</a:t>
            </a:r>
            <a:r>
              <a:rPr lang="pl-PL" dirty="0">
                <a:effectLst/>
              </a:rPr>
              <a:t>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61693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AF5223-30DE-41E8-AB29-0D57733AA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>
                <a:effectLst/>
              </a:rPr>
              <a:t>Przygotowanie się ucznia do szczepienia – rekomendacje dla rodziców</a:t>
            </a:r>
            <a:br>
              <a:rPr lang="pl-PL" b="1" dirty="0">
                <a:effectLst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F6FFD3-6F8D-46D8-BCE1-06AC5CC35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err="1">
                <a:effectLst/>
              </a:rPr>
              <a:t>MEiN</a:t>
            </a:r>
            <a:r>
              <a:rPr lang="pl-PL" dirty="0">
                <a:effectLst/>
              </a:rPr>
              <a:t> pracowało wspólnie z Ministrem Zdrowia rekomendacje dotyczące przygotowania się ucznia do szczepienia.</a:t>
            </a:r>
          </a:p>
          <a:p>
            <a:pPr marL="0" indent="0">
              <a:buNone/>
            </a:pPr>
            <a:r>
              <a:rPr lang="pl-PL" dirty="0">
                <a:effectLst/>
              </a:rPr>
              <a:t> Są one skierowane przede wszystkim do rodziców i opiekunów. </a:t>
            </a:r>
          </a:p>
          <a:p>
            <a:pPr marL="0" indent="0">
              <a:buNone/>
            </a:pPr>
            <a:r>
              <a:rPr lang="pl-PL" dirty="0">
                <a:effectLst/>
              </a:rPr>
              <a:t>W zaleceniach znalazły się m.in. informacje dotyczące spożywania posiłków przed szczepieniem czy przyjmowania leków. </a:t>
            </a:r>
          </a:p>
          <a:p>
            <a:pPr marL="0" indent="0">
              <a:buNone/>
            </a:pPr>
            <a:r>
              <a:rPr lang="pl-PL" b="1" dirty="0">
                <a:solidFill>
                  <a:srgbClr val="FFC000"/>
                </a:solidFill>
                <a:effectLst/>
              </a:rPr>
              <a:t>Przed szczepieniem rodzice powinni zwrócić także szczególną uwagę na rzetelne wypełnienie kwestionariusza. Ważne jest, aby podali wszystkie istotne informacje o zdrowiu dziecka.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4657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E51BF0-EF85-4C21-B21D-B03CA2444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effectLst/>
              </a:rPr>
              <a:t>Jak działa szczepionka?</a:t>
            </a:r>
            <a:br>
              <a:rPr lang="pl-PL" b="1" dirty="0">
                <a:effectLst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89C4CA-9EA8-452A-8E75-6F974C361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>
                <a:effectLst/>
              </a:rPr>
              <a:t>Szczepionka wyzwala w organizmie człowieka naturalną produkcję przeciwciał. Stymuluje także nasze komórki odpornościowe, aby chroniły nas przed zakażeniem COVID-19. </a:t>
            </a:r>
          </a:p>
          <a:p>
            <a:pPr marL="0" indent="0">
              <a:buNone/>
            </a:pPr>
            <a:endParaRPr lang="pl-PL" dirty="0">
              <a:effectLst/>
            </a:endParaRPr>
          </a:p>
          <a:p>
            <a:pPr marL="0" indent="0">
              <a:buNone/>
            </a:pPr>
            <a:endParaRPr lang="pl-PL" dirty="0">
              <a:effectLst/>
            </a:endParaRPr>
          </a:p>
          <a:p>
            <a:pPr marL="0" indent="0">
              <a:buNone/>
            </a:pPr>
            <a:r>
              <a:rPr lang="pl-PL" sz="3600" dirty="0">
                <a:solidFill>
                  <a:srgbClr val="FFFF00"/>
                </a:solidFill>
                <a:effectLst/>
              </a:rPr>
              <a:t>Szczepionka jest darmowa i dobrowolna.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044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1_Motyw pakietu Office">
  <a:themeElements>
    <a:clrScheme name="Niestandardowy 1">
      <a:dk1>
        <a:srgbClr val="F8F8F8"/>
      </a:dk1>
      <a:lt1>
        <a:srgbClr val="F8F8F8"/>
      </a:lt1>
      <a:dk2>
        <a:srgbClr val="1F497D"/>
      </a:dk2>
      <a:lt2>
        <a:srgbClr val="F8F8F8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iestandardowy 1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Ką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Pakiet 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438</Words>
  <Application>Microsoft Office PowerPoint</Application>
  <PresentationFormat>Pokaz na ekranie (4:3)</PresentationFormat>
  <Paragraphs>73</Paragraphs>
  <Slides>17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1" baseType="lpstr">
      <vt:lpstr>Arial</vt:lpstr>
      <vt:lpstr>Calibri</vt:lpstr>
      <vt:lpstr>Cambria</vt:lpstr>
      <vt:lpstr>1_Motyw pakietu Office</vt:lpstr>
      <vt:lpstr>Kuratorium Oświaty w Katowicach</vt:lpstr>
      <vt:lpstr>Szczepienia nastolatków</vt:lpstr>
      <vt:lpstr>Program spotkania</vt:lpstr>
      <vt:lpstr>Harmonogram działań w zakresie szczepień</vt:lpstr>
      <vt:lpstr>Dlaczego warto się zaszczepić? </vt:lpstr>
      <vt:lpstr>Gdzie i kiedy uczniowie mogą się szczepić? </vt:lpstr>
      <vt:lpstr>Harmonogram działań w zakresie szczepień</vt:lpstr>
      <vt:lpstr>Przygotowanie się ucznia do szczepienia – rekomendacje dla rodziców </vt:lpstr>
      <vt:lpstr>Jak działa szczepionka? </vt:lpstr>
      <vt:lpstr>Harmonogram działań w zakresie szczepień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Liczba zaszczepionych nastolatków  na dzień 18 czerwca 2021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Jolanta Skrzypczyk</dc:creator>
  <cp:lastModifiedBy>Małgorzata Ciepiela</cp:lastModifiedBy>
  <cp:revision>113</cp:revision>
  <dcterms:created xsi:type="dcterms:W3CDTF">2020-08-19T10:54:59Z</dcterms:created>
  <dcterms:modified xsi:type="dcterms:W3CDTF">2021-06-22T11:02:14Z</dcterms:modified>
</cp:coreProperties>
</file>