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24" r:id="rId2"/>
    <p:sldId id="732" r:id="rId3"/>
    <p:sldId id="728" r:id="rId4"/>
    <p:sldId id="729" r:id="rId5"/>
    <p:sldId id="725" r:id="rId6"/>
    <p:sldId id="726" r:id="rId7"/>
    <p:sldId id="731" r:id="rId8"/>
    <p:sldId id="727" r:id="rId9"/>
    <p:sldId id="733" r:id="rId10"/>
    <p:sldId id="730" r:id="rId11"/>
  </p:sldIdLst>
  <p:sldSz cx="9144000" cy="6858000" type="screen4x3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66"/>
    <a:srgbClr val="66FFFF"/>
    <a:srgbClr val="CCECFF"/>
    <a:srgbClr val="FFFFFF"/>
    <a:srgbClr val="00FF00"/>
    <a:srgbClr val="FF6600"/>
    <a:srgbClr val="CCFF33"/>
    <a:srgbClr val="FF99FF"/>
    <a:srgbClr val="CDD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0" autoAdjust="0"/>
  </p:normalViewPr>
  <p:slideViewPr>
    <p:cSldViewPr>
      <p:cViewPr varScale="1">
        <p:scale>
          <a:sx n="86" d="100"/>
          <a:sy n="86" d="100"/>
        </p:scale>
        <p:origin x="16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348"/>
    </p:cViewPr>
  </p:sorterViewPr>
  <p:notesViewPr>
    <p:cSldViewPr>
      <p:cViewPr varScale="1">
        <p:scale>
          <a:sx n="63" d="100"/>
          <a:sy n="63" d="100"/>
        </p:scale>
        <p:origin x="-3342" y="-11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5377" y="0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>
              <a:defRPr sz="1200"/>
            </a:lvl1pPr>
          </a:lstStyle>
          <a:p>
            <a:fld id="{C2E36FF3-11BB-4554-966A-DB358B84A034}" type="datetimeFigureOut">
              <a:rPr lang="pl-PL" smtClean="0"/>
              <a:t>23.10.2020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371285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5377" y="9371285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>
              <a:defRPr sz="1200"/>
            </a:lvl1pPr>
          </a:lstStyle>
          <a:p>
            <a:fld id="{09EC9FED-DAF2-4836-A214-A1AB27DED9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09664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>
              <a:defRPr sz="1200"/>
            </a:lvl1pPr>
          </a:lstStyle>
          <a:p>
            <a:fld id="{728EFDB9-CF0A-4B68-AA50-AD707F2C11AA}" type="datetimeFigureOut">
              <a:rPr lang="pl-PL" smtClean="0"/>
              <a:t>23.10.2020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9" tIns="45375" rIns="90749" bIns="4537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0"/>
          </a:xfrm>
          <a:prstGeom prst="rect">
            <a:avLst/>
          </a:prstGeom>
        </p:spPr>
        <p:txBody>
          <a:bodyPr vert="horz" lIns="90749" tIns="45375" rIns="90749" bIns="45375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7" y="9371285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>
              <a:defRPr sz="1200"/>
            </a:lvl1pPr>
          </a:lstStyle>
          <a:p>
            <a:fld id="{71FFD4F5-0CBA-436C-8A0A-CD7D79C9FE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6830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D4F5-0CBA-436C-8A0A-CD7D79C9FEF6}" type="slidenum">
              <a:rPr lang="pl-PL" smtClean="0"/>
              <a:t>1</a:t>
            </a:fld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634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41169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1691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0849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3925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2427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stopki 4"/>
          <p:cNvSpPr txBox="1">
            <a:spLocks/>
          </p:cNvSpPr>
          <p:nvPr userDrawn="1"/>
        </p:nvSpPr>
        <p:spPr>
          <a:xfrm>
            <a:off x="-3767" y="6356350"/>
            <a:ext cx="9144000" cy="501650"/>
          </a:xfrm>
          <a:prstGeom prst="rect">
            <a:avLst/>
          </a:prstGeom>
          <a:solidFill>
            <a:srgbClr val="081422"/>
          </a:solidFill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Kuratorium Oświaty w Katowicach - Delegatura w Częstochowie</a:t>
            </a:r>
          </a:p>
        </p:txBody>
      </p:sp>
    </p:spTree>
    <p:extLst>
      <p:ext uri="{BB962C8B-B14F-4D97-AF65-F5344CB8AC3E}">
        <p14:creationId xmlns:p14="http://schemas.microsoft.com/office/powerpoint/2010/main" val="11222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4270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6924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5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65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401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3176C9"/>
            </a:gs>
            <a:gs pos="0">
              <a:srgbClr val="04091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6133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cl.gov.p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Kuratorium Oświaty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Katowicach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r>
              <a:rPr lang="pl-PL" dirty="0">
                <a:solidFill>
                  <a:srgbClr val="CDDE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Delegatura w Częstochowie</a:t>
            </a: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568" y="3645024"/>
            <a:ext cx="7776864" cy="0"/>
          </a:xfrm>
          <a:prstGeom prst="line">
            <a:avLst/>
          </a:prstGeom>
          <a:ln w="12700" cmpd="dbl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tytuł 2"/>
          <p:cNvSpPr txBox="1">
            <a:spLocks/>
          </p:cNvSpPr>
          <p:nvPr/>
        </p:nvSpPr>
        <p:spPr>
          <a:xfrm>
            <a:off x="1115616" y="4822302"/>
            <a:ext cx="6912768" cy="195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16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Częstochowa, 23 października  2020 r.</a:t>
            </a:r>
          </a:p>
        </p:txBody>
      </p:sp>
      <p:pic>
        <p:nvPicPr>
          <p:cNvPr id="8" name="Obraz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3" b="22813" l="3824" r="9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" t="3426" r="8110" b="77017"/>
          <a:stretch/>
        </p:blipFill>
        <p:spPr bwMode="auto">
          <a:xfrm>
            <a:off x="179512" y="3668950"/>
            <a:ext cx="1728192" cy="2361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81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17A11-5651-4B9C-8646-4A67A24C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effectLst/>
              </a:rPr>
              <a:t>Rządowy Program Aktywna Tablica</a:t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DC8B4F-B3EA-45FA-9CA1-F8408174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87727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pl-PL" sz="7200" dirty="0">
                <a:effectLst/>
              </a:rPr>
              <a:t>wsparcie finansowego na zakup </a:t>
            </a:r>
            <a:r>
              <a:rPr lang="pl-PL" sz="7200" b="1" dirty="0">
                <a:effectLst/>
              </a:rPr>
              <a:t>laptopów wraz ze sprzętem umożliwiającym przetwarzanie wizerunku i głosu lub sprzęt który był do kupienia w poprzedniej edycji.  </a:t>
            </a:r>
            <a:endParaRPr lang="pl-PL" sz="7200" dirty="0">
              <a:effectLst/>
            </a:endParaRPr>
          </a:p>
          <a:p>
            <a:pPr lvl="0"/>
            <a:r>
              <a:rPr lang="pl-PL" sz="7200" dirty="0">
                <a:effectLst/>
              </a:rPr>
              <a:t>kwota na 2020 r.  </a:t>
            </a:r>
            <a:r>
              <a:rPr lang="pl-PL" sz="7200" b="1" dirty="0">
                <a:effectLst/>
              </a:rPr>
              <a:t>35 mln. zł. </a:t>
            </a:r>
            <a:r>
              <a:rPr lang="pl-PL" sz="7200" dirty="0">
                <a:effectLst/>
              </a:rPr>
              <a:t>Program będzie finansowany w 80 procentach ze środków budżetu państwa (max. kwota dofinansowania na szkołę 14 tys.) i w 20 procentach z wkładu własnego (rzeczowy lub finansowy) organów prowadzących szkołę.</a:t>
            </a:r>
          </a:p>
          <a:p>
            <a:pPr lvl="0"/>
            <a:r>
              <a:rPr lang="pl-PL" sz="7200" dirty="0">
                <a:effectLst/>
              </a:rPr>
              <a:t>dyrektorzy szkół i jednostki samorządu terytorialnego otrzymały wczoraj stosowną dokumentację do programu. </a:t>
            </a:r>
          </a:p>
          <a:p>
            <a:pPr marL="0" indent="0">
              <a:buNone/>
            </a:pPr>
            <a:endParaRPr lang="pl-PL" sz="7200" dirty="0">
              <a:effectLst/>
            </a:endParaRPr>
          </a:p>
          <a:p>
            <a:r>
              <a:rPr lang="pl-PL" sz="7200" b="1" dirty="0">
                <a:effectLst/>
              </a:rPr>
              <a:t>Beneficjenci Programu w 2020 roku: </a:t>
            </a:r>
            <a:r>
              <a:rPr lang="pl-PL" sz="7200" u="sng" dirty="0">
                <a:effectLst/>
              </a:rPr>
              <a:t>(szkoły publiczne i niepubliczne)</a:t>
            </a:r>
            <a:endParaRPr lang="pl-PL" sz="7200" dirty="0">
              <a:effectLst/>
            </a:endParaRPr>
          </a:p>
          <a:p>
            <a:pPr lvl="0"/>
            <a:r>
              <a:rPr lang="pl-PL" sz="7200" dirty="0">
                <a:effectLst/>
              </a:rPr>
              <a:t>szkoły podstawowe, które nie otrzymały wsparcia finansowego </a:t>
            </a:r>
            <a:br>
              <a:rPr lang="pl-PL" sz="7200" dirty="0">
                <a:effectLst/>
              </a:rPr>
            </a:br>
            <a:r>
              <a:rPr lang="pl-PL" sz="7200" dirty="0">
                <a:effectLst/>
              </a:rPr>
              <a:t>w poprzedniej edycji programu w latach 2017-2019;</a:t>
            </a:r>
          </a:p>
          <a:p>
            <a:pPr lvl="0"/>
            <a:r>
              <a:rPr lang="pl-PL" sz="7200" dirty="0">
                <a:effectLst/>
              </a:rPr>
              <a:t>szkoły ponadpodstawowe;</a:t>
            </a:r>
          </a:p>
          <a:p>
            <a:pPr marL="0" indent="0">
              <a:buNone/>
            </a:pPr>
            <a:r>
              <a:rPr lang="pl-PL" sz="7200" dirty="0">
                <a:effectLst/>
              </a:rPr>
              <a:t> </a:t>
            </a:r>
          </a:p>
          <a:p>
            <a:r>
              <a:rPr lang="pl-PL" sz="7200" b="1" dirty="0">
                <a:effectLst/>
              </a:rPr>
              <a:t>Harmonogram Programu w roku 2020:</a:t>
            </a:r>
            <a:endParaRPr lang="pl-PL" sz="7200" dirty="0">
              <a:effectLst/>
            </a:endParaRPr>
          </a:p>
          <a:p>
            <a:pPr lvl="0"/>
            <a:r>
              <a:rPr lang="pl-PL" sz="7200" dirty="0">
                <a:effectLst/>
              </a:rPr>
              <a:t>szkoły wnioskują o udział w Programie do organów prowadzących –</a:t>
            </a:r>
            <a:r>
              <a:rPr lang="pl-PL" sz="7200" b="1" dirty="0">
                <a:effectLst/>
              </a:rPr>
              <a:t> do 27 października br.;</a:t>
            </a:r>
            <a:endParaRPr lang="pl-PL" sz="7200" dirty="0">
              <a:effectLst/>
            </a:endParaRPr>
          </a:p>
          <a:p>
            <a:pPr lvl="0"/>
            <a:r>
              <a:rPr lang="pl-PL" sz="7200" dirty="0">
                <a:effectLst/>
              </a:rPr>
              <a:t>organy prowadzące składają wnioski ze szkół do wojewodów –</a:t>
            </a:r>
            <a:r>
              <a:rPr lang="pl-PL" sz="7200" b="1" dirty="0">
                <a:effectLst/>
              </a:rPr>
              <a:t> do 29 października br.;</a:t>
            </a:r>
            <a:endParaRPr lang="pl-PL" sz="7200" dirty="0">
              <a:effectLst/>
            </a:endParaRPr>
          </a:p>
          <a:p>
            <a:pPr lvl="0"/>
            <a:r>
              <a:rPr lang="pl-PL" sz="7200" dirty="0">
                <a:effectLst/>
              </a:rPr>
              <a:t>kwalifikacja wniosków przez wojewodów –</a:t>
            </a:r>
            <a:r>
              <a:rPr lang="pl-PL" sz="7200" b="1" dirty="0">
                <a:effectLst/>
              </a:rPr>
              <a:t> do 3 listopada br.;</a:t>
            </a:r>
            <a:endParaRPr lang="pl-PL" sz="7200" dirty="0">
              <a:effectLst/>
            </a:endParaRPr>
          </a:p>
          <a:p>
            <a:pPr lvl="0"/>
            <a:r>
              <a:rPr lang="pl-PL" sz="7200" dirty="0">
                <a:effectLst/>
              </a:rPr>
              <a:t>przekazanie środków finansowych na zakup pomocy dydaktycznych – </a:t>
            </a:r>
            <a:r>
              <a:rPr lang="pl-PL" sz="7200" b="1" dirty="0">
                <a:effectLst/>
              </a:rPr>
              <a:t>do 30 listopada 2020 r.  </a:t>
            </a:r>
            <a:endParaRPr lang="pl-PL" sz="7200" dirty="0">
              <a:effectLst/>
            </a:endParaRPr>
          </a:p>
          <a:p>
            <a:pPr marL="0" indent="0">
              <a:buNone/>
            </a:pPr>
            <a:endParaRPr lang="pl-PL" sz="7200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093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03C4EE-5C88-4C10-BD45-6E68AB73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C866EB4-EC9B-4796-8B0B-38B28BDB5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238558"/>
            <a:ext cx="9073008" cy="67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3DC191-FF24-430A-AE5E-C2356A69D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effectLst/>
              </a:rPr>
              <a:t>Organizacja nauczania od poniedziałku                  26.10. 2020 r.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A18404-9B4D-4FA0-9738-81BEA582C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l-PL" dirty="0">
                <a:effectLst/>
              </a:rPr>
              <a:t>Szkoły ponadpodstawowe – wszystkie klasy w całości nauka zdalna.</a:t>
            </a:r>
          </a:p>
          <a:p>
            <a:pPr lvl="0"/>
            <a:r>
              <a:rPr lang="pl-PL" dirty="0">
                <a:effectLst/>
              </a:rPr>
              <a:t>Szkoły podstawowe – klasy IV-VIII nauka zdalna.</a:t>
            </a:r>
          </a:p>
          <a:p>
            <a:pPr lvl="0"/>
            <a:r>
              <a:rPr lang="pl-PL" dirty="0">
                <a:effectLst/>
              </a:rPr>
              <a:t>Przedszkola, klasy I-III pracują stacjonarnie</a:t>
            </a:r>
          </a:p>
          <a:p>
            <a:pPr lvl="0"/>
            <a:r>
              <a:rPr lang="pl-PL" dirty="0">
                <a:effectLst/>
              </a:rPr>
              <a:t>Planowany termin zawieszenia – 2 tygodnie (26 października  – 8 listopada).</a:t>
            </a:r>
          </a:p>
          <a:p>
            <a:pPr lvl="0"/>
            <a:r>
              <a:rPr lang="pl-PL" dirty="0">
                <a:effectLst/>
              </a:rPr>
              <a:t>Możliwość (do decyzji dyrektorów) konsultacji dla maturzystów.</a:t>
            </a:r>
          </a:p>
          <a:p>
            <a:pPr lvl="0"/>
            <a:r>
              <a:rPr lang="pl-PL" dirty="0">
                <a:effectLst/>
              </a:rPr>
              <a:t>Zakaz poruszania się bez opieki dorosłych do 16 roku życia w godz. </a:t>
            </a:r>
            <a:r>
              <a:rPr lang="pl-PL">
                <a:effectLst/>
              </a:rPr>
              <a:t>8.00 do  </a:t>
            </a:r>
            <a:r>
              <a:rPr lang="pl-PL" dirty="0">
                <a:effectLst/>
              </a:rPr>
              <a:t>16.00.</a:t>
            </a:r>
          </a:p>
          <a:p>
            <a:pPr lvl="0"/>
            <a:r>
              <a:rPr lang="pl-PL" dirty="0">
                <a:effectLst/>
              </a:rPr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376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rgbClr val="FFFF00"/>
                </a:solidFill>
                <a:effectLst/>
              </a:rPr>
              <a:t>Stacjonarnie pracują</a:t>
            </a:r>
            <a:r>
              <a:rPr lang="pl-PL" dirty="0">
                <a:solidFill>
                  <a:srgbClr val="FFFF00"/>
                </a:solidFill>
                <a:effectLst/>
              </a:rPr>
              <a:t>: 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l-PL" dirty="0">
                <a:effectLst/>
              </a:rPr>
              <a:t>Przedszkola, klasy I-III SP, szkoły specjalne, specjalne ośrodki szkolno-wychowawcze, młodzieżowe ośrodki wychowawcze, szkoły artystyczne, sportowe, mistrzostwa sportowego, odbywa się praktyczna nauka zawodu.</a:t>
            </a:r>
          </a:p>
          <a:p>
            <a:pPr marL="0" lvl="0" indent="0">
              <a:buNone/>
            </a:pPr>
            <a:r>
              <a:rPr lang="pl-PL" dirty="0">
                <a:solidFill>
                  <a:srgbClr val="FFFF00"/>
                </a:solidFill>
                <a:effectLst/>
              </a:rPr>
              <a:t>UWAGA!</a:t>
            </a:r>
          </a:p>
          <a:p>
            <a:pPr marL="0" lvl="0" indent="0">
              <a:buNone/>
            </a:pPr>
            <a:r>
              <a:rPr lang="pl-PL" dirty="0">
                <a:effectLst/>
              </a:rPr>
              <a:t>Dyrektorzy szkół specjalnych i specjalnych ośrodków szkolno-wychowawczych będą mogli </a:t>
            </a:r>
            <a:r>
              <a:rPr lang="pl-PL" b="1" dirty="0">
                <a:effectLst/>
              </a:rPr>
              <a:t>sami</a:t>
            </a:r>
            <a:r>
              <a:rPr lang="pl-PL" dirty="0">
                <a:effectLst/>
              </a:rPr>
              <a:t> w tym okresie decydować o trybie nauczania w klasach IV-VIII szkół podstawowych i ponadpodstawowych.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72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FFD69-050A-4980-82DC-0316DFD3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987F86-41BE-4C20-89C0-770D40771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effectLst/>
            </a:endParaRPr>
          </a:p>
          <a:p>
            <a:pPr marL="0" indent="0">
              <a:buNone/>
            </a:pPr>
            <a:r>
              <a:rPr lang="pl-PL" dirty="0">
                <a:effectLst/>
              </a:rPr>
              <a:t>Rozporządzenie ukaże się 23.10.2020 r.  na </a:t>
            </a:r>
            <a:r>
              <a:rPr lang="pl-PL" u="sng" dirty="0">
                <a:effectLst/>
                <a:hlinkClick r:id="rId2"/>
              </a:rPr>
              <a:t>https://rcl.gov.pl/</a:t>
            </a:r>
            <a:r>
              <a:rPr lang="pl-PL" dirty="0">
                <a:effectLst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516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75F7D9-1000-43B8-9EE8-98443D1E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Stacje zdalnego nauczania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5CB435-5262-4F65-A962-6666A3DE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>
                <a:effectLst/>
              </a:rPr>
              <a:t>Rozporządzenie Ministra Edukacji Narodowej  z dnia 12 sierpnia 2020 r. w sprawie czasowego ograniczenia funkcjonowania jednostek systemu oświaty w związku z zapobieganiem, przeciwdziałaniem i zwalczaniem COVID-19</a:t>
            </a:r>
            <a:br>
              <a:rPr lang="pl-PL" dirty="0">
                <a:effectLst/>
              </a:rPr>
            </a:br>
            <a:r>
              <a:rPr lang="pl-PL" dirty="0">
                <a:effectLst/>
              </a:rPr>
              <a:t>od 16.10. 2020 r. </a:t>
            </a:r>
          </a:p>
          <a:p>
            <a:r>
              <a:rPr lang="pl-PL" dirty="0">
                <a:effectLst/>
              </a:rPr>
              <a:t>§  2 ust. 3f.  W przypadku szkół ponadpodstawowych i szkół podstawowych dla dorosłych, o których mowa w § 1a i § 1b, w odniesieniu do uczniów, którzy z uwagi na rodzaj niepełnosprawności lub brak możliwości realizowania zajęć z wykorzystaniem metod i technik kształcenia na odległość, o których mowa w ust. 3a, w miejscu zamieszkania, dyrektor szkoły ma obowiązek:</a:t>
            </a:r>
          </a:p>
          <a:p>
            <a:r>
              <a:rPr lang="pl-PL" dirty="0">
                <a:effectLst/>
              </a:rPr>
              <a:t>1)zorganizować zajęcia w szkole lub</a:t>
            </a:r>
          </a:p>
          <a:p>
            <a:r>
              <a:rPr lang="pl-PL" dirty="0">
                <a:effectLst/>
              </a:rPr>
              <a:t>2)umożliwić uczniowi realizację zajęcia z wykorzystaniem metod i technik kształcenia na odległość na terenie szkoły.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748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15EBF5-5FB7-4629-876C-1CC61902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33BD53-547D-4609-994E-8B60F3146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effectLst/>
              </a:rPr>
              <a:t>Wsparcie dla uczniów, w tym z niepełnosprawnością</a:t>
            </a:r>
            <a:endParaRPr lang="pl-PL" dirty="0">
              <a:effectLst/>
            </a:endParaRPr>
          </a:p>
          <a:p>
            <a:r>
              <a:rPr lang="pl-PL" dirty="0">
                <a:effectLst/>
              </a:rPr>
              <a:t>Dla uczniów, którzy ze względu na niepełnosprawność lub np. warunki domowe nie będą mogli uczyć się zdalnie w domu, dyrektor będzie zobowiązany zorganizować nauczanie stacjonarne lub zdalne w szkole (z wykorzystaniem komputerów w szkole).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97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5EFDF1-3DE6-4A29-8A71-C9CA57F3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Kształcenie zawodowe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3F6341-841B-4A39-8382-281153A01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bg1"/>
                </a:solidFill>
              </a:rPr>
              <a:t>W przypadku szkół prowadzących kształcenie zawodowe, placówek kształcenia ustawicznego i centrów kształcenia zawodowego zajęcia z zakresu kształcenia zawodowego organizowane </a:t>
            </a:r>
            <a:r>
              <a:rPr lang="pl-PL" u="sng" dirty="0">
                <a:solidFill>
                  <a:srgbClr val="FFFF00"/>
                </a:solidFill>
              </a:rPr>
              <a:t>w formie zajęć praktycznych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prowadzi się z wykorzystaniem metod i technik </a:t>
            </a:r>
            <a:r>
              <a:rPr lang="pl-PL" dirty="0">
                <a:solidFill>
                  <a:srgbClr val="FFFF00"/>
                </a:solidFill>
              </a:rPr>
              <a:t>kształcenia na odległość </a:t>
            </a:r>
            <a:r>
              <a:rPr lang="pl-PL" u="sng" dirty="0">
                <a:solidFill>
                  <a:srgbClr val="FFFF00"/>
                </a:solidFill>
              </a:rPr>
              <a:t>wyłącznie w zakresie</a:t>
            </a:r>
            <a:r>
              <a:rPr lang="pl-PL" dirty="0">
                <a:solidFill>
                  <a:srgbClr val="FFFF00"/>
                </a:solidFill>
              </a:rPr>
              <a:t>, </a:t>
            </a:r>
            <a:r>
              <a:rPr lang="pl-PL" dirty="0">
                <a:solidFill>
                  <a:schemeClr val="bg1"/>
                </a:solidFill>
              </a:rPr>
              <a:t>wynikającym z możliwości realizacji wybranych efektów kształcenia z wykorzystaniem tych metod i technik- program nauczania . </a:t>
            </a:r>
          </a:p>
        </p:txBody>
      </p:sp>
    </p:spTree>
    <p:extLst>
      <p:ext uri="{BB962C8B-B14F-4D97-AF65-F5344CB8AC3E}">
        <p14:creationId xmlns:p14="http://schemas.microsoft.com/office/powerpoint/2010/main" val="293115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11130D-746F-4DFE-B855-3D9BF49F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UWAGA!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0EC973-39D8-4696-91B9-C0F3D4D7B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  <a:effectLst/>
              </a:rPr>
              <a:t>W okresie od 24 października do 8 listopada br. uczniowie branżowych szkół I stopnia będący  młodocianymi pracownikami są zwolnieni z obowiązku  świadczenia pracy na mocy art. 15f specustawy z dnia 2 marca 2020 r. o szczególnych rozwiązaniach związanych z COVID-19.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36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rgbClr val="F8F8F8"/>
      </a:dk1>
      <a:lt1>
        <a:srgbClr val="F8F8F8"/>
      </a:lt1>
      <a:dk2>
        <a:srgbClr val="1F497D"/>
      </a:dk2>
      <a:lt2>
        <a:srgbClr val="F8F8F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8733</TotalTime>
  <Words>637</Words>
  <Application>Microsoft Office PowerPoint</Application>
  <PresentationFormat>Pokaz na ekranie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Motyw pakietu Office</vt:lpstr>
      <vt:lpstr>Kuratorium Oświaty w Katowicach</vt:lpstr>
      <vt:lpstr>Prezentacja programu PowerPoint</vt:lpstr>
      <vt:lpstr>Organizacja nauczania od poniedziałku                  26.10. 2020 r.</vt:lpstr>
      <vt:lpstr>Stacjonarnie pracują: </vt:lpstr>
      <vt:lpstr>Prezentacja programu PowerPoint</vt:lpstr>
      <vt:lpstr>Stacje zdalnego nauczania</vt:lpstr>
      <vt:lpstr>Prezentacja programu PowerPoint</vt:lpstr>
      <vt:lpstr>Kształcenie zawodowe</vt:lpstr>
      <vt:lpstr>UWAGA!</vt:lpstr>
      <vt:lpstr>Rządowy Program Aktywna Tablica </vt:lpstr>
    </vt:vector>
  </TitlesOfParts>
  <Company>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 Gołębska</dc:creator>
  <cp:lastModifiedBy>Alicja Janowska</cp:lastModifiedBy>
  <cp:revision>1527</cp:revision>
  <cp:lastPrinted>2019-01-23T08:45:07Z</cp:lastPrinted>
  <dcterms:created xsi:type="dcterms:W3CDTF">2017-09-29T19:31:29Z</dcterms:created>
  <dcterms:modified xsi:type="dcterms:W3CDTF">2020-10-23T12:58:44Z</dcterms:modified>
</cp:coreProperties>
</file>