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7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4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43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2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06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02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67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2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06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1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77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40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4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7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1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18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21AB-A7CF-4E6E-A763-65CC4F545B95}" type="datetimeFigureOut">
              <a:rPr lang="pl-PL" smtClean="0"/>
              <a:t>2020-11-25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2FF09F-DF45-46D5-BC5D-5A1FC6E1F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5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a czym polega zdrowe odżywianie się? - Strefa Wolnej Pr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42" y="507743"/>
            <a:ext cx="7363510" cy="64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351005" y="2891481"/>
            <a:ext cx="87959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Bahnschrift SemiLight" panose="020B0502040204020203" pitchFamily="34" charset="0"/>
              </a:rPr>
              <a:t>ZDROWE ODŻYWIANIE </a:t>
            </a:r>
          </a:p>
        </p:txBody>
      </p:sp>
    </p:spTree>
    <p:extLst>
      <p:ext uri="{BB962C8B-B14F-4D97-AF65-F5344CB8AC3E}">
        <p14:creationId xmlns:p14="http://schemas.microsoft.com/office/powerpoint/2010/main" val="212634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entury Gothic" panose="020B0502020202020204" pitchFamily="34" charset="0"/>
              </a:rPr>
              <a:t>8. Pamiętaj o piciu wody</a:t>
            </a:r>
          </a:p>
        </p:txBody>
      </p:sp>
      <p:pic>
        <p:nvPicPr>
          <p:cNvPr id="8194" name="Picture 2" descr="Analiza składu wody butelkowane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6652"/>
            <a:ext cx="5790269" cy="38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91633" y="2186653"/>
            <a:ext cx="416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ell MT" panose="02020503060305020303" pitchFamily="18" charset="0"/>
              </a:rPr>
              <a:t>Staraj się pić co najmniej 1,5-2,5l wody dziennie.</a:t>
            </a:r>
            <a:br>
              <a:rPr lang="pl-PL" dirty="0">
                <a:latin typeface="Bell MT" panose="02020503060305020303" pitchFamily="18" charset="0"/>
              </a:rPr>
            </a:br>
            <a:r>
              <a:rPr lang="pl-PL" dirty="0">
                <a:latin typeface="Bell MT" panose="02020503060305020303" pitchFamily="18" charset="0"/>
              </a:rPr>
              <a:t>Woda jest nieodzowna dla prawidłowej pracy organizmu. Zapewnia środowisko do zachodzenia reakcji chemicznych, bierze udział w transporcie substancji odżywczych, a także pełni ważną rolę w usuwaniu szkodliwych produktów przemiany materii.</a:t>
            </a:r>
          </a:p>
        </p:txBody>
      </p:sp>
    </p:spTree>
    <p:extLst>
      <p:ext uri="{BB962C8B-B14F-4D97-AF65-F5344CB8AC3E}">
        <p14:creationId xmlns:p14="http://schemas.microsoft.com/office/powerpoint/2010/main" val="129369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1022" y="315698"/>
            <a:ext cx="10515600" cy="1325563"/>
          </a:xfrm>
        </p:spPr>
        <p:txBody>
          <a:bodyPr/>
          <a:lstStyle/>
          <a:p>
            <a:r>
              <a:rPr lang="pl-PL" dirty="0">
                <a:latin typeface="Century Gothic" panose="020B0502020202020204" pitchFamily="34" charset="0"/>
              </a:rPr>
              <a:t>9. Aktywność fizyczna i ruch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57318" y="1641261"/>
            <a:ext cx="4219831" cy="4891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Bell MT" panose="02020503060305020303" pitchFamily="18" charset="0"/>
              </a:rPr>
              <a:t>Umiarkowana, ale regularna aktywność fizyczna jest podstawą dobrego zdrowia. Jest zalecana każdemu, niezależnie od wieku i posiadanych chorób. Rodzaj aktywności fizycznej jest jednak dobierany indywidualnie. Zaleca się, aby w celach profilaktycznych zaplanować aktywność fizyczną 3 razy w tygodniu, po min. 30 min. Na początek najlepsze są delikatne ćwiczenia, spacery, basen, które stopniowo będą zwiększały możliwości ciała. Dopiero w kolejnym kroku można zwiększyć intensywność ćwiczeń i skorzystać np. z siłowni, biegania. Warto pamiętać o tym, że regularna aktywność fizyczna chroni przed rozwojem chorób. Nawet osoby z nadmierną masą, ale aktywne fizycznie są zdrowsze w porównaniu do tych, którzy nie mają jej w ogóle.</a:t>
            </a:r>
          </a:p>
        </p:txBody>
      </p:sp>
      <p:pic>
        <p:nvPicPr>
          <p:cNvPr id="9218" name="Picture 2" descr="Konkurs z zakresu rozwoju sportu: Aktualności: NGO w Dąbrowie Górnicz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4" y="2140357"/>
            <a:ext cx="4876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6" y="381600"/>
            <a:ext cx="11855192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11.Wysypiaj się, aby Twój mózg mógł wypocząć.</a:t>
            </a:r>
            <a:br>
              <a:rPr lang="pl-PL" sz="3600" dirty="0">
                <a:latin typeface="Century Gothic" panose="020B0502020202020204" pitchFamily="34" charset="0"/>
              </a:rPr>
            </a:br>
            <a:endParaRPr lang="pl-PL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0465" y="1544851"/>
            <a:ext cx="4681151" cy="471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Bell MT" panose="02020503060305020303" pitchFamily="18" charset="0"/>
              </a:rPr>
              <a:t>Sen pełni bardzo ważną rolę w życiu człowieka wpływając na jego rozwój, kondycję i urodę.</a:t>
            </a:r>
            <a:r>
              <a:rPr lang="pl-PL" sz="2000" b="1" dirty="0">
                <a:latin typeface="Bell MT" panose="02020503060305020303" pitchFamily="18" charset="0"/>
              </a:rPr>
              <a:t> </a:t>
            </a:r>
            <a:r>
              <a:rPr lang="pl-PL" sz="2000" dirty="0">
                <a:latin typeface="Bell MT" panose="02020503060305020303" pitchFamily="18" charset="0"/>
              </a:rPr>
              <a:t>Zdrowy sen sprzyja regeneracji całego organizmu, zapewnia równowagę psychiczną i fizyczną oraz wyjątkowo korzystnie wpływa na pracę ośrodkowego układu nerwowego. Sen odpowiada za gospodarowanie hormonami, oszczędność energii, konsolidację pamięci i funkcję neuronów. Sprawnie funkcjonujący umysł warunkuje odpowiednią pracę wszystkich części naszego organizmu.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AutoShape 2" descr="Portret Dziewczyna Troszkę Iść łóżko, łóżko, Sen, Odpoczynek Obraz Stock -  Obraz złożonej z dziewczyna, iść: 397825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8" name="Picture 4" descr="Adorable little girl sleeping in the bed - Strategic Psychology Canbe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9" y="1928425"/>
            <a:ext cx="5926443" cy="37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268" y="5001140"/>
            <a:ext cx="2998573" cy="15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7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312738"/>
            <a:ext cx="10515600" cy="1325563"/>
          </a:xfrm>
        </p:spPr>
        <p:txBody>
          <a:bodyPr/>
          <a:lstStyle/>
          <a:p>
            <a:r>
              <a:rPr lang="pl-PL" dirty="0">
                <a:latin typeface="Century Gothic" panose="020B0502020202020204" pitchFamily="34" charset="0"/>
              </a:rPr>
              <a:t>10. Czego unikać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5316" y="1202724"/>
            <a:ext cx="4193059" cy="5305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entury Gothic" panose="020B0502020202020204" pitchFamily="34" charset="0"/>
              </a:rPr>
              <a:t>Powinniśmy unikać przede wszystkim stresu, który ma zły wpływ na nasz organizm. Dlatego warto znaleźć swój sposób na relaks i uwzględnić go w codziennym planie dnia. Następnie powinniśmy unikać używek – alkohol, papierosy rujnują nasze zdrowie. Napoje alkoholowe są źródłem niepotrzebnych kalorii, które powodują tycie. Unikać powinniśmy również posiłków słodkich, tłustych, mocno przetworzonych, potraw typu fast- food, które nie stanowią dla nas źródła witamin i składników odżywczych.</a:t>
            </a:r>
          </a:p>
        </p:txBody>
      </p:sp>
      <p:sp>
        <p:nvSpPr>
          <p:cNvPr id="4" name="AutoShape 2" descr="Jakie choroby powoduje chroniczny stres? Wpływ silnego stresu ma umysł i  ciało - Mito-M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Jakie choroby powoduje chroniczny stres? Wpływ silnego stresu ma umysł i  ciało - Mito-M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0" y="2372498"/>
            <a:ext cx="4883244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entury Gothic" panose="020B0502020202020204" pitchFamily="34" charset="0"/>
              </a:rPr>
              <a:t>Piramida żywieniowa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67293" y="1690688"/>
            <a:ext cx="4434016" cy="465296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Bell MT" panose="02020503060305020303" pitchFamily="18" charset="0"/>
              </a:rPr>
              <a:t>Piramida to graficzny opis różnych grup produktów spożywczych, niezbędnych w codziennej diecie, przedstawiony w odpowiednich proporcjach. Im wyższe piętro Piramidy, tym mniejsza ilość i częstość spożywanych produktów z danej grupy żywności.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1" y="1602774"/>
            <a:ext cx="55054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3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8562" y="548162"/>
            <a:ext cx="6682946" cy="1101337"/>
          </a:xfrm>
        </p:spPr>
        <p:txBody>
          <a:bodyPr>
            <a:normAutofit/>
          </a:bodyPr>
          <a:lstStyle/>
          <a:p>
            <a:r>
              <a:rPr lang="pl-PL" dirty="0">
                <a:latin typeface="Californian FB" panose="0207040306080B030204" pitchFamily="18" charset="0"/>
              </a:rPr>
              <a:t>12 zasad zdrowego odżywiania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881" y="548162"/>
            <a:ext cx="3940905" cy="5900650"/>
          </a:xfrm>
          <a:prstGeom prst="rect">
            <a:avLst/>
          </a:prstGeom>
        </p:spPr>
      </p:pic>
      <p:pic>
        <p:nvPicPr>
          <p:cNvPr id="13314" name="Picture 2" descr="Strza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5192">
            <a:off x="6098213" y="1314767"/>
            <a:ext cx="4223644" cy="42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7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917" y="266271"/>
            <a:ext cx="10515600" cy="1325563"/>
          </a:xfrm>
        </p:spPr>
        <p:txBody>
          <a:bodyPr/>
          <a:lstStyle/>
          <a:p>
            <a:r>
              <a:rPr lang="pl-PL" dirty="0"/>
              <a:t>1</a:t>
            </a:r>
            <a:r>
              <a:rPr lang="pl-PL" dirty="0">
                <a:latin typeface="Century Gothic" panose="020B0502020202020204" pitchFamily="34" charset="0"/>
              </a:rPr>
              <a:t>. Odżywiaj się regularnie </a:t>
            </a:r>
          </a:p>
        </p:txBody>
      </p:sp>
      <p:pic>
        <p:nvPicPr>
          <p:cNvPr id="1026" name="Picture 2" descr="Zimowy jadłospis na 5 dni - proste oraz zdrowe posiłk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7" y="1853514"/>
            <a:ext cx="6059121" cy="35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50443" y="1853514"/>
            <a:ext cx="42754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dirty="0">
                <a:latin typeface="Bell MT" panose="02020503060305020303" pitchFamily="18" charset="0"/>
              </a:rPr>
              <a:t>Regularność posiłków sprzyja dowozowi odpowiedniej ilości energii w ciągu dnia, wpływa pozytywnie na samopoczucie, koncentrację oraz utrzymanie odpowiedniej masy ciała. Najlepiej jadać od 3 do 5 posiłków dziennie.  Optymalne pory posiłków to śniadanie do godziny po przebudzeniu, obiad w środku dnia, w porze największej aktywności i kolacja 2-3 godziny przed snem.</a:t>
            </a:r>
          </a:p>
        </p:txBody>
      </p:sp>
    </p:spTree>
    <p:extLst>
      <p:ext uri="{BB962C8B-B14F-4D97-AF65-F5344CB8AC3E}">
        <p14:creationId xmlns:p14="http://schemas.microsoft.com/office/powerpoint/2010/main" val="410581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70" y="373363"/>
            <a:ext cx="10515600" cy="1325563"/>
          </a:xfrm>
        </p:spPr>
        <p:txBody>
          <a:bodyPr/>
          <a:lstStyle/>
          <a:p>
            <a:r>
              <a:rPr lang="pl-PL" dirty="0"/>
              <a:t>2. </a:t>
            </a:r>
            <a:r>
              <a:rPr lang="pl-PL" sz="3200" dirty="0">
                <a:latin typeface="Century Gothic" panose="020B0502020202020204" pitchFamily="34" charset="0"/>
              </a:rPr>
              <a:t>Wybieraj produkty jak najmniej przetworzone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82033" y="2018269"/>
            <a:ext cx="4753233" cy="3690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Bell MT" panose="02020503060305020303" pitchFamily="18" charset="0"/>
              </a:rPr>
              <a:t>Im wyższy stopień przetworzenia żywności, im dalej od natury, tym gorzej dla zdrowia. Wszelka żywność w proszku, fast food, dania gotowe i produkty z długą listą składników nie powinny pojawiać się w zdrowej diecie. Typowa dieta zachodnia odbija się na stanie żołądka, jelit, trzustki i wątroby oraz nerkach, które muszą przefiltrować i wydalić wszelkie chemiczne dodatki. Zdrowa dieta to jadłospis złożony z produktów bliskich naturze, nieprzetworzonych, z krótkim składem i wiadomego pochodzenia</a:t>
            </a:r>
            <a:r>
              <a:rPr lang="pl-PL" sz="2000" dirty="0"/>
              <a:t>.</a:t>
            </a:r>
          </a:p>
        </p:txBody>
      </p:sp>
      <p:pic>
        <p:nvPicPr>
          <p:cNvPr id="2050" name="Picture 2" descr="Produkty wysoko przetworzone - Eco-Vit 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3" y="2009302"/>
            <a:ext cx="5525126" cy="33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61693" y="5502876"/>
            <a:ext cx="542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ell MT" panose="02020503060305020303" pitchFamily="18" charset="0"/>
              </a:rPr>
              <a:t>ŻYWNOŚĆ PRZETWORZONA to taka, którą poddano jakimkolwiek procesom przetwarzania, czyli procesom zmieniającym skład i właściwości produktu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66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entury Gothic" panose="020B0502020202020204" pitchFamily="34" charset="0"/>
              </a:rPr>
              <a:t>3. Jedz warzywa i owoce</a:t>
            </a:r>
            <a:r>
              <a:rPr lang="pl-PL" dirty="0"/>
              <a:t>.</a:t>
            </a:r>
          </a:p>
        </p:txBody>
      </p:sp>
      <p:pic>
        <p:nvPicPr>
          <p:cNvPr id="3074" name="Picture 2" descr="Gotowe dania – czy da się zrobić posiłek szybko i zdrowo? | Dziennik  Zachodn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6" y="2059524"/>
            <a:ext cx="5973753" cy="39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328454" y="1199603"/>
            <a:ext cx="32292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ell MT" panose="02020503060305020303" pitchFamily="18" charset="0"/>
              </a:rPr>
              <a:t>Warzywa powinny stanowić podstawę każdej zdrowej diety. Są źródłem witamin, składników mineralnych, przeciwutleniaczy i błonnika. Ich dobór może być indywidualny w zależności od ewentualnych chorób, jednak generalnie warzywa to najzdrowsza grupa produktów spożywczych. zaleca się, aby warzywa stanowiły ¾, a owoce 1/3 dziennej porcji,</a:t>
            </a:r>
            <a:r>
              <a:rPr lang="pl-PL" sz="1600" dirty="0"/>
              <a:t> </a:t>
            </a:r>
            <a:r>
              <a:rPr lang="pl-PL" sz="1600" dirty="0">
                <a:latin typeface="Bell MT" panose="02020503060305020303" pitchFamily="18" charset="0"/>
              </a:rPr>
              <a:t>Spożywanie odpowiedniej ilości warzyw i owoców ma działanie ochronne, przeciwdziała rozwojowi różnych chorób (nowotworów, chorób układu pokarmowego i krążenia), a także wspomaga leczenie np. nadwagi i otyłości, zwalnia procesy starzenia się, korzystnie wpływa na wygląd sylwetki, cery i włosów, poprawia samopoczucie.</a:t>
            </a:r>
          </a:p>
        </p:txBody>
      </p:sp>
    </p:spTree>
    <p:extLst>
      <p:ext uri="{BB962C8B-B14F-4D97-AF65-F5344CB8AC3E}">
        <p14:creationId xmlns:p14="http://schemas.microsoft.com/office/powerpoint/2010/main" val="384168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594" y="381601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fornian FB" panose="0207040306080B030204" pitchFamily="18" charset="0"/>
              </a:rPr>
              <a:t>4. Ogranicz lub wyeliminuj słodzone i gazowane napoje.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37838" y="2207792"/>
            <a:ext cx="3214816" cy="1548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Bell MT" panose="02020503060305020303" pitchFamily="18" charset="0"/>
              </a:rPr>
              <a:t>słodzone napoje to ogromna dawka cukru i chemicznych dodatków.</a:t>
            </a:r>
          </a:p>
        </p:txBody>
      </p:sp>
      <p:pic>
        <p:nvPicPr>
          <p:cNvPr id="4098" name="Picture 2" descr="Słodzone napoje zwiększają ryzyko przedwczesnej śmierci - wiadomosc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62" y="2207792"/>
            <a:ext cx="6113420" cy="3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2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375" y="381601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Bell MT" panose="02020503060305020303" pitchFamily="18" charset="0"/>
              </a:rPr>
              <a:t>5. Spożywaj pełnoziarniste produkty zbożowe oraz nasiona roślin strączkowych.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48151" y="2150076"/>
            <a:ext cx="3947983" cy="3681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Bell MT" panose="02020503060305020303" pitchFamily="18" charset="0"/>
              </a:rPr>
              <a:t>W zbożowych pełnoziarnistych produktach znajdują się zdrowe węglowodany, to znaczy takie, które dostarczają energii przez długi czas. Zarówno produkty pełnoziarniste jak i nasiona roślin strączkowych są cennym źródłem błonnika nierozpuszczalnego w wodzie, który usprawnia pracę przewodu pokarmowego. Udowodniono, że dieta bogata w błonnik chroni przed chorobami jelita grubego w tym rakiem jelita grubego.</a:t>
            </a:r>
          </a:p>
        </p:txBody>
      </p:sp>
      <p:pic>
        <p:nvPicPr>
          <p:cNvPr id="5122" name="Picture 2" descr="Produkty zbożowe - co warto wiedzieć - Zywnosc.com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8" y="2213259"/>
            <a:ext cx="5447271" cy="36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ośliny strączkowe w diecie - rodzaje, wartości odżywcze | TVN Zdro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Rośliny strączkowe w diecie - rodzaje, wartości odżywcze | TVN Zdrow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Rośliny strączkowe w diecie - rodzaje, wartości odżywcze | TVN Zdrow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97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507" y="406314"/>
            <a:ext cx="11320850" cy="1325563"/>
          </a:xfrm>
        </p:spPr>
        <p:txBody>
          <a:bodyPr/>
          <a:lstStyle/>
          <a:p>
            <a:r>
              <a:rPr lang="pl-PL" dirty="0">
                <a:latin typeface="Century Gothic" panose="020B0502020202020204" pitchFamily="34" charset="0"/>
              </a:rPr>
              <a:t>6. Staraj się codziennie spożywać nabiał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686" y="2802593"/>
            <a:ext cx="3964459" cy="1571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Bell MT" panose="02020503060305020303" pitchFamily="18" charset="0"/>
              </a:rPr>
              <a:t>Nabiał jest bardzo ważny m.in. Dla tego, że jest największym źródłem wapnia, który jest budulcem kości</a:t>
            </a:r>
            <a:r>
              <a:rPr lang="pl-PL" dirty="0"/>
              <a:t>.</a:t>
            </a:r>
          </a:p>
        </p:txBody>
      </p:sp>
      <p:pic>
        <p:nvPicPr>
          <p:cNvPr id="6146" name="Picture 2" descr="Nabiał w diecie a zdrowie ser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11" y="2118853"/>
            <a:ext cx="5319677" cy="35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1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5162" y="356887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entury Gothic" panose="020B0502020202020204" pitchFamily="34" charset="0"/>
              </a:rPr>
              <a:t>7. Unikaj nadmiernego spożycia cukru i słodyczy.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633" y="2101100"/>
            <a:ext cx="5756832" cy="38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080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AB6860ADA91C43987BDABBD843DCDE" ma:contentTypeVersion="2" ma:contentTypeDescription="Utwórz nowy dokument." ma:contentTypeScope="" ma:versionID="b3769e0edd2b5e199afae625c29cd345">
  <xsd:schema xmlns:xsd="http://www.w3.org/2001/XMLSchema" xmlns:xs="http://www.w3.org/2001/XMLSchema" xmlns:p="http://schemas.microsoft.com/office/2006/metadata/properties" xmlns:ns2="03c2aadf-9fde-43c3-be60-13a5ffed7f2c" targetNamespace="http://schemas.microsoft.com/office/2006/metadata/properties" ma:root="true" ma:fieldsID="b9dcd127516021d509b6388ea5fe2455" ns2:_="">
    <xsd:import namespace="03c2aadf-9fde-43c3-be60-13a5ffed7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2aadf-9fde-43c3-be60-13a5ffed7f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9AF96F-CB78-4A53-88FD-7A861643E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2aadf-9fde-43c3-be60-13a5ffed7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4DB53-CD77-4552-80CF-A7155E263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7FE15-5C8D-459B-8FB4-611455A303A4}">
  <ds:schemaRefs>
    <ds:schemaRef ds:uri="http://schemas.microsoft.com/office/2006/documentManagement/types"/>
    <ds:schemaRef ds:uri="http://purl.org/dc/elements/1.1/"/>
    <ds:schemaRef ds:uri="03c2aadf-9fde-43c3-be60-13a5ffed7f2c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618</Words>
  <Application>Microsoft Office PowerPoint</Application>
  <PresentationFormat>Niestandardowy</PresentationFormat>
  <Paragraphs>26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Faseta</vt:lpstr>
      <vt:lpstr>Prezentacja programu PowerPoint</vt:lpstr>
      <vt:lpstr>12 zasad zdrowego odżywiania</vt:lpstr>
      <vt:lpstr>1. Odżywiaj się regularnie </vt:lpstr>
      <vt:lpstr>2. Wybieraj produkty jak najmniej przetworzone </vt:lpstr>
      <vt:lpstr>3. Jedz warzywa i owoce.</vt:lpstr>
      <vt:lpstr>4. Ogranicz lub wyeliminuj słodzone i gazowane napoje.</vt:lpstr>
      <vt:lpstr>5. Spożywaj pełnoziarniste produkty zbożowe oraz nasiona roślin strączkowych. </vt:lpstr>
      <vt:lpstr>6. Staraj się codziennie spożywać nabiał:</vt:lpstr>
      <vt:lpstr>7. Unikaj nadmiernego spożycia cukru i słodyczy.</vt:lpstr>
      <vt:lpstr>8. Pamiętaj o piciu wody</vt:lpstr>
      <vt:lpstr>9. Aktywność fizyczna i ruch</vt:lpstr>
      <vt:lpstr>11.Wysypiaj się, aby Twój mózg mógł wypocząć. </vt:lpstr>
      <vt:lpstr>10. Czego unikać</vt:lpstr>
      <vt:lpstr>Piramida żywieniowa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odżywianie</dc:title>
  <dc:creator>u Alexandra Chaberek</dc:creator>
  <cp:lastModifiedBy>Gosia</cp:lastModifiedBy>
  <cp:revision>11</cp:revision>
  <dcterms:created xsi:type="dcterms:W3CDTF">2020-11-02T12:37:53Z</dcterms:created>
  <dcterms:modified xsi:type="dcterms:W3CDTF">2020-11-25T00:24:56Z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0x01010028AB6860ADA91C43987BDABBD843DCDE</vt:lpwstr>
  </property>
</Properties>
</file>