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2C7"/>
    <a:srgbClr val="DBABFF"/>
    <a:srgbClr val="D996FF"/>
    <a:srgbClr val="E8C9FF"/>
    <a:srgbClr val="E8E2AC"/>
    <a:srgbClr val="B57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0A87C-F1D6-46BD-9CEA-3BEF759A2250}" v="28" dt="2020-11-09T18:27:15.927"/>
    <p1510:client id="{33239503-D86C-1204-F2F7-1C5BBC73251E}" v="521" dt="2020-11-09T19:02:38.589"/>
    <p1510:client id="{5FEEE49B-E812-1BC9-B664-B8647F64AC44}" v="1096" dt="2020-11-09T20:37:03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81" d="100"/>
          <a:sy n="81" d="100"/>
        </p:scale>
        <p:origin x="-13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5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35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452A527-3631-41ED-858D-3777A7D14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pl-PL" sz="6200" i="1" dirty="0">
                <a:solidFill>
                  <a:srgbClr val="EBB2C7"/>
                </a:solidFill>
                <a:latin typeface="Franklin Gothic Medium"/>
                <a:cs typeface="Calibri Light"/>
              </a:rPr>
              <a:t>AKTYWNOŚĆ</a:t>
            </a:r>
            <a:br>
              <a:rPr lang="pl-PL" sz="6200" i="1" dirty="0">
                <a:solidFill>
                  <a:srgbClr val="EBB2C7"/>
                </a:solidFill>
                <a:latin typeface="Franklin Gothic Medium"/>
                <a:cs typeface="Calibri Light"/>
              </a:rPr>
            </a:br>
            <a:r>
              <a:rPr lang="pl-PL" sz="6200" i="1" dirty="0">
                <a:solidFill>
                  <a:srgbClr val="EBB2C7"/>
                </a:solidFill>
                <a:latin typeface="Franklin Gothic Medium"/>
                <a:cs typeface="Calibri Light"/>
              </a:rPr>
              <a:t>FIZYCZNA</a:t>
            </a:r>
            <a:endParaRPr lang="pl-PL" sz="6200" i="1">
              <a:solidFill>
                <a:srgbClr val="EBB2C7"/>
              </a:solidFill>
              <a:latin typeface="Franklin Gothic Medium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400" b="1" i="1" dirty="0"/>
              <a:t>NATALIA ULATOWSKA 8E</a:t>
            </a:r>
          </a:p>
        </p:txBody>
      </p:sp>
      <p:pic>
        <p:nvPicPr>
          <p:cNvPr id="4" name="Obraz 4" descr="Obraz zawierający osoba, zewnętrzne, droga, kobieta&#10;&#10;Opis wygenerowany automatycznie">
            <a:extLst>
              <a:ext uri="{FF2B5EF4-FFF2-40B4-BE49-F238E27FC236}">
                <a16:creationId xmlns:a16="http://schemas.microsoft.com/office/drawing/2014/main" xmlns="" id="{FE6C1E80-05F5-44B0-92EA-292116E0B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00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xmlns="" id="{2779F603-B669-4AD6-82F9-E09F76165B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0DCFE4-030A-40BC-9990-85A3AB200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5536780" cy="3566160"/>
          </a:xfrm>
        </p:spPr>
        <p:txBody>
          <a:bodyPr>
            <a:normAutofit/>
          </a:bodyPr>
          <a:lstStyle/>
          <a:p>
            <a:r>
              <a:rPr lang="pl-PL" sz="6000" b="1" i="1" dirty="0">
                <a:solidFill>
                  <a:srgbClr val="E8E2AC"/>
                </a:solidFill>
              </a:rPr>
              <a:t>AKTYWNOŚĆ FIZYCZNA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F1D9CB-1046-4A0B-A484-FB11F83F1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0" y="4645152"/>
            <a:ext cx="5534009" cy="11430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pl-PL" sz="1600" b="1" i="1" dirty="0">
                <a:ea typeface="+mn-lt"/>
                <a:cs typeface="+mn-lt"/>
              </a:rPr>
              <a:t>oznacza po prostu ruch ciała związany ze zużywaniem energii. Przykładem aktywności fizycznej jest spacer, praca w ogrodzie, wchodzenie po schodach, gra w piłkę nożną albo taniec.</a:t>
            </a:r>
            <a:endParaRPr lang="pl-PL" sz="1600" b="1" i="1">
              <a:latin typeface="Arial Nova Light"/>
            </a:endParaRP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xmlns="" id="{7ABFD994-C2DC-4E7D-9411-C7FF7813E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47660" y="4485132"/>
            <a:ext cx="5486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5" descr="Obraz zawierający osoba, kobieta, trzymający, rakieta&#10;&#10;Opis wygenerowany automatycznie">
            <a:extLst>
              <a:ext uri="{FF2B5EF4-FFF2-40B4-BE49-F238E27FC236}">
                <a16:creationId xmlns:a16="http://schemas.microsoft.com/office/drawing/2014/main" xmlns="" id="{6622A12A-4B9D-4041-B73E-4B084D47C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523" y="620720"/>
            <a:ext cx="3395527" cy="508693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96FA172-921E-4C46-94E3-3FC0695A7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485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xmlns="" id="{E75F8FC7-2268-462F-AFF6-A4A975C34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1F06B4-CBAB-4A08-ABF2-BE114FA90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8013" y="639098"/>
            <a:ext cx="4813072" cy="3571186"/>
          </a:xfrm>
        </p:spPr>
        <p:txBody>
          <a:bodyPr>
            <a:normAutofit/>
          </a:bodyPr>
          <a:lstStyle/>
          <a:p>
            <a:r>
              <a:rPr lang="pl-PL" sz="3200" b="1" i="1" dirty="0">
                <a:solidFill>
                  <a:srgbClr val="D996FF"/>
                </a:solidFill>
              </a:rPr>
              <a:t>WPŁYW AKTYWNOŚĆI FIZYCZNEJ NA ZDROWIE</a:t>
            </a:r>
            <a:br>
              <a:rPr lang="pl-PL" sz="3200" b="1" i="1" dirty="0">
                <a:solidFill>
                  <a:srgbClr val="D996FF"/>
                </a:solidFill>
              </a:rPr>
            </a:br>
            <a:r>
              <a:rPr lang="pl-PL" sz="1800" b="1" i="1" dirty="0">
                <a:solidFill>
                  <a:srgbClr val="DBABFF"/>
                </a:solidFill>
              </a:rPr>
              <a:t>OD TEGO, JAKI RODZAJ AKTYWNOŚCI WYBIERZEMY POZWOLI NAM ONA</a:t>
            </a:r>
            <a:r>
              <a:rPr lang="pl-PL" sz="1800" b="1" i="1" dirty="0">
                <a:solidFill>
                  <a:srgbClr val="DBABFF"/>
                </a:solidFill>
                <a:ea typeface="+mj-lt"/>
                <a:cs typeface="+mj-lt"/>
              </a:rPr>
              <a:t>:</a:t>
            </a:r>
            <a:endParaRPr lang="pl-PL" sz="1800" b="1" i="1" dirty="0">
              <a:solidFill>
                <a:srgbClr val="DBAB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154852-EA7E-4006-BBA9-4649137F5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627265"/>
            <a:ext cx="4829101" cy="11622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1450" indent="-171450">
              <a:lnSpc>
                <a:spcPct val="110000"/>
              </a:lnSpc>
              <a:buFont typeface="Arial" panose="020F0502020204030204" pitchFamily="34" charset="0"/>
              <a:buChar char="•"/>
            </a:pPr>
            <a:endParaRPr lang="en-US" sz="600" dirty="0"/>
          </a:p>
          <a:p>
            <a:pPr marL="342900" indent="-342900">
              <a:lnSpc>
                <a:spcPct val="110000"/>
              </a:lnSpc>
              <a:buFont typeface="Courier New"/>
              <a:buChar char="o"/>
            </a:pPr>
            <a:endParaRPr lang="pl-PL" sz="600" b="1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az 5" descr="Obraz zawierający zewnętrzne, młode, woda, kobieta&#10;&#10;Opis wygenerowany automatycznie">
            <a:extLst>
              <a:ext uri="{FF2B5EF4-FFF2-40B4-BE49-F238E27FC236}">
                <a16:creationId xmlns:a16="http://schemas.microsoft.com/office/drawing/2014/main" xmlns="" id="{A855379C-AC01-4FA0-A18F-BB65BC50C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19" r="1" b="8355"/>
          <a:stretch/>
        </p:blipFill>
        <p:spPr>
          <a:xfrm>
            <a:off x="633999" y="640081"/>
            <a:ext cx="5462001" cy="5054156"/>
          </a:xfrm>
          <a:prstGeom prst="rect">
            <a:avLst/>
          </a:prstGeom>
        </p:spPr>
      </p:pic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xmlns="" id="{BEF45B32-FB97-49CC-B778-CA7CF87BEF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58549" y="437114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E051E9-6C07-4FBB-B4F7-EDF8DDEAA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9DBD018-0B3D-434F-ABD2-59A805C2B8EA}"/>
              </a:ext>
            </a:extLst>
          </p:cNvPr>
          <p:cNvSpPr txBox="1"/>
          <p:nvPr/>
        </p:nvSpPr>
        <p:spPr>
          <a:xfrm>
            <a:off x="6734175" y="4419600"/>
            <a:ext cx="5086350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1600" b="1" i="1" dirty="0" err="1">
                <a:solidFill>
                  <a:srgbClr val="042337"/>
                </a:solidFill>
                <a:latin typeface="OpenSans-Regular"/>
              </a:rPr>
              <a:t>poprawić</a:t>
            </a:r>
            <a:r>
              <a:rPr lang="en-US" sz="1600" b="1" i="1" dirty="0">
                <a:solidFill>
                  <a:srgbClr val="042337"/>
                </a:solidFill>
                <a:latin typeface="OpenSans-Regular"/>
              </a:rPr>
              <a:t> </a:t>
            </a:r>
            <a:r>
              <a:rPr lang="en-US" sz="1600" b="1" i="1" dirty="0" err="1">
                <a:solidFill>
                  <a:srgbClr val="042337"/>
                </a:solidFill>
                <a:latin typeface="OpenSans-Regular"/>
              </a:rPr>
              <a:t>lub</a:t>
            </a:r>
            <a:r>
              <a:rPr lang="en-US" sz="1600" b="1" i="1" dirty="0">
                <a:solidFill>
                  <a:srgbClr val="042337"/>
                </a:solidFill>
                <a:latin typeface="OpenSans-Regular"/>
              </a:rPr>
              <a:t> </a:t>
            </a:r>
            <a:r>
              <a:rPr lang="en-US" sz="1600" b="1" i="1" dirty="0" err="1">
                <a:solidFill>
                  <a:srgbClr val="042337"/>
                </a:solidFill>
                <a:latin typeface="OpenSans-Regular"/>
              </a:rPr>
              <a:t>zachować</a:t>
            </a:r>
            <a:r>
              <a:rPr lang="en-US" sz="1600" b="1" i="1" dirty="0">
                <a:solidFill>
                  <a:srgbClr val="042337"/>
                </a:solidFill>
                <a:latin typeface="OpenSans-Regular"/>
              </a:rPr>
              <a:t> </a:t>
            </a:r>
            <a:r>
              <a:rPr lang="en-US" sz="1600" b="1" i="1" dirty="0" err="1">
                <a:solidFill>
                  <a:srgbClr val="042337"/>
                </a:solidFill>
                <a:latin typeface="OpenSans-Regular"/>
              </a:rPr>
              <a:t>wydolność</a:t>
            </a:r>
            <a:r>
              <a:rPr lang="en-US" sz="1600" b="1" i="1" dirty="0">
                <a:solidFill>
                  <a:srgbClr val="042337"/>
                </a:solidFill>
                <a:latin typeface="OpenSans-Regular"/>
              </a:rPr>
              <a:t> </a:t>
            </a:r>
            <a:r>
              <a:rPr lang="en-US" sz="1600" b="1" i="1" dirty="0" err="1">
                <a:solidFill>
                  <a:srgbClr val="042337"/>
                </a:solidFill>
                <a:latin typeface="OpenSans-Regular"/>
              </a:rPr>
              <a:t>fizyczną</a:t>
            </a:r>
            <a:endParaRPr lang="en-US" sz="1600" b="1" i="1" dirty="0">
              <a:solidFill>
                <a:srgbClr val="042337"/>
              </a:solidFill>
              <a:latin typeface="OpenSans-Regular"/>
            </a:endParaRPr>
          </a:p>
          <a:p>
            <a:pPr>
              <a:buChar char="•"/>
            </a:pPr>
            <a:r>
              <a:rPr lang="en-US" sz="1600" b="1" i="1" dirty="0" err="1">
                <a:solidFill>
                  <a:srgbClr val="042337"/>
                </a:solidFill>
                <a:latin typeface="OpenSans-Regular"/>
              </a:rPr>
              <a:t>utrzymać</a:t>
            </a:r>
            <a:r>
              <a:rPr lang="en-US" sz="1600" b="1" i="1" dirty="0">
                <a:solidFill>
                  <a:srgbClr val="042337"/>
                </a:solidFill>
                <a:latin typeface="OpenSans-Regular"/>
              </a:rPr>
              <a:t> </a:t>
            </a:r>
            <a:r>
              <a:rPr lang="en-US" sz="1600" b="1" i="1" dirty="0" err="1">
                <a:solidFill>
                  <a:srgbClr val="042337"/>
                </a:solidFill>
                <a:latin typeface="OpenSans-Regular"/>
              </a:rPr>
              <a:t>odpowiednią</a:t>
            </a:r>
            <a:r>
              <a:rPr lang="en-US" sz="1600" b="1" i="1" dirty="0">
                <a:solidFill>
                  <a:srgbClr val="042337"/>
                </a:solidFill>
                <a:latin typeface="OpenSans-Regular"/>
              </a:rPr>
              <a:t> </a:t>
            </a:r>
            <a:r>
              <a:rPr lang="en-US" sz="1600" b="1" i="1" dirty="0" err="1">
                <a:solidFill>
                  <a:srgbClr val="042337"/>
                </a:solidFill>
                <a:latin typeface="OpenSans-Regular"/>
              </a:rPr>
              <a:t>wagę</a:t>
            </a:r>
            <a:endParaRPr lang="en-US" sz="1600" b="1" i="1" dirty="0">
              <a:solidFill>
                <a:srgbClr val="042337"/>
              </a:solidFill>
              <a:latin typeface="OpenSans-Regular"/>
            </a:endParaRPr>
          </a:p>
          <a:p>
            <a:pPr>
              <a:buChar char="•"/>
            </a:pPr>
            <a:r>
              <a:rPr lang="en-US" sz="1600" b="1" i="1" err="1">
                <a:solidFill>
                  <a:srgbClr val="042337"/>
                </a:solidFill>
                <a:latin typeface="OpenSans-Regular"/>
              </a:rPr>
              <a:t>zachować</a:t>
            </a:r>
            <a:r>
              <a:rPr lang="en-US" sz="1600" b="1" i="1" dirty="0">
                <a:solidFill>
                  <a:srgbClr val="042337"/>
                </a:solidFill>
                <a:latin typeface="OpenSans-Regular"/>
              </a:rPr>
              <a:t> </a:t>
            </a:r>
            <a:r>
              <a:rPr lang="en-US" sz="1600" b="1" i="1" err="1">
                <a:solidFill>
                  <a:srgbClr val="042337"/>
                </a:solidFill>
                <a:latin typeface="OpenSans-Regular"/>
              </a:rPr>
              <a:t>siłę</a:t>
            </a:r>
            <a:r>
              <a:rPr lang="en-US" sz="1600" b="1" i="1" dirty="0">
                <a:solidFill>
                  <a:srgbClr val="042337"/>
                </a:solidFill>
                <a:latin typeface="OpenSans-Regular"/>
              </a:rPr>
              <a:t> </a:t>
            </a:r>
            <a:r>
              <a:rPr lang="en-US" sz="1600" b="1" i="1" err="1">
                <a:solidFill>
                  <a:srgbClr val="042337"/>
                </a:solidFill>
                <a:latin typeface="OpenSans-Regular"/>
              </a:rPr>
              <a:t>mięśniową</a:t>
            </a:r>
            <a:r>
              <a:rPr lang="en-US" sz="1600" b="1" i="1" dirty="0">
                <a:solidFill>
                  <a:srgbClr val="042337"/>
                </a:solidFill>
                <a:latin typeface="OpenSans-Regular"/>
              </a:rPr>
              <a:t>, </a:t>
            </a:r>
            <a:r>
              <a:rPr lang="en-US" sz="1600" b="1" i="1" err="1">
                <a:solidFill>
                  <a:srgbClr val="042337"/>
                </a:solidFill>
                <a:latin typeface="OpenSans-Regular"/>
              </a:rPr>
              <a:t>która</a:t>
            </a:r>
            <a:r>
              <a:rPr lang="en-US" sz="1600" b="1" i="1" dirty="0">
                <a:solidFill>
                  <a:srgbClr val="042337"/>
                </a:solidFill>
                <a:latin typeface="OpenSans-Regular"/>
              </a:rPr>
              <a:t> </a:t>
            </a:r>
            <a:r>
              <a:rPr lang="en-US" sz="1600" b="1" i="1" err="1">
                <a:solidFill>
                  <a:srgbClr val="042337"/>
                </a:solidFill>
                <a:latin typeface="OpenSans-Regular"/>
              </a:rPr>
              <a:t>stabilizuje</a:t>
            </a:r>
            <a:r>
              <a:rPr lang="en-US" sz="1600" b="1" i="1" dirty="0">
                <a:solidFill>
                  <a:srgbClr val="042337"/>
                </a:solidFill>
                <a:latin typeface="OpenSans-Regular"/>
              </a:rPr>
              <a:t> </a:t>
            </a:r>
            <a:r>
              <a:rPr lang="en-US" sz="1600" b="1" i="1" err="1">
                <a:solidFill>
                  <a:srgbClr val="042337"/>
                </a:solidFill>
                <a:latin typeface="OpenSans-Regular"/>
              </a:rPr>
              <a:t>stawy</a:t>
            </a:r>
            <a:r>
              <a:rPr lang="en-US" sz="1600" b="1" i="1" dirty="0">
                <a:solidFill>
                  <a:srgbClr val="042337"/>
                </a:solidFill>
                <a:latin typeface="OpenSans-Regular"/>
              </a:rPr>
              <a:t> </a:t>
            </a:r>
            <a:r>
              <a:rPr lang="en-US" sz="1600" b="1" i="1" err="1">
                <a:solidFill>
                  <a:srgbClr val="042337"/>
                </a:solidFill>
                <a:latin typeface="OpenSans-Regular"/>
              </a:rPr>
              <a:t>i</a:t>
            </a:r>
            <a:r>
              <a:rPr lang="en-US" sz="1600" b="1" i="1" dirty="0">
                <a:solidFill>
                  <a:srgbClr val="042337"/>
                </a:solidFill>
                <a:latin typeface="OpenSans-Regular"/>
              </a:rPr>
              <a:t> </a:t>
            </a:r>
            <a:r>
              <a:rPr lang="en-US" sz="1600" b="1" i="1" err="1">
                <a:solidFill>
                  <a:srgbClr val="042337"/>
                </a:solidFill>
                <a:latin typeface="OpenSans-Regular"/>
              </a:rPr>
              <a:t>kręgosłup</a:t>
            </a:r>
            <a:endParaRPr lang="en-US" sz="1600" b="1" i="1">
              <a:solidFill>
                <a:srgbClr val="042337"/>
              </a:solidFill>
              <a:latin typeface="OpenSans-Regular"/>
            </a:endParaRPr>
          </a:p>
          <a:p>
            <a:pPr>
              <a:buChar char="•"/>
            </a:pPr>
            <a:r>
              <a:rPr lang="en-US" sz="1600" b="1" i="1" err="1">
                <a:solidFill>
                  <a:srgbClr val="042337"/>
                </a:solidFill>
                <a:latin typeface="OpenSans-Regular"/>
              </a:rPr>
              <a:t>na</a:t>
            </a:r>
            <a:r>
              <a:rPr lang="en-US" sz="1600" b="1" i="1" dirty="0">
                <a:solidFill>
                  <a:srgbClr val="042337"/>
                </a:solidFill>
                <a:latin typeface="OpenSans-Regular"/>
              </a:rPr>
              <a:t> </a:t>
            </a:r>
            <a:r>
              <a:rPr lang="en-US" sz="1600" b="1" i="1" err="1">
                <a:solidFill>
                  <a:srgbClr val="042337"/>
                </a:solidFill>
                <a:latin typeface="OpenSans-Regular"/>
              </a:rPr>
              <a:t>wzrost</a:t>
            </a:r>
            <a:r>
              <a:rPr lang="en-US" sz="1600" b="1" i="1" dirty="0">
                <a:solidFill>
                  <a:srgbClr val="042337"/>
                </a:solidFill>
                <a:latin typeface="OpenSans-Regular"/>
              </a:rPr>
              <a:t> </a:t>
            </a:r>
            <a:r>
              <a:rPr lang="en-US" sz="1600" b="1" i="1" err="1">
                <a:solidFill>
                  <a:srgbClr val="042337"/>
                </a:solidFill>
                <a:latin typeface="OpenSans-Regular"/>
              </a:rPr>
              <a:t>odporności</a:t>
            </a:r>
            <a:endParaRPr lang="en-US" sz="1600" b="1" i="1">
              <a:solidFill>
                <a:srgbClr val="042337"/>
              </a:solidFill>
              <a:latin typeface="OpenSans-Regular"/>
            </a:endParaRPr>
          </a:p>
          <a:p>
            <a:pPr>
              <a:buChar char="•"/>
            </a:pPr>
            <a:r>
              <a:rPr lang="en-US" sz="1600" b="1" i="1" err="1">
                <a:solidFill>
                  <a:srgbClr val="042337"/>
                </a:solidFill>
                <a:latin typeface="OpenSans-Regular"/>
              </a:rPr>
              <a:t>osiągnąć</a:t>
            </a:r>
            <a:r>
              <a:rPr lang="en-US" sz="1600" b="1" i="1" dirty="0">
                <a:solidFill>
                  <a:srgbClr val="042337"/>
                </a:solidFill>
                <a:latin typeface="OpenSans-Regular"/>
              </a:rPr>
              <a:t> </a:t>
            </a:r>
            <a:r>
              <a:rPr lang="en-US" sz="1600" b="1" i="1" err="1">
                <a:solidFill>
                  <a:srgbClr val="042337"/>
                </a:solidFill>
                <a:latin typeface="OpenSans-Regular"/>
              </a:rPr>
              <a:t>lepsze</a:t>
            </a:r>
            <a:r>
              <a:rPr lang="en-US" sz="1600" b="1" i="1" dirty="0">
                <a:solidFill>
                  <a:srgbClr val="042337"/>
                </a:solidFill>
                <a:latin typeface="OpenSans-Regular"/>
              </a:rPr>
              <a:t> </a:t>
            </a:r>
            <a:r>
              <a:rPr lang="en-US" sz="1600" b="1" i="1" err="1">
                <a:solidFill>
                  <a:srgbClr val="042337"/>
                </a:solidFill>
                <a:latin typeface="OpenSans-Regular"/>
              </a:rPr>
              <a:t>samopoczucie</a:t>
            </a:r>
            <a:endParaRPr lang="en-US" sz="1600" b="1" i="1">
              <a:solidFill>
                <a:srgbClr val="042337"/>
              </a:solidFill>
              <a:latin typeface="OpenSans-Regular"/>
            </a:endParaRPr>
          </a:p>
          <a:p>
            <a:pPr algn="ctr"/>
            <a:endParaRPr lang="en-US" sz="1400" dirty="0">
              <a:solidFill>
                <a:srgbClr val="042337"/>
              </a:solidFill>
              <a:latin typeface="Open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2000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8" descr="Obraz zawierający budynek, ptak, ekran, przewód&#10;&#10;Opis wygenerowany automatycznie">
            <a:extLst>
              <a:ext uri="{FF2B5EF4-FFF2-40B4-BE49-F238E27FC236}">
                <a16:creationId xmlns:a16="http://schemas.microsoft.com/office/drawing/2014/main" xmlns="" id="{DF21808C-416B-4D6C-B638-845D32CB3F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1" b="11352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37E0400-E9ED-46D6-A946-A7B49DB41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C8EA8F-E984-4EB7-B13F-201E28001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/>
          </a:bodyPr>
          <a:lstStyle/>
          <a:p>
            <a:endParaRPr lang="pl-PL" sz="54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EA17F7-886B-4CCB-B003-CC350B043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848" y="294428"/>
            <a:ext cx="6927893" cy="672302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pl-PL" sz="2000" b="1" i="1" dirty="0">
                <a:solidFill>
                  <a:srgbClr val="EBB2C7"/>
                </a:solidFill>
                <a:latin typeface="OpenSans-Regular"/>
                <a:ea typeface="OpenSans-Regular"/>
                <a:cs typeface="OpenSans-Regular"/>
              </a:rPr>
              <a:t>Zgodnie z zaleceniami </a:t>
            </a:r>
            <a:r>
              <a:rPr lang="pl-PL" sz="2000" b="1" i="1" dirty="0">
                <a:solidFill>
                  <a:srgbClr val="EBB2C7"/>
                </a:solidFill>
                <a:latin typeface="OpenSans-Bold"/>
                <a:ea typeface="OpenSans-Bold"/>
                <a:cs typeface="OpenSans-Bold"/>
              </a:rPr>
              <a:t>Światowej Organizacji Zdrowia</a:t>
            </a:r>
            <a:r>
              <a:rPr lang="pl-PL" sz="2000" b="1" i="1" dirty="0">
                <a:solidFill>
                  <a:srgbClr val="EBB2C7"/>
                </a:solidFill>
                <a:latin typeface="OpenSans-Regular"/>
                <a:ea typeface="OpenSans-Regular"/>
                <a:cs typeface="OpenSans-Regular"/>
              </a:rPr>
              <a:t> (z ang. World </a:t>
            </a:r>
            <a:r>
              <a:rPr lang="pl-PL" sz="2000" b="1" i="1" dirty="0" err="1">
                <a:solidFill>
                  <a:srgbClr val="EBB2C7"/>
                </a:solidFill>
                <a:latin typeface="OpenSans-Regular"/>
                <a:ea typeface="OpenSans-Regular"/>
                <a:cs typeface="OpenSans-Regular"/>
              </a:rPr>
              <a:t>Health</a:t>
            </a:r>
            <a:r>
              <a:rPr lang="pl-PL" sz="2000" b="1" i="1" dirty="0">
                <a:solidFill>
                  <a:srgbClr val="EBB2C7"/>
                </a:solidFill>
                <a:latin typeface="OpenSans-Regular"/>
                <a:ea typeface="OpenSans-Regular"/>
                <a:cs typeface="OpenSans-Regular"/>
              </a:rPr>
              <a:t> Organization – WHO) z 2002 roku każdy człowiek powinien poświęcić minimum 30 minut dziennie na umiarkowaną aktywność.</a:t>
            </a:r>
          </a:p>
          <a:p>
            <a:pPr>
              <a:lnSpc>
                <a:spcPct val="110000"/>
              </a:lnSpc>
            </a:pPr>
            <a:r>
              <a:rPr lang="pl-PL" sz="2000" b="1" i="1" dirty="0">
                <a:solidFill>
                  <a:srgbClr val="EBB2C7"/>
                </a:solidFill>
                <a:latin typeface="OpenSans-Regular"/>
                <a:ea typeface="OpenSans-Regular"/>
                <a:cs typeface="OpenSans-Regular"/>
              </a:rPr>
              <a:t>Podobne rekomendacje zostały wydane przez </a:t>
            </a:r>
            <a:r>
              <a:rPr lang="pl-PL" sz="2000" b="1" i="1" err="1">
                <a:solidFill>
                  <a:srgbClr val="EBB2C7"/>
                </a:solidFill>
                <a:latin typeface="OpenSans-Regular"/>
                <a:ea typeface="OpenSans-Regular"/>
                <a:cs typeface="OpenSans-Regular"/>
              </a:rPr>
              <a:t>Nordic</a:t>
            </a:r>
            <a:r>
              <a:rPr lang="pl-PL" sz="2000" b="1" i="1" dirty="0">
                <a:solidFill>
                  <a:srgbClr val="EBB2C7"/>
                </a:solidFill>
                <a:latin typeface="OpenSans-Regular"/>
                <a:ea typeface="OpenSans-Regular"/>
                <a:cs typeface="OpenSans-Regular"/>
              </a:rPr>
              <a:t> </a:t>
            </a:r>
            <a:r>
              <a:rPr lang="pl-PL" sz="2000" b="1" i="1" err="1">
                <a:solidFill>
                  <a:srgbClr val="EBB2C7"/>
                </a:solidFill>
                <a:latin typeface="OpenSans-Regular"/>
                <a:ea typeface="OpenSans-Regular"/>
                <a:cs typeface="OpenSans-Regular"/>
              </a:rPr>
              <a:t>Nutrition</a:t>
            </a:r>
            <a:r>
              <a:rPr lang="pl-PL" sz="2000" b="1" i="1" dirty="0">
                <a:solidFill>
                  <a:srgbClr val="EBB2C7"/>
                </a:solidFill>
                <a:latin typeface="OpenSans-Regular"/>
                <a:ea typeface="OpenSans-Regular"/>
                <a:cs typeface="OpenSans-Regular"/>
              </a:rPr>
              <a:t> </a:t>
            </a:r>
            <a:r>
              <a:rPr lang="pl-PL" sz="2000" b="1" i="1" err="1">
                <a:solidFill>
                  <a:srgbClr val="EBB2C7"/>
                </a:solidFill>
                <a:latin typeface="OpenSans-Regular"/>
                <a:ea typeface="OpenSans-Regular"/>
                <a:cs typeface="OpenSans-Regular"/>
              </a:rPr>
              <a:t>Recommendation</a:t>
            </a:r>
            <a:r>
              <a:rPr lang="pl-PL" sz="2000" b="1" i="1" dirty="0">
                <a:solidFill>
                  <a:srgbClr val="EBB2C7"/>
                </a:solidFill>
                <a:latin typeface="OpenSans-Regular"/>
                <a:ea typeface="OpenSans-Regular"/>
                <a:cs typeface="OpenSans-Regular"/>
              </a:rPr>
              <a:t> w 2004 roku. W zaleceniach tych uwzględniono także grupę dzieci i młodzieży, w których przypadku rekomendacje różnią się od tych proponowanych osobom dorosłym. Zgodnie z tymi zaleceniami dzieci i młodzież powinny przeznaczać co najmniej </a:t>
            </a:r>
            <a:r>
              <a:rPr lang="pl-PL" sz="2000" b="1" i="1" dirty="0">
                <a:solidFill>
                  <a:srgbClr val="EBB2C7"/>
                </a:solidFill>
                <a:latin typeface="OpenSans-Bold"/>
                <a:ea typeface="OpenSans-Bold"/>
                <a:cs typeface="OpenSans-Bold"/>
              </a:rPr>
              <a:t>60 minut dziennie na ćwiczenia </a:t>
            </a:r>
            <a:r>
              <a:rPr lang="pl-PL" sz="2000" b="1" i="1" dirty="0">
                <a:solidFill>
                  <a:srgbClr val="EBB2C7"/>
                </a:solidFill>
                <a:latin typeface="OpenSans-Regular"/>
                <a:ea typeface="OpenSans-Regular"/>
                <a:cs typeface="OpenSans-Regular"/>
              </a:rPr>
              <a:t>o umiarkowanej intensywności.</a:t>
            </a:r>
            <a:endParaRPr lang="pl-PL" sz="2000" b="1" i="1">
              <a:solidFill>
                <a:srgbClr val="EBB2C7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25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13BCCAE5-A35B-4B66-A4A7-E23C34A40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058C7-BF92-4D1B-91EF-C3135AC05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32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3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Regularna</a:t>
            </a:r>
            <a:r>
              <a:rPr lang="en-US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3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aktywność</a:t>
            </a:r>
            <a:r>
              <a:rPr lang="en-US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3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fizyczna</a:t>
            </a:r>
            <a:r>
              <a:rPr lang="en-US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3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pozwala</a:t>
            </a:r>
            <a:r>
              <a:rPr lang="en-US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3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także</a:t>
            </a:r>
            <a:r>
              <a:rPr lang="en-US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3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zapobiec</a:t>
            </a:r>
            <a:r>
              <a:rPr lang="en-US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3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chorobom</a:t>
            </a:r>
            <a:r>
              <a:rPr lang="en-US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3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cywilizacyjnym</a:t>
            </a:r>
            <a:r>
              <a:rPr lang="en-US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m.in. </a:t>
            </a:r>
            <a:r>
              <a:rPr lang="en-US" sz="23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chorobom</a:t>
            </a:r>
            <a:r>
              <a:rPr lang="en-US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3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serca</a:t>
            </a:r>
            <a:r>
              <a:rPr lang="en-US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3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Zwłaszcza</a:t>
            </a:r>
            <a:r>
              <a:rPr lang="en-US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3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jeśli</a:t>
            </a:r>
            <a:r>
              <a:rPr lang="en-US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jest </a:t>
            </a:r>
            <a:r>
              <a:rPr lang="en-US" sz="23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połączona</a:t>
            </a:r>
            <a:r>
              <a:rPr lang="en-US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 </a:t>
            </a:r>
            <a:r>
              <a:rPr lang="en-US" sz="23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racjonalnym</a:t>
            </a:r>
            <a:r>
              <a:rPr lang="en-US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3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odżywianiem</a:t>
            </a:r>
            <a:r>
              <a:rPr lang="en-US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3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3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unikaniem</a:t>
            </a:r>
            <a:r>
              <a:rPr lang="en-US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3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używek</a:t>
            </a:r>
            <a:r>
              <a:rPr lang="en-US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(np. </a:t>
            </a:r>
            <a:r>
              <a:rPr lang="en-US" sz="23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papierosów</a:t>
            </a:r>
            <a:r>
              <a:rPr lang="en-US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3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alkoholu</a:t>
            </a:r>
            <a:r>
              <a:rPr lang="en-US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 Ruch </a:t>
            </a:r>
            <a:r>
              <a:rPr lang="en-US" sz="23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bowiem</a:t>
            </a:r>
            <a:r>
              <a:rPr lang="en-US" sz="23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6987BDFB-DE64-4B56-B44F-45FAE19FA9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06573" y="1895846"/>
            <a:ext cx="9784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6" descr="Obraz zawierający gra, trawa, rakieta, rower&#10;&#10;Opis wygenerowany automatycznie">
            <a:extLst>
              <a:ext uri="{FF2B5EF4-FFF2-40B4-BE49-F238E27FC236}">
                <a16:creationId xmlns:a16="http://schemas.microsoft.com/office/drawing/2014/main" xmlns="" id="{45FA2BFB-AD20-4B84-AFD6-31DEEBE96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04" y="2108200"/>
            <a:ext cx="3018294" cy="376089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E71457A-BA72-485D-BF65-5BF8FC006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6460" y="2108201"/>
            <a:ext cx="6388260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b="1" i="1" dirty="0" err="1">
                <a:solidFill>
                  <a:srgbClr val="DBABFF"/>
                </a:solidFill>
              </a:rPr>
              <a:t>obniża</a:t>
            </a:r>
            <a:r>
              <a:rPr lang="en-US" b="1" i="1" dirty="0">
                <a:solidFill>
                  <a:srgbClr val="DBABFF"/>
                </a:solidFill>
              </a:rPr>
              <a:t> </a:t>
            </a:r>
            <a:r>
              <a:rPr lang="en-US" b="1" i="1" dirty="0" err="1">
                <a:solidFill>
                  <a:srgbClr val="DBABFF"/>
                </a:solidFill>
              </a:rPr>
              <a:t>poziom</a:t>
            </a:r>
            <a:r>
              <a:rPr lang="en-US" b="1" i="1" dirty="0">
                <a:solidFill>
                  <a:srgbClr val="DBABFF"/>
                </a:solidFill>
              </a:rPr>
              <a:t> </a:t>
            </a:r>
            <a:r>
              <a:rPr lang="en-US" b="1" i="1" dirty="0" err="1">
                <a:solidFill>
                  <a:srgbClr val="DBABFF"/>
                </a:solidFill>
              </a:rPr>
              <a:t>cukru</a:t>
            </a:r>
            <a:endParaRPr lang="en-US" b="1" i="1" dirty="0">
              <a:solidFill>
                <a:srgbClr val="DBABFF"/>
              </a:solidFill>
            </a:endParaRP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b="1" i="1" dirty="0" err="1">
                <a:solidFill>
                  <a:srgbClr val="DBABFF"/>
                </a:solidFill>
              </a:rPr>
              <a:t>obniża</a:t>
            </a:r>
            <a:r>
              <a:rPr lang="en-US" b="1" i="1" dirty="0">
                <a:solidFill>
                  <a:srgbClr val="DBABFF"/>
                </a:solidFill>
              </a:rPr>
              <a:t> </a:t>
            </a:r>
            <a:r>
              <a:rPr lang="en-US" b="1" i="1" dirty="0" err="1">
                <a:solidFill>
                  <a:srgbClr val="DBABFF"/>
                </a:solidFill>
              </a:rPr>
              <a:t>poziom</a:t>
            </a:r>
            <a:r>
              <a:rPr lang="en-US" b="1" i="1" dirty="0">
                <a:solidFill>
                  <a:srgbClr val="DBABFF"/>
                </a:solidFill>
              </a:rPr>
              <a:t> "</a:t>
            </a:r>
            <a:r>
              <a:rPr lang="en-US" b="1" i="1" dirty="0" err="1">
                <a:solidFill>
                  <a:srgbClr val="DBABFF"/>
                </a:solidFill>
              </a:rPr>
              <a:t>złego</a:t>
            </a:r>
            <a:r>
              <a:rPr lang="en-US" b="1" i="1" dirty="0">
                <a:solidFill>
                  <a:srgbClr val="DBABFF"/>
                </a:solidFill>
              </a:rPr>
              <a:t>" </a:t>
            </a:r>
            <a:r>
              <a:rPr lang="en-US" b="1" i="1" dirty="0" err="1">
                <a:solidFill>
                  <a:srgbClr val="DBABFF"/>
                </a:solidFill>
              </a:rPr>
              <a:t>cholesterolu</a:t>
            </a:r>
            <a:r>
              <a:rPr lang="en-US" b="1" i="1" dirty="0">
                <a:solidFill>
                  <a:srgbClr val="DBABFF"/>
                </a:solidFill>
              </a:rPr>
              <a:t> LDL, a </a:t>
            </a:r>
            <a:r>
              <a:rPr lang="en-US" b="1" i="1" dirty="0" err="1">
                <a:solidFill>
                  <a:srgbClr val="DBABFF"/>
                </a:solidFill>
              </a:rPr>
              <a:t>podnosi</a:t>
            </a:r>
            <a:r>
              <a:rPr lang="en-US" b="1" i="1" dirty="0">
                <a:solidFill>
                  <a:srgbClr val="DBABFF"/>
                </a:solidFill>
              </a:rPr>
              <a:t> </a:t>
            </a:r>
            <a:r>
              <a:rPr lang="en-US" b="1" i="1" dirty="0" err="1">
                <a:solidFill>
                  <a:srgbClr val="DBABFF"/>
                </a:solidFill>
              </a:rPr>
              <a:t>poziom</a:t>
            </a:r>
            <a:r>
              <a:rPr lang="en-US" b="1" i="1" dirty="0">
                <a:solidFill>
                  <a:srgbClr val="DBABFF"/>
                </a:solidFill>
              </a:rPr>
              <a:t> </a:t>
            </a:r>
            <a:r>
              <a:rPr lang="en-US" b="1" i="1" dirty="0" err="1">
                <a:solidFill>
                  <a:srgbClr val="DBABFF"/>
                </a:solidFill>
              </a:rPr>
              <a:t>tego</a:t>
            </a:r>
            <a:r>
              <a:rPr lang="en-US" b="1" i="1" dirty="0">
                <a:solidFill>
                  <a:srgbClr val="DBABFF"/>
                </a:solidFill>
              </a:rPr>
              <a:t> "</a:t>
            </a:r>
            <a:r>
              <a:rPr lang="en-US" b="1" i="1" dirty="0" err="1">
                <a:solidFill>
                  <a:srgbClr val="DBABFF"/>
                </a:solidFill>
              </a:rPr>
              <a:t>dobrego</a:t>
            </a:r>
            <a:r>
              <a:rPr lang="en-US" b="1" i="1" dirty="0">
                <a:solidFill>
                  <a:srgbClr val="DBABFF"/>
                </a:solidFill>
              </a:rPr>
              <a:t>" LDL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•"/>
            </a:pPr>
            <a:r>
              <a:rPr lang="en-US" b="1" i="1" dirty="0" err="1">
                <a:solidFill>
                  <a:srgbClr val="DBABFF"/>
                </a:solidFill>
              </a:rPr>
              <a:t>obniża</a:t>
            </a:r>
            <a:r>
              <a:rPr lang="en-US" b="1" i="1" dirty="0">
                <a:solidFill>
                  <a:srgbClr val="DBABFF"/>
                </a:solidFill>
              </a:rPr>
              <a:t> </a:t>
            </a:r>
            <a:r>
              <a:rPr lang="en-US" b="1" i="1" dirty="0" err="1">
                <a:solidFill>
                  <a:srgbClr val="DBABFF"/>
                </a:solidFill>
              </a:rPr>
              <a:t>poziom</a:t>
            </a:r>
            <a:r>
              <a:rPr lang="en-US" b="1" i="1" dirty="0">
                <a:solidFill>
                  <a:srgbClr val="DBABFF"/>
                </a:solidFill>
              </a:rPr>
              <a:t> </a:t>
            </a:r>
            <a:r>
              <a:rPr lang="en-US" b="1" i="1" dirty="0" err="1">
                <a:solidFill>
                  <a:srgbClr val="DBABFF"/>
                </a:solidFill>
              </a:rPr>
              <a:t>trójglicerydów</a:t>
            </a:r>
            <a:endParaRPr lang="en-US" b="1" i="1" dirty="0">
              <a:solidFill>
                <a:srgbClr val="DBABFF"/>
              </a:solidFill>
            </a:endParaRP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•"/>
            </a:pPr>
            <a:endParaRPr lang="en-US" b="1" i="1" dirty="0">
              <a:solidFill>
                <a:srgbClr val="DBABFF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/>
            </a:r>
            <a:br>
              <a:rPr lang="en-US" dirty="0"/>
            </a:b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B2EDFE5-9478-4774-9D3D-FEC7DC708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393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8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0">
            <a:extLst>
              <a:ext uri="{FF2B5EF4-FFF2-40B4-BE49-F238E27FC236}">
                <a16:creationId xmlns:a16="http://schemas.microsoft.com/office/drawing/2014/main" xmlns="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09B80C-C70F-40C9-A5C5-4102970EF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516836"/>
            <a:ext cx="3100136" cy="19602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500" b="1" i="1" dirty="0">
                <a:solidFill>
                  <a:srgbClr val="EBB2C7"/>
                </a:solidFill>
              </a:rPr>
              <a:t>PRZYKŁADOWE ZAJĘCIA FIZYCZNE O NASILENIU UMIARKOWANYM:</a:t>
            </a:r>
          </a:p>
        </p:txBody>
      </p:sp>
      <p:cxnSp>
        <p:nvCxnSpPr>
          <p:cNvPr id="24" name="Straight Connector 22">
            <a:extLst>
              <a:ext uri="{FF2B5EF4-FFF2-40B4-BE49-F238E27FC236}">
                <a16:creationId xmlns:a16="http://schemas.microsoft.com/office/drawing/2014/main" xmlns="" id="{5A0A5CF6-407C-4691-8122-49DF69D00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135D131-C6D3-4CCD-B9ED-A5FA8022D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371" y="2790855"/>
            <a:ext cx="3084844" cy="3311766"/>
          </a:xfrm>
        </p:spPr>
        <p:txBody>
          <a:bodyPr vert="horz" lIns="0" tIns="45720" rIns="0" bIns="45720" rtlCol="0" anchor="t">
            <a:noAutofit/>
          </a:bodyPr>
          <a:lstStyle/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Szybki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marsz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około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5,5 – 6 km/</a:t>
            </a:r>
            <a:r>
              <a:rPr lang="en-US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godzinę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Wędrówka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turystyczna</a:t>
            </a:r>
            <a:endParaRPr lang="en-US" sz="1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Prace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 </a:t>
            </a:r>
            <a:r>
              <a:rPr lang="en-US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ogrodzie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gospodarskie</a:t>
            </a:r>
            <a:endParaRPr lang="en-US" sz="1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Taniec</a:t>
            </a:r>
            <a:endParaRPr lang="en-US" sz="1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Jazda </a:t>
            </a:r>
            <a:r>
              <a:rPr lang="en-US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rowerze (z </a:t>
            </a:r>
            <a:r>
              <a:rPr lang="en-US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prędkością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poniżej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16 km/</a:t>
            </a:r>
            <a:r>
              <a:rPr lang="en-US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godzinę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Ćwiczenia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siłowe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lekki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trening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ogólny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sz="1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1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az 5" descr="Obraz zawierający zewnętrzne, rower, kosz, zaparkowane&#10;&#10;Opis wygenerowany automatycznie">
            <a:extLst>
              <a:ext uri="{FF2B5EF4-FFF2-40B4-BE49-F238E27FC236}">
                <a16:creationId xmlns:a16="http://schemas.microsoft.com/office/drawing/2014/main" xmlns="" id="{BB4B3EF1-F575-4075-B94C-B1724D32A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58" r="-1" b="10852"/>
          <a:stretch/>
        </p:blipFill>
        <p:spPr>
          <a:xfrm>
            <a:off x="4080728" y="10"/>
            <a:ext cx="81112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1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xmlns="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43D6C3-EE42-4CA0-B4EC-A813D9907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516836"/>
            <a:ext cx="3100136" cy="19602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i="1" dirty="0">
                <a:solidFill>
                  <a:srgbClr val="EBB2C7"/>
                </a:solidFill>
              </a:rPr>
              <a:t>PRZYKŁADOWE INTENSYWNE ZAJĘCIA FIZYCZNE: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5A0A5CF6-407C-4691-8122-49DF69D00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B8DECBF-C8A9-4D01-B288-A240B42D0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371" y="2790855"/>
            <a:ext cx="3084844" cy="3311766"/>
          </a:xfrm>
        </p:spPr>
        <p:txBody>
          <a:bodyPr vert="horz" lIns="0" tIns="45720" rIns="0" bIns="45720" rtlCol="0" anchor="t">
            <a:noAutofit/>
          </a:bodyPr>
          <a:lstStyle/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Bieganie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/jogging (ok. 8 km/</a:t>
            </a: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godzinę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Jazda </a:t>
            </a: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rowerze (z </a:t>
            </a: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prędkością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powyżej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16 km/</a:t>
            </a: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godzinę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Pływanie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okrążenia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 </a:t>
            </a: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stylu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dowolnym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Aerobik</a:t>
            </a:r>
            <a:endParaRPr lang="en-US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Bardzo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szybki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marsz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(ok. 7 km/</a:t>
            </a: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godzinę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Ciężkie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prace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gospodarcze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np. </a:t>
            </a: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rąbanie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drewna</a:t>
            </a:r>
            <a:endParaRPr lang="en-US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Podnoszenie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ciężarów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intensywny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wysiłek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1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Koszykówka</a:t>
            </a:r>
            <a:endParaRPr lang="en-US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Obraz 6" descr="Obraz zawierający woda, jazda, pływanie, młode&#10;&#10;Opis wygenerowany automatycznie">
            <a:extLst>
              <a:ext uri="{FF2B5EF4-FFF2-40B4-BE49-F238E27FC236}">
                <a16:creationId xmlns:a16="http://schemas.microsoft.com/office/drawing/2014/main" xmlns="" id="{6D9EC3D7-D601-4F12-BB7C-DE11E45F1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"/>
          <a:stretch/>
        </p:blipFill>
        <p:spPr>
          <a:xfrm>
            <a:off x="4080728" y="10"/>
            <a:ext cx="81112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9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C10009-FB99-4BBF-9B31-A18984FF2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4786" y="516836"/>
            <a:ext cx="3100136" cy="19602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TABELA SPALANIA KALORII:</a:t>
            </a:r>
          </a:p>
        </p:txBody>
      </p:sp>
      <p:pic>
        <p:nvPicPr>
          <p:cNvPr id="5" name="Obraz 5" descr="Obraz zawierający osoba, siedzi, patrzenie, trzymający&#10;&#10;Opis wygenerowany automatycznie">
            <a:extLst>
              <a:ext uri="{FF2B5EF4-FFF2-40B4-BE49-F238E27FC236}">
                <a16:creationId xmlns:a16="http://schemas.microsoft.com/office/drawing/2014/main" xmlns="" id="{0FE48C5C-98C6-4704-84F3-0B325D065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63" r="-1" b="8188"/>
          <a:stretch/>
        </p:blipFill>
        <p:spPr>
          <a:xfrm>
            <a:off x="-1" y="10"/>
            <a:ext cx="8111272" cy="68579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A0A5CF6-407C-4691-8122-49DF69D00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730145" y="2633962"/>
            <a:ext cx="2926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3199AC0-0D5A-45EC-ACB3-D6B7FBAFF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4786" y="2790855"/>
            <a:ext cx="3084844" cy="3311766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90000"/>
              </a:lnSpc>
            </a:pPr>
            <a:endParaRPr lang="en-US" sz="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Wchodzenie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 po </a:t>
            </a:r>
            <a:r>
              <a:rPr 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schodach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  - 948 kcal/</a:t>
            </a:r>
            <a:r>
              <a:rPr 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godz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Szybki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 </a:t>
            </a:r>
            <a:r>
              <a:rPr 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marsz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 - 600 kcal/</a:t>
            </a:r>
            <a:r>
              <a:rPr 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godz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Powolny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 spacer - 172 kcal/</a:t>
            </a:r>
            <a:r>
              <a:rPr 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godz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Pływanie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 - 468 kcal/</a:t>
            </a:r>
            <a:r>
              <a:rPr 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godz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Energiczny </a:t>
            </a:r>
            <a:r>
              <a:rPr 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taniec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 - 366 kcal/</a:t>
            </a:r>
            <a:r>
              <a:rPr 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godz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Aerobik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 - 300 kcal/</a:t>
            </a:r>
            <a:r>
              <a:rPr 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godz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Gra w </a:t>
            </a:r>
            <a:r>
              <a:rPr 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kręgle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 - 204 kcal/</a:t>
            </a:r>
            <a:r>
              <a:rPr 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godz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Jazda </a:t>
            </a:r>
            <a:r>
              <a:rPr 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na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 </a:t>
            </a:r>
            <a:r>
              <a:rPr 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łyżwach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 - 426 kcal/</a:t>
            </a:r>
            <a:r>
              <a:rPr 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godz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Odkurzanie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 - 135 kcal/</a:t>
            </a:r>
            <a:r>
              <a:rPr 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godz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Skakanka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 - 492 kcal/</a:t>
            </a:r>
            <a:r>
              <a:rPr 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godz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Brzuszki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 - 400 kcal/</a:t>
            </a:r>
            <a:r>
              <a:rPr 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godz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/>
              </a:rPr>
              <a:t>.</a:t>
            </a:r>
          </a:p>
          <a:p>
            <a:pPr>
              <a:lnSpc>
                <a:spcPct val="90000"/>
              </a:lnSpc>
            </a:pPr>
            <a:endParaRPr lang="en-US" sz="900" b="1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38712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Bembo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 Ligh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Niestandardowy</PresentationFormat>
  <Paragraphs>47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RetrospectVTI</vt:lpstr>
      <vt:lpstr>AKTYWNOŚĆ FIZYCZNA</vt:lpstr>
      <vt:lpstr>AKTYWNOŚĆ FIZYCZNA</vt:lpstr>
      <vt:lpstr>WPŁYW AKTYWNOŚĆI FIZYCZNEJ NA ZDROWIE OD TEGO, JAKI RODZAJ AKTYWNOŚCI WYBIERZEMY POZWOLI NAM ONA:</vt:lpstr>
      <vt:lpstr>Prezentacja programu PowerPoint</vt:lpstr>
      <vt:lpstr>Regularna aktywność fizyczna pozwala także zapobiec chorobom cywilizacyjnym, m.in. chorobom serca. Zwłaszcza jeśli jest połączona z racjonalnym odżywianiem i unikaniem używek (np. papierosów, alkoholu). Ruch bowiem:</vt:lpstr>
      <vt:lpstr>PRZYKŁADOWE ZAJĘCIA FIZYCZNE O NASILENIU UMIARKOWANYM:</vt:lpstr>
      <vt:lpstr>PRZYKŁADOWE INTENSYWNE ZAJĘCIA FIZYCZNE:</vt:lpstr>
      <vt:lpstr>TABELA SPALANIA KALORII: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marcin karpowski</dc:creator>
  <cp:lastModifiedBy>Gosia</cp:lastModifiedBy>
  <cp:revision>566</cp:revision>
  <dcterms:created xsi:type="dcterms:W3CDTF">2020-11-09T18:24:13Z</dcterms:created>
  <dcterms:modified xsi:type="dcterms:W3CDTF">2020-11-25T00:21:38Z</dcterms:modified>
</cp:coreProperties>
</file>