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45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 wzorca tytułu</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2016-11-03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2016-11-03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2016-11-03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2016-11-03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 wzorca tytułu</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2016-11-03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66221E02-25CB-4963-84BC-0813985E7D90}" type="datetimeFigureOut">
              <a:rPr lang="pl-PL" smtClean="0"/>
              <a:pPr/>
              <a:t>2016-11-03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66221E02-25CB-4963-84BC-0813985E7D90}" type="datetimeFigureOut">
              <a:rPr lang="pl-PL" smtClean="0"/>
              <a:pPr/>
              <a:t>2016-11-03</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daty 2"/>
          <p:cNvSpPr>
            <a:spLocks noGrp="1"/>
          </p:cNvSpPr>
          <p:nvPr>
            <p:ph type="dt" sz="half" idx="10"/>
          </p:nvPr>
        </p:nvSpPr>
        <p:spPr/>
        <p:txBody>
          <a:bodyPr/>
          <a:lstStyle/>
          <a:p>
            <a:fld id="{66221E02-25CB-4963-84BC-0813985E7D90}" type="datetimeFigureOut">
              <a:rPr lang="pl-PL" smtClean="0"/>
              <a:pPr/>
              <a:t>2016-11-03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6221E02-25CB-4963-84BC-0813985E7D90}" type="datetimeFigureOut">
              <a:rPr lang="pl-PL" smtClean="0"/>
              <a:pPr/>
              <a:t>2016-11-03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 wzorca tytułu</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2016-11-03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 wzorca tytułu</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2016-11-03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21E02-25CB-4963-84BC-0813985E7D90}" type="datetimeFigureOut">
              <a:rPr lang="pl-PL" smtClean="0"/>
              <a:pPr/>
              <a:t>2016-11-03</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B7C76-EFF2-4CD8-A475-4750F11B4BC6}"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hyperlink" Target="http://www.aktywniepozdrowie.pl/kategorie-piramidy-nie-kasowa/tuszcze" TargetMode="External"/><Relationship Id="rId3" Type="http://schemas.openxmlformats.org/officeDocument/2006/relationships/image" Target="../media/image1.png"/><Relationship Id="rId7" Type="http://schemas.openxmlformats.org/officeDocument/2006/relationships/hyperlink" Target="http://www.aktywniepozdrowie.pl/kategorie-piramidy-nie-kasowa/aktywno-fizyczna" TargetMode="External"/><Relationship Id="rId2" Type="http://schemas.openxmlformats.org/officeDocument/2006/relationships/hyperlink" Target="http://www.aktywniepozdrowie.pl/kategorie-piramidy-nie-kasowa/produkty-biakowe" TargetMode="External"/><Relationship Id="rId1" Type="http://schemas.openxmlformats.org/officeDocument/2006/relationships/slideLayout" Target="../slideLayouts/slideLayout1.xml"/><Relationship Id="rId6" Type="http://schemas.openxmlformats.org/officeDocument/2006/relationships/hyperlink" Target="http://www.aktywniepozdrowie.pl/kategorie-piramidy-nie-kasowa/warzywa-i-owoce" TargetMode="External"/><Relationship Id="rId5" Type="http://schemas.openxmlformats.org/officeDocument/2006/relationships/hyperlink" Target="http://www.aktywniepozdrowie.pl/kategorie-piramidy-nie-kasowa/produkty-zboowe" TargetMode="External"/><Relationship Id="rId4" Type="http://schemas.openxmlformats.org/officeDocument/2006/relationships/hyperlink" Target="http://www.aktywniepozdrowie.pl/kategorie-piramidy-nie-kasowa/mleko-i-produkty-mleczne"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zdrowojem@fundacjabos.p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b="1" dirty="0" smtClean="0"/>
              <a:t>UDZIAŁ W KONKURSIE </a:t>
            </a:r>
            <a:br>
              <a:rPr lang="pl-PL" b="1" dirty="0" smtClean="0"/>
            </a:br>
            <a:r>
              <a:rPr lang="pl-PL" b="1" dirty="0" smtClean="0"/>
              <a:t>ZDROWO JEM, WIĘCEJ WIEM</a:t>
            </a:r>
            <a:endParaRPr lang="pl-PL" b="1" dirty="0"/>
          </a:p>
        </p:txBody>
      </p:sp>
      <p:sp>
        <p:nvSpPr>
          <p:cNvPr id="3" name="Podtytuł 2"/>
          <p:cNvSpPr>
            <a:spLocks noGrp="1"/>
          </p:cNvSpPr>
          <p:nvPr>
            <p:ph type="subTitle" idx="1"/>
          </p:nvPr>
        </p:nvSpPr>
        <p:spPr/>
        <p:txBody>
          <a:bodyPr/>
          <a:lstStyle/>
          <a:p>
            <a:r>
              <a:rPr lang="pl-PL" b="1" dirty="0" smtClean="0"/>
              <a:t>Przygotowała: </a:t>
            </a:r>
            <a:r>
              <a:rPr lang="pl-PL" b="1" i="1" dirty="0" smtClean="0"/>
              <a:t>Renata Piechowska</a:t>
            </a:r>
            <a:endParaRPr lang="pl-PL" b="1"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ctrTitle"/>
          </p:nvPr>
        </p:nvSpPr>
        <p:spPr>
          <a:xfrm>
            <a:off x="685800" y="404665"/>
            <a:ext cx="7772400" cy="792087"/>
          </a:xfrm>
        </p:spPr>
        <p:txBody>
          <a:bodyPr/>
          <a:lstStyle/>
          <a:p>
            <a:r>
              <a:rPr lang="pl-PL" b="1" dirty="0" smtClean="0"/>
              <a:t>Kategoria II musi wykonać:</a:t>
            </a:r>
            <a:endParaRPr lang="pl-PL" dirty="0"/>
          </a:p>
        </p:txBody>
      </p:sp>
      <p:sp>
        <p:nvSpPr>
          <p:cNvPr id="5" name="Podtytuł 4"/>
          <p:cNvSpPr>
            <a:spLocks noGrp="1"/>
          </p:cNvSpPr>
          <p:nvPr>
            <p:ph type="subTitle" idx="1"/>
          </p:nvPr>
        </p:nvSpPr>
        <p:spPr>
          <a:xfrm>
            <a:off x="1371600" y="1412776"/>
            <a:ext cx="6400800" cy="4226024"/>
          </a:xfrm>
        </p:spPr>
        <p:txBody>
          <a:bodyPr>
            <a:normAutofit fontScale="85000" lnSpcReduction="10000"/>
          </a:bodyPr>
          <a:lstStyle/>
          <a:p>
            <a:pPr marL="514350" indent="-514350" algn="just">
              <a:buFont typeface="+mj-lt"/>
              <a:buAutoNum type="arabicPeriod"/>
            </a:pPr>
            <a:r>
              <a:rPr lang="pl-PL" dirty="0" smtClean="0"/>
              <a:t>Zajęcia na temat „Warzywa i owoce na co dzień i od święta”. </a:t>
            </a:r>
          </a:p>
          <a:p>
            <a:pPr marL="514350" indent="-514350" algn="just">
              <a:buFont typeface="+mj-lt"/>
              <a:buAutoNum type="arabicPeriod"/>
            </a:pPr>
            <a:r>
              <a:rPr lang="pl-PL" dirty="0" smtClean="0"/>
              <a:t>Klasowe pisemko zachęcające do zrezygnowania ze słodyczy.</a:t>
            </a:r>
          </a:p>
          <a:p>
            <a:pPr marL="514350" indent="-514350" algn="just">
              <a:buFont typeface="+mj-lt"/>
              <a:buAutoNum type="arabicPeriod"/>
            </a:pPr>
            <a:r>
              <a:rPr lang="pl-PL" dirty="0" smtClean="0"/>
              <a:t>Strefę aktywności –najciekawsze propozycje zabaw na świeżym powietrzu.</a:t>
            </a:r>
          </a:p>
          <a:p>
            <a:pPr marL="514350" indent="-514350" algn="just">
              <a:buFont typeface="+mj-lt"/>
              <a:buAutoNum type="arabicPeriod"/>
            </a:pPr>
            <a:r>
              <a:rPr lang="pl-PL" dirty="0" smtClean="0"/>
              <a:t>Promocję podjętych działań w szkole.</a:t>
            </a:r>
          </a:p>
          <a:p>
            <a:pPr marL="514350" indent="-514350" algn="just">
              <a:buFont typeface="+mj-lt"/>
              <a:buAutoNum type="arabicPeriod"/>
            </a:pPr>
            <a:r>
              <a:rPr lang="pl-PL" dirty="0" smtClean="0"/>
              <a:t>Przekazanie ulotek rodzicom „Kolorowy talerz”.</a:t>
            </a:r>
          </a:p>
          <a:p>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476673"/>
            <a:ext cx="7772400" cy="1224135"/>
          </a:xfrm>
        </p:spPr>
        <p:txBody>
          <a:bodyPr>
            <a:normAutofit fontScale="90000"/>
          </a:bodyPr>
          <a:lstStyle/>
          <a:p>
            <a:r>
              <a:rPr lang="pl-PL" dirty="0" smtClean="0"/>
              <a:t>Kolorowy talerz, czyli garść informacji o warzywach i owocach.</a:t>
            </a:r>
            <a:endParaRPr lang="pl-PL" dirty="0"/>
          </a:p>
        </p:txBody>
      </p:sp>
      <p:sp>
        <p:nvSpPr>
          <p:cNvPr id="3" name="Podtytuł 2"/>
          <p:cNvSpPr>
            <a:spLocks noGrp="1"/>
          </p:cNvSpPr>
          <p:nvPr>
            <p:ph type="subTitle" idx="1"/>
          </p:nvPr>
        </p:nvSpPr>
        <p:spPr>
          <a:xfrm>
            <a:off x="1371600" y="1700808"/>
            <a:ext cx="6400800" cy="3937992"/>
          </a:xfrm>
        </p:spPr>
        <p:txBody>
          <a:bodyPr>
            <a:normAutofit fontScale="55000" lnSpcReduction="20000"/>
          </a:bodyPr>
          <a:lstStyle/>
          <a:p>
            <a:endParaRPr lang="pl-PL" dirty="0" smtClean="0"/>
          </a:p>
          <a:p>
            <a:pPr algn="just"/>
            <a:r>
              <a:rPr lang="pl-PL" sz="3800" dirty="0" smtClean="0"/>
              <a:t> Czy wiesz, że piękne i różnorodne barwy owoców i warzyw nie są jedynie fantazją natury, ale przede wszystkim ważną informacją o cennych składnikach odżywczych? Zadbaj o różnorodne, kolorowe posiłki, a dostarczysz organizmowi wszystkiego, czego potrzebuje. Dowiedzmy się, o czym mówi nam barwa danego owocu lub warzywa. </a:t>
            </a:r>
          </a:p>
          <a:p>
            <a:pPr algn="just"/>
            <a:r>
              <a:rPr lang="pl-PL" sz="3800" dirty="0" smtClean="0"/>
              <a:t>Warzywa i owoce są ważnym składnikiem diety dzieci - są źródłem przede wszystkim witamin, składników mineralnych i błonnika. Prostą metodą na dostarczenie sobie i dziecku potrzebnych składników pokarmowych jest komponowanie posiłku tak, aby na talerzu znalazły się zróżnicowane kolorystycznie produkty.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48681"/>
            <a:ext cx="7772400" cy="1080119"/>
          </a:xfrm>
        </p:spPr>
        <p:txBody>
          <a:bodyPr>
            <a:normAutofit fontScale="90000"/>
          </a:bodyPr>
          <a:lstStyle/>
          <a:p>
            <a:r>
              <a:rPr lang="pl-PL" dirty="0" smtClean="0"/>
              <a:t>Kolorowy talerz, czyli garść informacji o warzywach i owocach.</a:t>
            </a:r>
            <a:endParaRPr lang="pl-PL" dirty="0"/>
          </a:p>
        </p:txBody>
      </p:sp>
      <p:sp>
        <p:nvSpPr>
          <p:cNvPr id="3" name="Podtytuł 2"/>
          <p:cNvSpPr>
            <a:spLocks noGrp="1"/>
          </p:cNvSpPr>
          <p:nvPr>
            <p:ph type="subTitle" idx="1"/>
          </p:nvPr>
        </p:nvSpPr>
        <p:spPr>
          <a:xfrm>
            <a:off x="1371600" y="1700808"/>
            <a:ext cx="6400800" cy="3937992"/>
          </a:xfrm>
        </p:spPr>
        <p:txBody>
          <a:bodyPr>
            <a:noAutofit/>
          </a:bodyPr>
          <a:lstStyle/>
          <a:p>
            <a:endParaRPr lang="pl-PL" sz="2400" dirty="0" smtClean="0"/>
          </a:p>
          <a:p>
            <a:r>
              <a:rPr lang="pl-PL" sz="2400" dirty="0" smtClean="0"/>
              <a:t> </a:t>
            </a:r>
            <a:r>
              <a:rPr lang="pl-PL" sz="2400" b="1" dirty="0" smtClean="0"/>
              <a:t>Kolorowo znaczy zdrowo </a:t>
            </a:r>
          </a:p>
          <a:p>
            <a:pPr algn="just"/>
            <a:r>
              <a:rPr lang="pl-PL" sz="2400" dirty="0" smtClean="0"/>
              <a:t>Barwa warzyw i owoców wiąże się z określonymi substancjami, które mają wpływ nie tylko na kolor produktu, lecz także na jego właściwości zdrowotne. Różnorodność spożywanych warzyw i owoców zapewnia dostarczenie wszystkich cennych składników odżywczych. Stosowanie zasady „kolorowego talerza” ułatwi sporządzanie pełnowartościowych posiłków oraz zapewni potrawom ciekawy i apetyczny - zachęcający dzieci do jedzenia - wygląd. </a:t>
            </a:r>
            <a:endParaRPr lang="pl-PL"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Kolorowy talerz, czyli garść informacji o warzywach i owocach.</a:t>
            </a:r>
            <a:endParaRPr lang="pl-PL" dirty="0"/>
          </a:p>
        </p:txBody>
      </p:sp>
      <p:sp>
        <p:nvSpPr>
          <p:cNvPr id="3" name="Symbol zastępczy zawartości 2"/>
          <p:cNvSpPr>
            <a:spLocks noGrp="1"/>
          </p:cNvSpPr>
          <p:nvPr>
            <p:ph idx="1"/>
          </p:nvPr>
        </p:nvSpPr>
        <p:spPr/>
        <p:txBody>
          <a:bodyPr>
            <a:normAutofit fontScale="62500" lnSpcReduction="20000"/>
          </a:bodyPr>
          <a:lstStyle/>
          <a:p>
            <a:endParaRPr lang="pl-PL" dirty="0" smtClean="0"/>
          </a:p>
          <a:p>
            <a:pPr algn="just"/>
            <a:r>
              <a:rPr lang="pl-PL" dirty="0" smtClean="0"/>
              <a:t> </a:t>
            </a:r>
            <a:r>
              <a:rPr lang="pl-PL" b="1" dirty="0" smtClean="0"/>
              <a:t>Ciemnogranatowy </a:t>
            </a:r>
          </a:p>
          <a:p>
            <a:pPr algn="just">
              <a:buNone/>
            </a:pPr>
            <a:r>
              <a:rPr lang="pl-PL" dirty="0" smtClean="0"/>
              <a:t>      Winogrona, borówka czernica (czarna jagoda), czarna porzeczka, śliwka, jeżyna, żurawina – zawierają duże ilości antocyjanów, witaminy C oraz karotenoidów. Antocyjany są to substancje o właściwościach </a:t>
            </a:r>
            <a:r>
              <a:rPr lang="pl-PL" dirty="0" err="1" smtClean="0"/>
              <a:t>przeciwutleniających</a:t>
            </a:r>
            <a:r>
              <a:rPr lang="pl-PL" dirty="0" smtClean="0"/>
              <a:t> i posiadające zdolność usuwania wolnych rodników tlenowych. Substancje te mają także właściwości przeciwzapalne, antybakteryjne oraz korzystnie działają na naczynia krwionośne, zwiększając ich elastyczność. Antocyjany poprawiają także </a:t>
            </a:r>
            <a:r>
              <a:rPr lang="pl-PL" dirty="0" err="1" smtClean="0"/>
              <a:t>mikrokrążenie</a:t>
            </a:r>
            <a:r>
              <a:rPr lang="pl-PL" dirty="0" smtClean="0"/>
              <a:t> w gałce ocznej - zwiększają elastyczność i uszczelniają ściany naczyń włosowatych, hamują krzepliwość, a dzięki temu zwiększają przepływ krwi w siatkówce i poprawiają widzenie. Ta grupa warzyw i owoców zawiera także duże ilości witaminy C. Witamina C m.in. wzmacnia system odpornościowy organizmu, zmniejszając podatność na zakażenia bakteryjne i wirusowe, przyspiesza gojenie się ran, pomaga zachować dobry stan ścian naczyń krwionośnych, jest najpowszechniejszym przeciwutleniaczem. </a:t>
            </a:r>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Kolorowy talerz, czyli garść informacji o warzywach i owocach.</a:t>
            </a:r>
            <a:endParaRPr lang="pl-PL" dirty="0"/>
          </a:p>
        </p:txBody>
      </p:sp>
      <p:sp>
        <p:nvSpPr>
          <p:cNvPr id="3" name="Symbol zastępczy zawartości 2"/>
          <p:cNvSpPr>
            <a:spLocks noGrp="1"/>
          </p:cNvSpPr>
          <p:nvPr>
            <p:ph idx="1"/>
          </p:nvPr>
        </p:nvSpPr>
        <p:spPr/>
        <p:txBody>
          <a:bodyPr>
            <a:normAutofit fontScale="62500" lnSpcReduction="20000"/>
          </a:bodyPr>
          <a:lstStyle/>
          <a:p>
            <a:endParaRPr lang="pl-PL" dirty="0" smtClean="0"/>
          </a:p>
          <a:p>
            <a:r>
              <a:rPr lang="pl-PL" dirty="0" smtClean="0"/>
              <a:t> </a:t>
            </a:r>
            <a:r>
              <a:rPr lang="pl-PL" b="1" dirty="0" smtClean="0"/>
              <a:t>Pomarańczowo-żółty </a:t>
            </a:r>
          </a:p>
          <a:p>
            <a:pPr>
              <a:buNone/>
            </a:pPr>
            <a:r>
              <a:rPr lang="pl-PL" dirty="0" smtClean="0"/>
              <a:t>      Marchew, papryka, pomidory, dynia, morele, brzoskwinie, pomarańcze, cytryny, grejpfruty swoją barwę zawdzięczają beta-karotenowi, który jest prowitaminą A (prowitamina - to związek chemiczny, który w organizmie ulega przekształceniu w witaminę). Witamina A sprzyja tworzeniu się nowych komórek, jest więc konieczna do uzyskania odpowiedniego wzrostu u dzieci. Witamina ta bierze także udział w procesie widzenia, zapobiega 'kurzej ślepocie'. Wzmacnia układ immunologiczny -przy niedoborach witaminy A następuje osłabienie odporności. Jest niezbędna do dobrego utrzymania błon śluzowych, odpowiada za wygląd skóry, zapobiega rogowaceniu naskórka. Beta-karoten jako przeciwutleniacz unieszkodliwia wolne rodniki, działa więc przeciwnowotworowo. Ta grupa warzyw i owoców zawiera także duże ilości witaminy C – zwłaszcza cytrusy, które w okresie zimowym są dobrym źródłem tej witaminy. </a:t>
            </a:r>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476673"/>
            <a:ext cx="7772400" cy="1080119"/>
          </a:xfrm>
        </p:spPr>
        <p:txBody>
          <a:bodyPr>
            <a:normAutofit fontScale="90000"/>
          </a:bodyPr>
          <a:lstStyle/>
          <a:p>
            <a:r>
              <a:rPr lang="pl-PL" dirty="0" smtClean="0"/>
              <a:t>Kolorowy talerz, czyli garść informacji o warzywach i owocach.</a:t>
            </a:r>
            <a:endParaRPr lang="pl-PL" dirty="0"/>
          </a:p>
        </p:txBody>
      </p:sp>
      <p:sp>
        <p:nvSpPr>
          <p:cNvPr id="3" name="Podtytuł 2"/>
          <p:cNvSpPr>
            <a:spLocks noGrp="1"/>
          </p:cNvSpPr>
          <p:nvPr>
            <p:ph type="subTitle" idx="1"/>
          </p:nvPr>
        </p:nvSpPr>
        <p:spPr>
          <a:xfrm>
            <a:off x="1371600" y="1628800"/>
            <a:ext cx="6400800" cy="4010000"/>
          </a:xfrm>
        </p:spPr>
        <p:txBody>
          <a:bodyPr>
            <a:normAutofit fontScale="92500" lnSpcReduction="20000"/>
          </a:bodyPr>
          <a:lstStyle/>
          <a:p>
            <a:pPr algn="just"/>
            <a:r>
              <a:rPr lang="pl-PL" sz="2800" b="1" dirty="0" smtClean="0"/>
              <a:t>Zielony </a:t>
            </a:r>
          </a:p>
          <a:p>
            <a:pPr algn="just"/>
            <a:r>
              <a:rPr lang="pl-PL" sz="2800" dirty="0" smtClean="0"/>
              <a:t>Sałata, szpinak, cykoria, brokuły, natka pietruszki, seler naciowy - zawierają </a:t>
            </a:r>
            <a:r>
              <a:rPr lang="pl-PL" sz="2800" dirty="0" err="1" smtClean="0"/>
              <a:t>foliany</a:t>
            </a:r>
            <a:r>
              <a:rPr lang="pl-PL" sz="2800" dirty="0" smtClean="0"/>
              <a:t>, czyli związki niezbędne w procesie tworzenia i prawidłowego funkcjonowania kwasów DNA i RNA oraz produkcji czerwonych krwinek. Zarówno u dorosłych, jak i dzieci, </a:t>
            </a:r>
            <a:r>
              <a:rPr lang="pl-PL" sz="2800" dirty="0" err="1" smtClean="0"/>
              <a:t>foliany</a:t>
            </a:r>
            <a:r>
              <a:rPr lang="pl-PL" sz="2800" dirty="0" smtClean="0"/>
              <a:t> zapobiegają anemii. Regulują też wzrost i podział wszystkich komórek organizmu. Zielone warzywa liściaste są również źródłem witaminy C, witaminy B6 oraz żelaza. </a:t>
            </a:r>
            <a:endParaRPr lang="pl-PL"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ytuł 17"/>
          <p:cNvSpPr>
            <a:spLocks noGrp="1"/>
          </p:cNvSpPr>
          <p:nvPr>
            <p:ph type="ctrTitle"/>
          </p:nvPr>
        </p:nvSpPr>
        <p:spPr/>
        <p:txBody>
          <a:bodyPr>
            <a:normAutofit fontScale="90000"/>
          </a:bodyPr>
          <a:lstStyle/>
          <a:p>
            <a:pPr algn="just"/>
            <a:r>
              <a:rPr lang="pl-PL" dirty="0" smtClean="0"/>
              <a:t/>
            </a:r>
            <a:br>
              <a:rPr lang="pl-PL" dirty="0" smtClean="0"/>
            </a:br>
            <a:r>
              <a:rPr lang="pl-PL" sz="4000" dirty="0" smtClean="0"/>
              <a:t> JAK PRZEKONAĆ DZIECKO DO JEDZENIA WARZYW? </a:t>
            </a:r>
            <a:r>
              <a:rPr lang="pl-PL" dirty="0" smtClean="0"/>
              <a:t/>
            </a:r>
            <a:br>
              <a:rPr lang="pl-PL" dirty="0" smtClean="0"/>
            </a:br>
            <a:r>
              <a:rPr lang="pl-PL" sz="4000" b="1" dirty="0" smtClean="0"/>
              <a:t>Owoce i warzywa mają tak wielką wartość odżywczą, że nie można ich pomijać w codziennej diecie. Zawierają składniki odżywcze i substancje bioaktywne o działaniu leczniczym, dlatego ich jedzenie jest jednym z najskuteczniejszych sposobów zapobiegania chorobom, a czasem także ich leczenia. </a:t>
            </a:r>
            <a:endParaRPr lang="pl-PL" sz="4000" dirty="0"/>
          </a:p>
        </p:txBody>
      </p:sp>
      <p:sp>
        <p:nvSpPr>
          <p:cNvPr id="3" name="Symbol zastępczy zawartości 2"/>
          <p:cNvSpPr>
            <a:spLocks noGrp="1"/>
          </p:cNvSpPr>
          <p:nvPr>
            <p:ph type="subTitle" idx="1"/>
          </p:nvPr>
        </p:nvSpPr>
        <p:spPr/>
        <p:txBody>
          <a:bodyPr/>
          <a:lstStyle/>
          <a:p>
            <a:pPr>
              <a:buNone/>
            </a:pPr>
            <a:endParaRPr lang="pl-PL" dirty="0" smtClean="0"/>
          </a:p>
          <a:p>
            <a:pPr>
              <a:buNone/>
            </a:pPr>
            <a:endParaRPr lang="pl-PL" dirty="0" smtClean="0"/>
          </a:p>
        </p:txBody>
      </p:sp>
      <p:pic>
        <p:nvPicPr>
          <p:cNvPr id="1027" name="Picture 3" descr="bialkowe">
            <a:hlinkClick r:id="rId2"/>
          </p:cNvPr>
          <p:cNvPicPr>
            <a:picLocks noChangeAspect="1" noChangeArrowheads="1"/>
          </p:cNvPicPr>
          <p:nvPr/>
        </p:nvPicPr>
        <p:blipFill>
          <a:blip r:embed="rId3" cstate="print"/>
          <a:srcRect/>
          <a:stretch>
            <a:fillRect/>
          </a:stretch>
        </p:blipFill>
        <p:spPr bwMode="auto">
          <a:xfrm>
            <a:off x="0" y="0"/>
            <a:ext cx="28575" cy="28575"/>
          </a:xfrm>
          <a:prstGeom prst="rect">
            <a:avLst/>
          </a:prstGeom>
          <a:noFill/>
        </p:spPr>
      </p:pic>
      <p:pic>
        <p:nvPicPr>
          <p:cNvPr id="1028" name="Picture 4" descr="mleczne">
            <a:hlinkClick r:id="rId4"/>
          </p:cNvPr>
          <p:cNvPicPr>
            <a:picLocks noChangeAspect="1" noChangeArrowheads="1"/>
          </p:cNvPicPr>
          <p:nvPr/>
        </p:nvPicPr>
        <p:blipFill>
          <a:blip r:embed="rId3" cstate="print"/>
          <a:srcRect/>
          <a:stretch>
            <a:fillRect/>
          </a:stretch>
        </p:blipFill>
        <p:spPr bwMode="auto">
          <a:xfrm>
            <a:off x="0" y="0"/>
            <a:ext cx="28575" cy="28575"/>
          </a:xfrm>
          <a:prstGeom prst="rect">
            <a:avLst/>
          </a:prstGeom>
          <a:noFill/>
        </p:spPr>
      </p:pic>
      <p:pic>
        <p:nvPicPr>
          <p:cNvPr id="1029" name="Picture 5" descr="zbozowe">
            <a:hlinkClick r:id="rId5"/>
          </p:cNvPr>
          <p:cNvPicPr>
            <a:picLocks noChangeAspect="1" noChangeArrowheads="1"/>
          </p:cNvPicPr>
          <p:nvPr/>
        </p:nvPicPr>
        <p:blipFill>
          <a:blip r:embed="rId3" cstate="print"/>
          <a:srcRect/>
          <a:stretch>
            <a:fillRect/>
          </a:stretch>
        </p:blipFill>
        <p:spPr bwMode="auto">
          <a:xfrm>
            <a:off x="0" y="0"/>
            <a:ext cx="28575" cy="28575"/>
          </a:xfrm>
          <a:prstGeom prst="rect">
            <a:avLst/>
          </a:prstGeom>
          <a:noFill/>
        </p:spPr>
      </p:pic>
      <p:pic>
        <p:nvPicPr>
          <p:cNvPr id="1030" name="Picture 6" descr="warzywa i owoce">
            <a:hlinkClick r:id="rId6"/>
          </p:cNvPr>
          <p:cNvPicPr>
            <a:picLocks noChangeAspect="1" noChangeArrowheads="1"/>
          </p:cNvPicPr>
          <p:nvPr/>
        </p:nvPicPr>
        <p:blipFill>
          <a:blip r:embed="rId3" cstate="print"/>
          <a:srcRect/>
          <a:stretch>
            <a:fillRect/>
          </a:stretch>
        </p:blipFill>
        <p:spPr bwMode="auto">
          <a:xfrm>
            <a:off x="0" y="0"/>
            <a:ext cx="28575" cy="28575"/>
          </a:xfrm>
          <a:prstGeom prst="rect">
            <a:avLst/>
          </a:prstGeom>
          <a:noFill/>
        </p:spPr>
      </p:pic>
      <p:pic>
        <p:nvPicPr>
          <p:cNvPr id="1031" name="Picture 7" descr="aktywnosc">
            <a:hlinkClick r:id="rId7"/>
          </p:cNvPr>
          <p:cNvPicPr>
            <a:picLocks noChangeAspect="1" noChangeArrowheads="1"/>
          </p:cNvPicPr>
          <p:nvPr/>
        </p:nvPicPr>
        <p:blipFill>
          <a:blip r:embed="rId3" cstate="print"/>
          <a:srcRect/>
          <a:stretch>
            <a:fillRect/>
          </a:stretch>
        </p:blipFill>
        <p:spPr bwMode="auto">
          <a:xfrm>
            <a:off x="0" y="0"/>
            <a:ext cx="28575" cy="28575"/>
          </a:xfrm>
          <a:prstGeom prst="rect">
            <a:avLst/>
          </a:prstGeom>
          <a:noFill/>
        </p:spPr>
      </p:pic>
      <p:pic>
        <p:nvPicPr>
          <p:cNvPr id="1026" name="Picture 2" descr="tłuszcze">
            <a:hlinkClick r:id="rId8"/>
          </p:cNvPr>
          <p:cNvPicPr>
            <a:picLocks noChangeAspect="1" noChangeArrowheads="1"/>
          </p:cNvPicPr>
          <p:nvPr/>
        </p:nvPicPr>
        <p:blipFill>
          <a:blip r:embed="rId3" cstate="print"/>
          <a:srcRect/>
          <a:stretch>
            <a:fillRect/>
          </a:stretch>
        </p:blipFill>
        <p:spPr bwMode="auto">
          <a:xfrm>
            <a:off x="155575" y="-247650"/>
            <a:ext cx="28575" cy="28575"/>
          </a:xfrm>
          <a:prstGeom prst="rect">
            <a:avLst/>
          </a:prstGeom>
          <a:noFill/>
        </p:spPr>
      </p:pic>
      <p:pic>
        <p:nvPicPr>
          <p:cNvPr id="1034" name="Picture 10" descr="bialkowe">
            <a:hlinkClick r:id="rId2"/>
          </p:cNvPr>
          <p:cNvPicPr>
            <a:picLocks noChangeAspect="1" noChangeArrowheads="1"/>
          </p:cNvPicPr>
          <p:nvPr/>
        </p:nvPicPr>
        <p:blipFill>
          <a:blip r:embed="rId3" cstate="print"/>
          <a:srcRect/>
          <a:stretch>
            <a:fillRect/>
          </a:stretch>
        </p:blipFill>
        <p:spPr bwMode="auto">
          <a:xfrm>
            <a:off x="0" y="0"/>
            <a:ext cx="28575" cy="28575"/>
          </a:xfrm>
          <a:prstGeom prst="rect">
            <a:avLst/>
          </a:prstGeom>
          <a:noFill/>
        </p:spPr>
      </p:pic>
      <p:pic>
        <p:nvPicPr>
          <p:cNvPr id="1035" name="Picture 11" descr="mleczne">
            <a:hlinkClick r:id="rId4"/>
          </p:cNvPr>
          <p:cNvPicPr>
            <a:picLocks noChangeAspect="1" noChangeArrowheads="1"/>
          </p:cNvPicPr>
          <p:nvPr/>
        </p:nvPicPr>
        <p:blipFill>
          <a:blip r:embed="rId3" cstate="print"/>
          <a:srcRect/>
          <a:stretch>
            <a:fillRect/>
          </a:stretch>
        </p:blipFill>
        <p:spPr bwMode="auto">
          <a:xfrm>
            <a:off x="0" y="0"/>
            <a:ext cx="28575" cy="28575"/>
          </a:xfrm>
          <a:prstGeom prst="rect">
            <a:avLst/>
          </a:prstGeom>
          <a:noFill/>
        </p:spPr>
      </p:pic>
      <p:pic>
        <p:nvPicPr>
          <p:cNvPr id="1036" name="Picture 12" descr="zbozowe">
            <a:hlinkClick r:id="rId5"/>
          </p:cNvPr>
          <p:cNvPicPr>
            <a:picLocks noChangeAspect="1" noChangeArrowheads="1"/>
          </p:cNvPicPr>
          <p:nvPr/>
        </p:nvPicPr>
        <p:blipFill>
          <a:blip r:embed="rId3" cstate="print"/>
          <a:srcRect/>
          <a:stretch>
            <a:fillRect/>
          </a:stretch>
        </p:blipFill>
        <p:spPr bwMode="auto">
          <a:xfrm>
            <a:off x="0" y="0"/>
            <a:ext cx="28575" cy="28575"/>
          </a:xfrm>
          <a:prstGeom prst="rect">
            <a:avLst/>
          </a:prstGeom>
          <a:noFill/>
        </p:spPr>
      </p:pic>
      <p:pic>
        <p:nvPicPr>
          <p:cNvPr id="1037" name="Picture 13" descr="warzywa i owoce">
            <a:hlinkClick r:id="rId6"/>
          </p:cNvPr>
          <p:cNvPicPr>
            <a:picLocks noChangeAspect="1" noChangeArrowheads="1"/>
          </p:cNvPicPr>
          <p:nvPr/>
        </p:nvPicPr>
        <p:blipFill>
          <a:blip r:embed="rId3" cstate="print"/>
          <a:srcRect/>
          <a:stretch>
            <a:fillRect/>
          </a:stretch>
        </p:blipFill>
        <p:spPr bwMode="auto">
          <a:xfrm>
            <a:off x="0" y="0"/>
            <a:ext cx="28575" cy="28575"/>
          </a:xfrm>
          <a:prstGeom prst="rect">
            <a:avLst/>
          </a:prstGeom>
          <a:noFill/>
        </p:spPr>
      </p:pic>
      <p:pic>
        <p:nvPicPr>
          <p:cNvPr id="1038" name="Picture 14" descr="aktywnosc">
            <a:hlinkClick r:id="rId7"/>
          </p:cNvPr>
          <p:cNvPicPr>
            <a:picLocks noChangeAspect="1" noChangeArrowheads="1"/>
          </p:cNvPicPr>
          <p:nvPr/>
        </p:nvPicPr>
        <p:blipFill>
          <a:blip r:embed="rId3" cstate="print"/>
          <a:srcRect/>
          <a:stretch>
            <a:fillRect/>
          </a:stretch>
        </p:blipFill>
        <p:spPr bwMode="auto">
          <a:xfrm>
            <a:off x="0" y="0"/>
            <a:ext cx="28575" cy="28575"/>
          </a:xfrm>
          <a:prstGeom prst="rect">
            <a:avLst/>
          </a:prstGeom>
          <a:noFill/>
        </p:spPr>
      </p:pic>
      <p:pic>
        <p:nvPicPr>
          <p:cNvPr id="1033" name="Picture 9" descr="tłuszcze">
            <a:hlinkClick r:id="rId8"/>
          </p:cNvPr>
          <p:cNvPicPr>
            <a:picLocks noChangeAspect="1" noChangeArrowheads="1"/>
          </p:cNvPicPr>
          <p:nvPr/>
        </p:nvPicPr>
        <p:blipFill>
          <a:blip r:embed="rId3" cstate="print"/>
          <a:srcRect/>
          <a:stretch>
            <a:fillRect/>
          </a:stretch>
        </p:blipFill>
        <p:spPr bwMode="auto">
          <a:xfrm>
            <a:off x="155575" y="-247650"/>
            <a:ext cx="28575" cy="28575"/>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827584" y="335846"/>
            <a:ext cx="7416824" cy="5539978"/>
          </a:xfrm>
          <a:prstGeom prst="rect">
            <a:avLst/>
          </a:prstGeom>
        </p:spPr>
        <p:txBody>
          <a:bodyPr wrap="square">
            <a:spAutoFit/>
          </a:bodyPr>
          <a:lstStyle/>
          <a:p>
            <a:endParaRPr lang="pl-PL" dirty="0" smtClean="0"/>
          </a:p>
          <a:p>
            <a:pPr algn="ctr"/>
            <a:r>
              <a:rPr lang="pl-PL" dirty="0" smtClean="0"/>
              <a:t> </a:t>
            </a:r>
            <a:r>
              <a:rPr lang="pl-PL" sz="2800" b="1" dirty="0" smtClean="0"/>
              <a:t>Warzywa i owoce </a:t>
            </a:r>
          </a:p>
          <a:p>
            <a:pPr algn="ctr"/>
            <a:endParaRPr lang="pl-PL" sz="2800" b="1" dirty="0" smtClean="0"/>
          </a:p>
          <a:p>
            <a:pPr algn="just"/>
            <a:r>
              <a:rPr lang="pl-PL" sz="2000" dirty="0" smtClean="0"/>
              <a:t>Powinniśmy zapewnić dziecku możliwie jak największą ilość warzyw. Warto, aby były one serwowane do każdego posiłku. Właśnie warzywa i owoce są najlepszym źródłem witaminy C. Wielkie jej bogactwo występuje w owocach dzikiej róży, czarnej porzeczce, owocach kiwi, papryce, owocach cytrusowych np. cytrynie, grapefruicie, natce zielonej pietruszki. Ta ostatnia, podobnie jak inne warzywa i owoce o kolorze zielonym dostarcza kwasu foliowego, który stymuluje syntezę przeciwciał, stąd jego szczególna rola we wzmacnianiu funkcji układu odpornościowego. Bardzo cenne i niezastąpione w jesiennym i zimowym jadłospisie powinny być warzywa kwaszone, nie tylko kapusta, ale również buraki, selery. Dostarczają one witaminy C, jak również witamin z grupy B, zapewniają też korzystny skład bakterii w przewodzie pokarmowym. </a:t>
            </a:r>
          </a:p>
          <a:p>
            <a:pPr algn="just"/>
            <a:r>
              <a:rPr lang="pl-PL" sz="2000" dirty="0" smtClean="0"/>
              <a:t> </a:t>
            </a:r>
            <a:endParaRPr lang="pl-PL"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620689"/>
            <a:ext cx="7772400" cy="1224135"/>
          </a:xfrm>
        </p:spPr>
        <p:txBody>
          <a:bodyPr>
            <a:normAutofit fontScale="90000"/>
          </a:bodyPr>
          <a:lstStyle/>
          <a:p>
            <a:r>
              <a:rPr lang="pl-PL" dirty="0" smtClean="0"/>
              <a:t/>
            </a:r>
            <a:br>
              <a:rPr lang="pl-PL" dirty="0" smtClean="0"/>
            </a:br>
            <a:r>
              <a:rPr lang="pl-PL" dirty="0" smtClean="0"/>
              <a:t> </a:t>
            </a:r>
            <a:r>
              <a:rPr lang="pl-PL" b="1" dirty="0" smtClean="0"/>
              <a:t>Jak przekonać dziecko </a:t>
            </a:r>
            <a:br>
              <a:rPr lang="pl-PL" b="1" dirty="0" smtClean="0"/>
            </a:br>
            <a:r>
              <a:rPr lang="pl-PL" b="1" dirty="0" smtClean="0"/>
              <a:t>do jedzenia warzyw? </a:t>
            </a:r>
            <a:br>
              <a:rPr lang="pl-PL" b="1" dirty="0" smtClean="0"/>
            </a:br>
            <a:endParaRPr lang="pl-PL" sz="3100" dirty="0"/>
          </a:p>
        </p:txBody>
      </p:sp>
      <p:sp>
        <p:nvSpPr>
          <p:cNvPr id="4" name="Podtytuł 3"/>
          <p:cNvSpPr>
            <a:spLocks noGrp="1"/>
          </p:cNvSpPr>
          <p:nvPr>
            <p:ph type="subTitle" idx="1"/>
          </p:nvPr>
        </p:nvSpPr>
        <p:spPr>
          <a:xfrm>
            <a:off x="1371600" y="2204864"/>
            <a:ext cx="6400800" cy="3888432"/>
          </a:xfrm>
        </p:spPr>
        <p:txBody>
          <a:bodyPr>
            <a:normAutofit fontScale="92500" lnSpcReduction="10000"/>
          </a:bodyPr>
          <a:lstStyle/>
          <a:p>
            <a:pPr algn="just"/>
            <a:r>
              <a:rPr lang="pl-PL" dirty="0" smtClean="0"/>
              <a:t>Dziecko w tym wieku dobrze wie, jakie potrawy lubi jeść, i nie jest szczególnie chętne do poznawania nowych smaków (na ogół łatwiej jest zachęcić do próbowania nowości dzieci młodsze). Jeśli chcemy wprowadzić warzywa do diety naszego dziecka, musimy uzbroić się w cierpliwość i wytrwale przestrzegać kilku sprawdzonych zasad: </a:t>
            </a:r>
            <a:endParaRPr lang="pl-P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4294967295"/>
          </p:nvPr>
        </p:nvSpPr>
        <p:spPr>
          <a:xfrm>
            <a:off x="0" y="260350"/>
            <a:ext cx="8229600" cy="5865813"/>
          </a:xfrm>
        </p:spPr>
        <p:txBody>
          <a:bodyPr>
            <a:normAutofit/>
          </a:bodyPr>
          <a:lstStyle/>
          <a:p>
            <a:pPr>
              <a:buNone/>
            </a:pPr>
            <a:r>
              <a:rPr lang="pl-PL" dirty="0" smtClean="0"/>
              <a:t> </a:t>
            </a:r>
          </a:p>
          <a:p>
            <a:pPr algn="just"/>
            <a:endParaRPr lang="pl-PL" dirty="0"/>
          </a:p>
        </p:txBody>
      </p:sp>
      <p:sp>
        <p:nvSpPr>
          <p:cNvPr id="4" name="Prostokąt 3"/>
          <p:cNvSpPr/>
          <p:nvPr/>
        </p:nvSpPr>
        <p:spPr>
          <a:xfrm>
            <a:off x="1043608" y="58847"/>
            <a:ext cx="7056784" cy="5632311"/>
          </a:xfrm>
          <a:prstGeom prst="rect">
            <a:avLst/>
          </a:prstGeom>
        </p:spPr>
        <p:txBody>
          <a:bodyPr wrap="square">
            <a:spAutoFit/>
          </a:bodyPr>
          <a:lstStyle/>
          <a:p>
            <a:pPr algn="just"/>
            <a:r>
              <a:rPr lang="pl-PL" b="1" dirty="0" smtClean="0"/>
              <a:t>1. </a:t>
            </a:r>
            <a:r>
              <a:rPr lang="pl-PL" sz="2000" b="1" dirty="0" smtClean="0"/>
              <a:t>Nowe warzywa dołączajmy do diety dziecka stopniowo, nie więcej niż jedno nowe warzywo podczas jednego posiłku. Jeżeli wprowadzimy ich więcej, dziecko może stracić poczucie bezpieczeństwa i odmówić jedzenia. </a:t>
            </a:r>
          </a:p>
          <a:p>
            <a:pPr algn="just"/>
            <a:r>
              <a:rPr lang="pl-PL" sz="2000" b="1" dirty="0" smtClean="0"/>
              <a:t>2. Pozwólmy, aby dziecko samo nakładało sobie posiłek na talerz lub też zapytajmy, ile mamy mu nałożyć. Możliwość wyboru sprawi, że z czasem dziecko samo zacznie chętniej sięgać po nowe smaki. </a:t>
            </a:r>
          </a:p>
          <a:p>
            <a:pPr algn="just"/>
            <a:r>
              <a:rPr lang="pl-PL" sz="2000" b="1" dirty="0" smtClean="0"/>
              <a:t>3. Pamiętajmy, że większość dzieci, aby przekonać się do nowego smaku, musi spróbować dane warzywo co najmniej trzy razy. Dlatego nie martwmy się po pierwszej, nieudanej próbie. Co jakiś czas wprowadzajmy nowe dania, aż w końcu dziecko zdecyduje się na ich spróbowanie. Namawianie i zmuszanie dziecka do jedzenia warzyw nie przynosi efektów, a jedynie zniechęca do kolejnych prób. </a:t>
            </a:r>
          </a:p>
          <a:p>
            <a:pPr algn="just"/>
            <a:r>
              <a:rPr lang="pl-PL" sz="2000" b="1" dirty="0" smtClean="0"/>
              <a:t>4. Posiłki powinny być urozmaicone, ładnie podane i kolorowe. Zwiększy to zainteresowanie dziecka jedzeniem i pobudzi jego apetyt.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Kategorie konkursu</a:t>
            </a:r>
            <a:endParaRPr lang="pl-PL" b="1" dirty="0"/>
          </a:p>
        </p:txBody>
      </p:sp>
      <p:sp>
        <p:nvSpPr>
          <p:cNvPr id="3" name="Symbol zastępczy zawartości 2"/>
          <p:cNvSpPr>
            <a:spLocks noGrp="1"/>
          </p:cNvSpPr>
          <p:nvPr>
            <p:ph idx="1"/>
          </p:nvPr>
        </p:nvSpPr>
        <p:spPr/>
        <p:txBody>
          <a:bodyPr/>
          <a:lstStyle/>
          <a:p>
            <a:r>
              <a:rPr lang="pl-PL" b="1" dirty="0" smtClean="0"/>
              <a:t>Kategoria I</a:t>
            </a:r>
          </a:p>
          <a:p>
            <a:pPr>
              <a:buNone/>
            </a:pPr>
            <a:r>
              <a:rPr lang="pl-PL" dirty="0" smtClean="0"/>
              <a:t>Klasa „O” – Roszponki</a:t>
            </a:r>
          </a:p>
          <a:p>
            <a:pPr>
              <a:buNone/>
            </a:pPr>
            <a:r>
              <a:rPr lang="pl-PL" dirty="0" smtClean="0"/>
              <a:t>Klasa I – Małe </a:t>
            </a:r>
            <a:r>
              <a:rPr lang="pl-PL" dirty="0" err="1" smtClean="0"/>
              <a:t>dynieczki</a:t>
            </a:r>
            <a:endParaRPr lang="pl-PL" dirty="0" smtClean="0"/>
          </a:p>
          <a:p>
            <a:r>
              <a:rPr lang="pl-PL" b="1" dirty="0" smtClean="0"/>
              <a:t>Kategoria II</a:t>
            </a:r>
          </a:p>
          <a:p>
            <a:pPr>
              <a:buNone/>
            </a:pPr>
            <a:r>
              <a:rPr lang="pl-PL" dirty="0" smtClean="0"/>
              <a:t>Klasa II – Pasternaczki</a:t>
            </a:r>
          </a:p>
          <a:p>
            <a:pPr>
              <a:buNone/>
            </a:pPr>
            <a:r>
              <a:rPr lang="pl-PL" dirty="0" smtClean="0"/>
              <a:t>Klasa III - Szalotki</a:t>
            </a:r>
          </a:p>
          <a:p>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1403648" y="612845"/>
            <a:ext cx="6552728" cy="4985980"/>
          </a:xfrm>
          <a:prstGeom prst="rect">
            <a:avLst/>
          </a:prstGeom>
        </p:spPr>
        <p:txBody>
          <a:bodyPr wrap="square">
            <a:spAutoFit/>
          </a:bodyPr>
          <a:lstStyle/>
          <a:p>
            <a:endParaRPr lang="pl-PL" dirty="0" smtClean="0"/>
          </a:p>
          <a:p>
            <a:pPr algn="just"/>
            <a:r>
              <a:rPr lang="pl-PL" sz="2000" b="1" dirty="0" smtClean="0"/>
              <a:t>5. Zadbajmy o to, aby podczas posiłku panowała miła i spokojna atmosfera, a jedzenie warzyw będzie się dziecku dobrze kojarzyło. </a:t>
            </a:r>
          </a:p>
          <a:p>
            <a:pPr algn="just"/>
            <a:r>
              <a:rPr lang="pl-PL" sz="2000" b="1" dirty="0" smtClean="0"/>
              <a:t>6. Dziecko bardzo chce być traktowane jak dorosły – pozwólmy mu więc, aby sam wybrał warzywa, które chciałby zjeść. Świetnym pomysłem na zachęcenie dziecka do jedzenia warzyw jest wspólna wyprawa do sklepu po warzywa, a następnie w domu wspólne z dzieckiem przyrządzanie z nich posiłku dla całej rodziny. </a:t>
            </a:r>
          </a:p>
          <a:p>
            <a:pPr algn="just"/>
            <a:r>
              <a:rPr lang="pl-PL" sz="2000" b="1" dirty="0" smtClean="0"/>
              <a:t>7. Pamiętajmy, że dzieci najlepiej uczą się przez obserwację. Jeżeli chcemy, aby nasze dziecko jadło warzywa, sami powinniśmy je jeść i dawać dobry przykład, odżywiając się zdrowo. Gdy jemy ten sam posiłek, dziecko czuje się bezpiecznie i ma większą odwagę do próbowania nowych smaków.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331640" y="908720"/>
            <a:ext cx="6174432" cy="5016758"/>
          </a:xfrm>
          <a:prstGeom prst="rect">
            <a:avLst/>
          </a:prstGeom>
        </p:spPr>
        <p:txBody>
          <a:bodyPr wrap="square">
            <a:spAutoFit/>
          </a:bodyPr>
          <a:lstStyle/>
          <a:p>
            <a:pPr algn="just"/>
            <a:r>
              <a:rPr lang="pl-PL" sz="4000" dirty="0" smtClean="0"/>
              <a:t>Gdy cierpliwie wprowadzimy powyższe zasady w życie, to okaże się, że nie musimy już namawiać naszej pociechy do zdrowego jedzenia, a warzywa jako pierwsze zaczną znikać z dziecięcego talerza. </a:t>
            </a:r>
            <a:endParaRPr lang="pl-PL" sz="4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332657"/>
            <a:ext cx="7772400" cy="1008111"/>
          </a:xfrm>
        </p:spPr>
        <p:txBody>
          <a:bodyPr>
            <a:normAutofit fontScale="90000"/>
          </a:bodyPr>
          <a:lstStyle/>
          <a:p>
            <a:r>
              <a:rPr lang="pl-PL" dirty="0" smtClean="0"/>
              <a:t/>
            </a:r>
            <a:br>
              <a:rPr lang="pl-PL" dirty="0" smtClean="0"/>
            </a:br>
            <a:r>
              <a:rPr lang="pl-PL" b="1" dirty="0" smtClean="0"/>
              <a:t>10 zasad zdrowego </a:t>
            </a:r>
            <a:br>
              <a:rPr lang="pl-PL" b="1" dirty="0" smtClean="0"/>
            </a:br>
            <a:r>
              <a:rPr lang="pl-PL" b="1" dirty="0" smtClean="0"/>
              <a:t>odżywiania dzieci</a:t>
            </a:r>
            <a:br>
              <a:rPr lang="pl-PL" b="1" dirty="0" smtClean="0"/>
            </a:br>
            <a:endParaRPr lang="pl-PL" dirty="0"/>
          </a:p>
        </p:txBody>
      </p:sp>
      <p:sp>
        <p:nvSpPr>
          <p:cNvPr id="3" name="Podtytuł 2"/>
          <p:cNvSpPr>
            <a:spLocks noGrp="1"/>
          </p:cNvSpPr>
          <p:nvPr>
            <p:ph type="subTitle" idx="1"/>
          </p:nvPr>
        </p:nvSpPr>
        <p:spPr>
          <a:xfrm>
            <a:off x="1371600" y="1700808"/>
            <a:ext cx="6400800" cy="3937992"/>
          </a:xfrm>
        </p:spPr>
        <p:txBody>
          <a:bodyPr>
            <a:normAutofit fontScale="92500" lnSpcReduction="10000"/>
          </a:bodyPr>
          <a:lstStyle/>
          <a:p>
            <a:pPr algn="just">
              <a:buFont typeface="Arial" pitchFamily="34" charset="0"/>
              <a:buChar char="•"/>
            </a:pPr>
            <a:r>
              <a:rPr lang="pl-PL" b="1" dirty="0" smtClean="0">
                <a:solidFill>
                  <a:schemeClr val="tx1">
                    <a:lumMod val="95000"/>
                    <a:lumOff val="5000"/>
                  </a:schemeClr>
                </a:solidFill>
              </a:rPr>
              <a:t> Jedz regularnie.</a:t>
            </a:r>
          </a:p>
          <a:p>
            <a:pPr algn="just">
              <a:buFont typeface="Arial" pitchFamily="34" charset="0"/>
              <a:buChar char="•"/>
            </a:pPr>
            <a:r>
              <a:rPr lang="pl-PL" b="1" dirty="0" smtClean="0">
                <a:solidFill>
                  <a:schemeClr val="tx1">
                    <a:lumMod val="95000"/>
                    <a:lumOff val="5000"/>
                  </a:schemeClr>
                </a:solidFill>
              </a:rPr>
              <a:t> Warzywa to nie wróg.</a:t>
            </a:r>
          </a:p>
          <a:p>
            <a:pPr algn="just">
              <a:buFont typeface="Arial" pitchFamily="34" charset="0"/>
              <a:buChar char="•"/>
            </a:pPr>
            <a:r>
              <a:rPr lang="pl-PL" b="1" dirty="0" smtClean="0">
                <a:solidFill>
                  <a:schemeClr val="tx1">
                    <a:lumMod val="95000"/>
                    <a:lumOff val="5000"/>
                  </a:schemeClr>
                </a:solidFill>
              </a:rPr>
              <a:t> Wszystko jest dla ludzi, ale z umiarem,  nie objadaj się słodyczami.</a:t>
            </a:r>
          </a:p>
          <a:p>
            <a:pPr algn="just">
              <a:buFont typeface="Arial" pitchFamily="34" charset="0"/>
              <a:buChar char="•"/>
            </a:pPr>
            <a:r>
              <a:rPr lang="pl-PL" b="1" dirty="0" smtClean="0">
                <a:solidFill>
                  <a:schemeClr val="tx1">
                    <a:lumMod val="95000"/>
                    <a:lumOff val="5000"/>
                  </a:schemeClr>
                </a:solidFill>
              </a:rPr>
              <a:t> Unikaj alkoholu i papierosów.</a:t>
            </a:r>
          </a:p>
          <a:p>
            <a:pPr algn="just">
              <a:buFont typeface="Arial" pitchFamily="34" charset="0"/>
              <a:buChar char="•"/>
            </a:pPr>
            <a:r>
              <a:rPr lang="pl-PL" b="1" dirty="0" smtClean="0">
                <a:solidFill>
                  <a:schemeClr val="tx1">
                    <a:lumMod val="95000"/>
                    <a:lumOff val="5000"/>
                  </a:schemeClr>
                </a:solidFill>
              </a:rPr>
              <a:t> Dbaj by to, co przygotujesz było nie tylko smaczne, ale i miłe dla oka. Podobno jemy też oczami.</a:t>
            </a:r>
          </a:p>
          <a:p>
            <a:pPr algn="just">
              <a:buFont typeface="Arial" pitchFamily="34" charset="0"/>
              <a:buChar char="•"/>
            </a:pPr>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10 zasad zdrowego </a:t>
            </a:r>
            <a:br>
              <a:rPr lang="pl-PL" b="1" dirty="0" smtClean="0"/>
            </a:br>
            <a:r>
              <a:rPr lang="pl-PL" b="1" dirty="0" smtClean="0"/>
              <a:t>odżywiania dzieci</a:t>
            </a:r>
            <a:br>
              <a:rPr lang="pl-PL" b="1" dirty="0" smtClean="0"/>
            </a:br>
            <a:endParaRPr lang="pl-PL" dirty="0"/>
          </a:p>
        </p:txBody>
      </p:sp>
      <p:sp>
        <p:nvSpPr>
          <p:cNvPr id="3" name="Symbol zastępczy zawartości 2"/>
          <p:cNvSpPr>
            <a:spLocks noGrp="1"/>
          </p:cNvSpPr>
          <p:nvPr>
            <p:ph idx="1"/>
          </p:nvPr>
        </p:nvSpPr>
        <p:spPr/>
        <p:txBody>
          <a:bodyPr>
            <a:normAutofit fontScale="92500" lnSpcReduction="10000"/>
          </a:bodyPr>
          <a:lstStyle/>
          <a:p>
            <a:r>
              <a:rPr lang="pl-PL" b="1" dirty="0" smtClean="0"/>
              <a:t>Produkty typu </a:t>
            </a:r>
            <a:r>
              <a:rPr lang="pl-PL" b="1" dirty="0" err="1" smtClean="0"/>
              <a:t>fast</a:t>
            </a:r>
            <a:r>
              <a:rPr lang="pl-PL" b="1" dirty="0" smtClean="0"/>
              <a:t> </a:t>
            </a:r>
            <a:r>
              <a:rPr lang="pl-PL" b="1" dirty="0" err="1" smtClean="0"/>
              <a:t>food</a:t>
            </a:r>
            <a:r>
              <a:rPr lang="pl-PL" b="1" dirty="0" smtClean="0"/>
              <a:t> zastąp zdrowszymi, samodzielnie przygotowanymi wersjami.</a:t>
            </a:r>
          </a:p>
          <a:p>
            <a:r>
              <a:rPr lang="pl-PL" b="1" dirty="0" smtClean="0"/>
              <a:t>Używaj ziół, a ogranicz sól.</a:t>
            </a:r>
          </a:p>
          <a:p>
            <a:r>
              <a:rPr lang="pl-PL" b="1" dirty="0" smtClean="0"/>
              <a:t>Pij dużo płynów.</a:t>
            </a:r>
          </a:p>
          <a:p>
            <a:r>
              <a:rPr lang="pl-PL" b="1" dirty="0" smtClean="0"/>
              <a:t>Używaj oliwy z oliwek.</a:t>
            </a:r>
          </a:p>
          <a:p>
            <a:r>
              <a:rPr lang="pl-PL" b="1" dirty="0" smtClean="0"/>
              <a:t>Wiedz, co jesz – czytaj etykiety na opakowaniach.</a:t>
            </a:r>
          </a:p>
          <a:p>
            <a:pPr>
              <a:buNone/>
            </a:pPr>
            <a:r>
              <a:rPr lang="pl-PL" b="1" dirty="0" smtClean="0"/>
              <a:t>                                                     </a:t>
            </a:r>
          </a:p>
          <a:p>
            <a:pPr>
              <a:buNone/>
            </a:pPr>
            <a:r>
              <a:rPr lang="pl-PL" b="1" smtClean="0"/>
              <a:t>                                                    Powodzenia. </a:t>
            </a:r>
            <a:r>
              <a:rPr lang="pl-PL" b="1" dirty="0" smtClean="0"/>
              <a:t>Dziękuję.</a:t>
            </a:r>
            <a:endParaRPr lang="pl-PL" dirty="0"/>
          </a:p>
        </p:txBody>
      </p:sp>
      <p:pic>
        <p:nvPicPr>
          <p:cNvPr id="29698" name="Picture 2" descr="C:\Users\Asus\AppData\Local\Microsoft\Windows\INetCache\IE\L0H04OAM\big_smile[1].jpg"/>
          <p:cNvPicPr>
            <a:picLocks noChangeAspect="1" noChangeArrowheads="1"/>
          </p:cNvPicPr>
          <p:nvPr/>
        </p:nvPicPr>
        <p:blipFill>
          <a:blip r:embed="rId2" cstate="print"/>
          <a:srcRect/>
          <a:stretch>
            <a:fillRect/>
          </a:stretch>
        </p:blipFill>
        <p:spPr bwMode="auto">
          <a:xfrm>
            <a:off x="7092280" y="3717032"/>
            <a:ext cx="1440160" cy="144016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Organizator konkursu</a:t>
            </a:r>
            <a:endParaRPr lang="pl-PL" b="1" dirty="0"/>
          </a:p>
        </p:txBody>
      </p:sp>
      <p:sp>
        <p:nvSpPr>
          <p:cNvPr id="3" name="Symbol zastępczy zawartości 2"/>
          <p:cNvSpPr>
            <a:spLocks noGrp="1"/>
          </p:cNvSpPr>
          <p:nvPr>
            <p:ph idx="1"/>
          </p:nvPr>
        </p:nvSpPr>
        <p:spPr/>
        <p:txBody>
          <a:bodyPr>
            <a:normAutofit lnSpcReduction="10000"/>
          </a:bodyPr>
          <a:lstStyle/>
          <a:p>
            <a:r>
              <a:rPr lang="pl-PL" dirty="0" smtClean="0"/>
              <a:t>Fundacja Banku Ochrony Środowiska</a:t>
            </a:r>
          </a:p>
          <a:p>
            <a:r>
              <a:rPr lang="pl-PL" dirty="0" smtClean="0"/>
              <a:t>Biuro organizacyjne konkursu znajduje się w siedzibie Fundacji Banku Ochrony Środowiska</a:t>
            </a:r>
          </a:p>
          <a:p>
            <a:pPr>
              <a:buNone/>
            </a:pPr>
            <a:r>
              <a:rPr lang="pl-PL" dirty="0" smtClean="0"/>
              <a:t>ul. Solidarności 104</a:t>
            </a:r>
          </a:p>
          <a:p>
            <a:pPr>
              <a:buNone/>
            </a:pPr>
            <a:r>
              <a:rPr lang="pl-PL" dirty="0" smtClean="0"/>
              <a:t>01 - 016 Warszawa</a:t>
            </a:r>
          </a:p>
          <a:p>
            <a:pPr>
              <a:buNone/>
            </a:pPr>
            <a:r>
              <a:rPr lang="pl-PL" dirty="0" smtClean="0"/>
              <a:t>tel. 22 532 71 94</a:t>
            </a:r>
          </a:p>
          <a:p>
            <a:pPr>
              <a:buNone/>
            </a:pPr>
            <a:r>
              <a:rPr lang="pl-PL" dirty="0" smtClean="0"/>
              <a:t>e – mail: </a:t>
            </a:r>
            <a:r>
              <a:rPr lang="pl-PL" dirty="0" err="1" smtClean="0">
                <a:hlinkClick r:id="rId2"/>
              </a:rPr>
              <a:t>zdrowojem@fundacjabos.pl</a:t>
            </a:r>
            <a:endParaRPr lang="pl-PL" dirty="0" smtClean="0"/>
          </a:p>
          <a:p>
            <a:pPr>
              <a:buNone/>
            </a:pPr>
            <a:r>
              <a:rPr lang="pl-PL" dirty="0" err="1" smtClean="0"/>
              <a:t>www:zdrowojem.fundacjabos.pl</a:t>
            </a:r>
            <a:endParaRPr lang="pl-PL"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Patronat honorowy </a:t>
            </a:r>
            <a:br>
              <a:rPr lang="pl-PL" b="1" dirty="0" smtClean="0"/>
            </a:br>
            <a:r>
              <a:rPr lang="pl-PL" b="1" dirty="0" smtClean="0"/>
              <a:t>nad konkursem objęła: </a:t>
            </a:r>
            <a:endParaRPr lang="pl-PL" b="1" dirty="0"/>
          </a:p>
        </p:txBody>
      </p:sp>
      <p:sp>
        <p:nvSpPr>
          <p:cNvPr id="3" name="Symbol zastępczy zawartości 2"/>
          <p:cNvSpPr>
            <a:spLocks noGrp="1"/>
          </p:cNvSpPr>
          <p:nvPr>
            <p:ph idx="1"/>
          </p:nvPr>
        </p:nvSpPr>
        <p:spPr/>
        <p:txBody>
          <a:bodyPr>
            <a:normAutofit/>
          </a:bodyPr>
          <a:lstStyle/>
          <a:p>
            <a:pPr algn="ctr">
              <a:buNone/>
            </a:pPr>
            <a:r>
              <a:rPr lang="pl-PL" sz="6000" b="1" dirty="0" smtClean="0">
                <a:solidFill>
                  <a:srgbClr val="FF0000"/>
                </a:solidFill>
              </a:rPr>
              <a:t>Małżonka Prezydenta RP</a:t>
            </a:r>
          </a:p>
          <a:p>
            <a:pPr algn="ctr">
              <a:buNone/>
            </a:pPr>
            <a:r>
              <a:rPr lang="pl-PL" sz="6000" b="1" dirty="0" smtClean="0">
                <a:solidFill>
                  <a:srgbClr val="FF0000"/>
                </a:solidFill>
              </a:rPr>
              <a:t>Agata </a:t>
            </a:r>
            <a:r>
              <a:rPr lang="pl-PL" sz="6000" b="1" dirty="0" err="1" smtClean="0">
                <a:solidFill>
                  <a:srgbClr val="FF0000"/>
                </a:solidFill>
              </a:rPr>
              <a:t>Kornhauser</a:t>
            </a:r>
            <a:r>
              <a:rPr lang="pl-PL" sz="6000" b="1" dirty="0" smtClean="0">
                <a:solidFill>
                  <a:srgbClr val="FF0000"/>
                </a:solidFill>
              </a:rPr>
              <a:t> - Duda</a:t>
            </a:r>
            <a:endParaRPr lang="pl-PL" sz="6000" b="1"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5386610"/>
          </a:xfrm>
        </p:spPr>
        <p:txBody>
          <a:bodyPr>
            <a:normAutofit/>
          </a:bodyPr>
          <a:lstStyle/>
          <a:p>
            <a:r>
              <a:rPr lang="pl-PL" dirty="0" smtClean="0"/>
              <a:t>Celem konkursu jest podniesienie wiedzy na temat zależności pomiędzy sposobem odżywiania a </a:t>
            </a:r>
            <a:r>
              <a:rPr lang="pl-PL" dirty="0" smtClean="0"/>
              <a:t>stanem zdrowia</a:t>
            </a:r>
            <a:r>
              <a:rPr lang="pl-PL" dirty="0" smtClean="0"/>
              <a:t>.</a:t>
            </a:r>
            <a:br>
              <a:rPr lang="pl-PL" dirty="0" smtClean="0"/>
            </a:br>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620689"/>
            <a:ext cx="7772400" cy="576063"/>
          </a:xfrm>
        </p:spPr>
        <p:txBody>
          <a:bodyPr>
            <a:normAutofit fontScale="90000"/>
          </a:bodyPr>
          <a:lstStyle/>
          <a:p>
            <a:r>
              <a:rPr lang="pl-PL" b="1" dirty="0" smtClean="0"/>
              <a:t>Przedmiot konkursu</a:t>
            </a:r>
            <a:endParaRPr lang="pl-PL" b="1" dirty="0"/>
          </a:p>
        </p:txBody>
      </p:sp>
      <p:sp>
        <p:nvSpPr>
          <p:cNvPr id="3" name="Podtytuł 2"/>
          <p:cNvSpPr>
            <a:spLocks noGrp="1"/>
          </p:cNvSpPr>
          <p:nvPr>
            <p:ph type="subTitle" idx="1"/>
          </p:nvPr>
        </p:nvSpPr>
        <p:spPr>
          <a:xfrm>
            <a:off x="1371600" y="1268760"/>
            <a:ext cx="6400800" cy="4370040"/>
          </a:xfrm>
        </p:spPr>
        <p:txBody>
          <a:bodyPr>
            <a:noAutofit/>
          </a:bodyPr>
          <a:lstStyle/>
          <a:p>
            <a:pPr marL="514350" indent="-514350" algn="just">
              <a:buFont typeface="+mj-lt"/>
              <a:buAutoNum type="arabicPeriod"/>
            </a:pPr>
            <a:r>
              <a:rPr lang="pl-PL" sz="2400" dirty="0" smtClean="0"/>
              <a:t>Konkurs „Zdrowo jem, więcej wiem jest częścią prozdrowotnego programu edukacyjnego „Aktywnie po zdrowie” prowadzonego przez Fundację Banku Ochrony Środowiska.</a:t>
            </a:r>
          </a:p>
          <a:p>
            <a:pPr marL="514350" indent="-514350" algn="just">
              <a:buFont typeface="+mj-lt"/>
              <a:buAutoNum type="arabicPeriod"/>
            </a:pPr>
            <a:r>
              <a:rPr lang="pl-PL" sz="2400" dirty="0" smtClean="0"/>
              <a:t>Konkurs składa się z trzech etapów odpowiadających porom roku: jesiennego, zimowego i wiosennego.</a:t>
            </a:r>
          </a:p>
          <a:p>
            <a:pPr marL="514350" indent="-514350" algn="just">
              <a:buFont typeface="+mj-lt"/>
              <a:buAutoNum type="arabicPeriod"/>
            </a:pPr>
            <a:r>
              <a:rPr lang="pl-PL" sz="2400" dirty="0" smtClean="0"/>
              <a:t>W każdym etapie zespół konkursowy ma do realizowania 1 lub 2 bloki zadań, w których skład wchodzą lekcje, konkursy, promocja danego tematu w szkole oraz spotkania z rodzicami. </a:t>
            </a:r>
            <a:endParaRPr lang="pl-PL"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48681"/>
            <a:ext cx="7772400" cy="792087"/>
          </a:xfrm>
        </p:spPr>
        <p:txBody>
          <a:bodyPr/>
          <a:lstStyle/>
          <a:p>
            <a:r>
              <a:rPr lang="pl-PL" b="1" dirty="0" smtClean="0"/>
              <a:t>Terminarz</a:t>
            </a:r>
            <a:endParaRPr lang="pl-PL" b="1" dirty="0"/>
          </a:p>
        </p:txBody>
      </p:sp>
      <p:sp>
        <p:nvSpPr>
          <p:cNvPr id="3" name="Podtytuł 2"/>
          <p:cNvSpPr>
            <a:spLocks noGrp="1"/>
          </p:cNvSpPr>
          <p:nvPr>
            <p:ph type="subTitle" idx="1"/>
          </p:nvPr>
        </p:nvSpPr>
        <p:spPr>
          <a:xfrm>
            <a:off x="1371600" y="1484784"/>
            <a:ext cx="6400800" cy="4154016"/>
          </a:xfrm>
        </p:spPr>
        <p:txBody>
          <a:bodyPr>
            <a:normAutofit lnSpcReduction="10000"/>
          </a:bodyPr>
          <a:lstStyle/>
          <a:p>
            <a:pPr marL="514350" indent="-514350" algn="just">
              <a:buFont typeface="+mj-lt"/>
              <a:buAutoNum type="arabicPeriod"/>
            </a:pPr>
            <a:r>
              <a:rPr lang="pl-PL" sz="2800" dirty="0" smtClean="0"/>
              <a:t>Konkurs trwa od września 2016 roku do czerwca 2017 roku.</a:t>
            </a:r>
          </a:p>
          <a:p>
            <a:pPr marL="514350" indent="-514350" algn="just">
              <a:buFont typeface="+mj-lt"/>
              <a:buAutoNum type="arabicPeriod"/>
            </a:pPr>
            <a:r>
              <a:rPr lang="pl-PL" sz="2800" dirty="0" smtClean="0"/>
              <a:t>Poszczególne etapy są realizowane w następujących terminach:</a:t>
            </a:r>
          </a:p>
          <a:p>
            <a:pPr marL="514350" indent="-514350" algn="just">
              <a:buFont typeface="+mj-lt"/>
              <a:buAutoNum type="alphaLcPeriod"/>
            </a:pPr>
            <a:r>
              <a:rPr lang="pl-PL" sz="2800" dirty="0" smtClean="0"/>
              <a:t>Etap I – jesienny – od IX 2016 roku do I 2017 roku;</a:t>
            </a:r>
          </a:p>
          <a:p>
            <a:pPr marL="514350" indent="-514350" algn="just">
              <a:buFont typeface="+mj-lt"/>
              <a:buAutoNum type="alphaLcPeriod"/>
            </a:pPr>
            <a:r>
              <a:rPr lang="pl-PL" sz="2800" dirty="0" smtClean="0"/>
              <a:t>Etap II – zimowy – od I do IV 2017 roku;</a:t>
            </a:r>
          </a:p>
          <a:p>
            <a:pPr marL="514350" indent="-514350" algn="just">
              <a:buFont typeface="+mj-lt"/>
              <a:buAutoNum type="alphaLcPeriod"/>
            </a:pPr>
            <a:r>
              <a:rPr lang="pl-PL" sz="2800" dirty="0" smtClean="0"/>
              <a:t>Etap III – wiosenny – od III do VI 2017 roku.</a:t>
            </a:r>
          </a:p>
          <a:p>
            <a:pPr marL="514350" indent="-514350" algn="just"/>
            <a:endParaRPr lang="pl-PL" sz="20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Nagrody i wyróżnienia</a:t>
            </a:r>
            <a:endParaRPr lang="pl-PL" b="1" dirty="0"/>
          </a:p>
        </p:txBody>
      </p:sp>
      <p:sp>
        <p:nvSpPr>
          <p:cNvPr id="3" name="Symbol zastępczy zawartości 2"/>
          <p:cNvSpPr>
            <a:spLocks noGrp="1"/>
          </p:cNvSpPr>
          <p:nvPr>
            <p:ph idx="1"/>
          </p:nvPr>
        </p:nvSpPr>
        <p:spPr/>
        <p:txBody>
          <a:bodyPr/>
          <a:lstStyle/>
          <a:p>
            <a:r>
              <a:rPr lang="pl-PL" dirty="0" smtClean="0"/>
              <a:t>Pula nagród Konkursu wynosi 30 000 zł.</a:t>
            </a:r>
          </a:p>
          <a:p>
            <a:r>
              <a:rPr lang="pl-PL" dirty="0" smtClean="0"/>
              <a:t>Nagrody rzeczowe są przyznawane trzem zespołom z najwyższą punktacją za dany etap oraz Grand Prix. Każda kategoria jest nagradzana oddzielenie.</a:t>
            </a:r>
          </a:p>
          <a:p>
            <a:r>
              <a:rPr lang="pl-PL" dirty="0" smtClean="0"/>
              <a:t>Wyróżnienia w postaci nagród rzeczowych są przyznawane siedmiu zespołom z miejsc 4 – 10 w klasyfikacji Grand Prix.</a:t>
            </a:r>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332657"/>
            <a:ext cx="7772400" cy="720079"/>
          </a:xfrm>
        </p:spPr>
        <p:txBody>
          <a:bodyPr>
            <a:normAutofit fontScale="90000"/>
          </a:bodyPr>
          <a:lstStyle/>
          <a:p>
            <a:r>
              <a:rPr lang="pl-PL" b="1" dirty="0" smtClean="0"/>
              <a:t>Kategoria I musi wykonać:</a:t>
            </a:r>
            <a:endParaRPr lang="pl-PL" b="1" dirty="0"/>
          </a:p>
        </p:txBody>
      </p:sp>
      <p:sp>
        <p:nvSpPr>
          <p:cNvPr id="3" name="Podtytuł 2"/>
          <p:cNvSpPr>
            <a:spLocks noGrp="1"/>
          </p:cNvSpPr>
          <p:nvPr>
            <p:ph type="subTitle" idx="1"/>
          </p:nvPr>
        </p:nvSpPr>
        <p:spPr>
          <a:xfrm>
            <a:off x="1371600" y="1124744"/>
            <a:ext cx="6400800" cy="4514056"/>
          </a:xfrm>
        </p:spPr>
        <p:txBody>
          <a:bodyPr>
            <a:noAutofit/>
          </a:bodyPr>
          <a:lstStyle/>
          <a:p>
            <a:pPr marL="514350" indent="-514350" algn="just">
              <a:buFont typeface="+mj-lt"/>
              <a:buAutoNum type="arabicPeriod"/>
            </a:pPr>
            <a:r>
              <a:rPr lang="pl-PL" sz="2800" dirty="0" smtClean="0"/>
              <a:t>Zajęcia na temat „Poznajemy owoce i warzywa”. </a:t>
            </a:r>
          </a:p>
          <a:p>
            <a:pPr marL="514350" indent="-514350" algn="just">
              <a:buFont typeface="+mj-lt"/>
              <a:buAutoNum type="arabicPeriod"/>
            </a:pPr>
            <a:r>
              <a:rPr lang="pl-PL" sz="2800" dirty="0" smtClean="0"/>
              <a:t>Plakat z hasłem zachęcającym do zrezygnowania ze słodkich napojów i słodyczy.</a:t>
            </a:r>
          </a:p>
          <a:p>
            <a:pPr marL="514350" indent="-514350" algn="just">
              <a:buFont typeface="+mj-lt"/>
              <a:buAutoNum type="arabicPeriod"/>
            </a:pPr>
            <a:r>
              <a:rPr lang="pl-PL" sz="2800" dirty="0" smtClean="0"/>
              <a:t>Strefę aktywności –najciekawsze propozycje zabaw na świeżym powietrzu.</a:t>
            </a:r>
          </a:p>
          <a:p>
            <a:pPr marL="514350" indent="-514350" algn="just">
              <a:buFont typeface="+mj-lt"/>
              <a:buAutoNum type="arabicPeriod"/>
            </a:pPr>
            <a:r>
              <a:rPr lang="pl-PL" sz="2800" dirty="0" smtClean="0"/>
              <a:t>Promocję podjętych działań w szkole.</a:t>
            </a:r>
          </a:p>
          <a:p>
            <a:pPr marL="514350" indent="-514350" algn="just">
              <a:buFont typeface="+mj-lt"/>
              <a:buAutoNum type="arabicPeriod"/>
            </a:pPr>
            <a:r>
              <a:rPr lang="pl-PL" sz="2800" dirty="0" smtClean="0"/>
              <a:t>Przekazanie ulotek rodzicom „Kolorowy talerz”.</a:t>
            </a:r>
          </a:p>
          <a:p>
            <a:pPr marL="514350" indent="-514350" algn="just"/>
            <a:endParaRPr lang="pl-PL" sz="2800"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TotalTime>
  <Words>1519</Words>
  <Application>Microsoft Office PowerPoint</Application>
  <PresentationFormat>Pokaz na ekranie (4:3)</PresentationFormat>
  <Paragraphs>98</Paragraphs>
  <Slides>23</Slides>
  <Notes>0</Notes>
  <HiddenSlides>0</HiddenSlides>
  <MMClips>0</MMClips>
  <ScaleCrop>false</ScaleCrop>
  <HeadingPairs>
    <vt:vector size="4" baseType="variant">
      <vt:variant>
        <vt:lpstr>Motyw</vt:lpstr>
      </vt:variant>
      <vt:variant>
        <vt:i4>1</vt:i4>
      </vt:variant>
      <vt:variant>
        <vt:lpstr>Tytuły slajdów</vt:lpstr>
      </vt:variant>
      <vt:variant>
        <vt:i4>23</vt:i4>
      </vt:variant>
    </vt:vector>
  </HeadingPairs>
  <TitlesOfParts>
    <vt:vector size="24" baseType="lpstr">
      <vt:lpstr>Motyw pakietu Office</vt:lpstr>
      <vt:lpstr>UDZIAŁ W KONKURSIE  ZDROWO JEM, WIĘCEJ WIEM</vt:lpstr>
      <vt:lpstr>Kategorie konkursu</vt:lpstr>
      <vt:lpstr>Organizator konkursu</vt:lpstr>
      <vt:lpstr>Patronat honorowy  nad konkursem objęła: </vt:lpstr>
      <vt:lpstr>Celem konkursu jest podniesienie wiedzy na temat zależności pomiędzy sposobem odżywiania a stanem zdrowia. </vt:lpstr>
      <vt:lpstr>Przedmiot konkursu</vt:lpstr>
      <vt:lpstr>Terminarz</vt:lpstr>
      <vt:lpstr>Nagrody i wyróżnienia</vt:lpstr>
      <vt:lpstr>Kategoria I musi wykonać:</vt:lpstr>
      <vt:lpstr>Kategoria II musi wykonać:</vt:lpstr>
      <vt:lpstr>Kolorowy talerz, czyli garść informacji o warzywach i owocach.</vt:lpstr>
      <vt:lpstr>Kolorowy talerz, czyli garść informacji o warzywach i owocach.</vt:lpstr>
      <vt:lpstr>Kolorowy talerz, czyli garść informacji o warzywach i owocach.</vt:lpstr>
      <vt:lpstr>Kolorowy talerz, czyli garść informacji o warzywach i owocach.</vt:lpstr>
      <vt:lpstr>Kolorowy talerz, czyli garść informacji o warzywach i owocach.</vt:lpstr>
      <vt:lpstr>  JAK PRZEKONAĆ DZIECKO DO JEDZENIA WARZYW?  Owoce i warzywa mają tak wielką wartość odżywczą, że nie można ich pomijać w codziennej diecie. Zawierają składniki odżywcze i substancje bioaktywne o działaniu leczniczym, dlatego ich jedzenie jest jednym z najskuteczniejszych sposobów zapobiegania chorobom, a czasem także ich leczenia. </vt:lpstr>
      <vt:lpstr>Slajd 17</vt:lpstr>
      <vt:lpstr>  Jak przekonać dziecko  do jedzenia warzyw?  </vt:lpstr>
      <vt:lpstr>Slajd 19</vt:lpstr>
      <vt:lpstr>Slajd 20</vt:lpstr>
      <vt:lpstr>Slajd 21</vt:lpstr>
      <vt:lpstr> 10 zasad zdrowego  odżywiania dzieci </vt:lpstr>
      <vt:lpstr>10 zasad zdrowego  odżywiania dzieci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UDZIAŁ W PROJEKCIE  ZDROWO JEM, WIĘCEJ WIEM</dc:title>
  <dc:creator>Asus</dc:creator>
  <cp:lastModifiedBy>Asus</cp:lastModifiedBy>
  <cp:revision>21</cp:revision>
  <dcterms:created xsi:type="dcterms:W3CDTF">2016-11-02T16:04:34Z</dcterms:created>
  <dcterms:modified xsi:type="dcterms:W3CDTF">2016-11-03T12:27:38Z</dcterms:modified>
</cp:coreProperties>
</file>