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  <p:sldId id="257" r:id="rId5"/>
    <p:sldId id="261" r:id="rId6"/>
    <p:sldId id="258" r:id="rId7"/>
    <p:sldId id="265" r:id="rId8"/>
    <p:sldId id="259" r:id="rId9"/>
    <p:sldId id="260" r:id="rId10"/>
    <p:sldId id="266" r:id="rId11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0E3"/>
    <a:srgbClr val="8AAF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103" autoAdjust="0"/>
    <p:restoredTop sz="94660"/>
  </p:normalViewPr>
  <p:slideViewPr>
    <p:cSldViewPr>
      <p:cViewPr varScale="1">
        <p:scale>
          <a:sx n="68" d="100"/>
          <a:sy n="68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26377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30275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30275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5103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5103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95103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678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95103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678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76200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9240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54864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2985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60531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az 7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6254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8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9510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rgbClr val="D3D943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D3D943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D3D943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D3D943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D3D943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D3D943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D3D943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D3D943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D3D943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ktywniepozdrowie.p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5400" smtClean="0"/>
              <a:t>Stawiam na śniadanie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smtClean="0"/>
              <a:t>Dlaczego śniadania są takie ważne?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Drugie śniadanie</a:t>
            </a:r>
          </a:p>
        </p:txBody>
      </p:sp>
      <p:sp>
        <p:nvSpPr>
          <p:cNvPr id="1229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pl-PL" smtClean="0"/>
              <a:t>Więcej przepisów na ciekawe zdrowe śniadania można znaleźć na stronie:</a:t>
            </a:r>
          </a:p>
          <a:p>
            <a:pPr marL="0" indent="0" algn="ctr">
              <a:buFontTx/>
              <a:buNone/>
            </a:pPr>
            <a:r>
              <a:rPr lang="pl-PL" smtClean="0">
                <a:hlinkClick r:id="rId2"/>
              </a:rPr>
              <a:t>www.aktywniepozdrowie.pl</a:t>
            </a:r>
            <a:r>
              <a:rPr lang="pl-PL" smtClean="0"/>
              <a:t> </a:t>
            </a:r>
          </a:p>
          <a:p>
            <a:pPr marL="0" indent="0" algn="ctr">
              <a:buFontTx/>
              <a:buNone/>
            </a:pPr>
            <a:endParaRPr lang="pl-PL" smtClean="0"/>
          </a:p>
          <a:p>
            <a:pPr marL="0" indent="0" algn="ctr">
              <a:buFontTx/>
              <a:buNone/>
            </a:pPr>
            <a:endParaRPr lang="pl-PL" smtClean="0"/>
          </a:p>
          <a:p>
            <a:pPr marL="0" indent="0" algn="ctr">
              <a:buFontTx/>
              <a:buNone/>
            </a:pPr>
            <a:r>
              <a:rPr lang="pl-PL" smtClean="0"/>
              <a:t>Przepisy na 4 pory roku: śniadania do szkoły</a:t>
            </a:r>
          </a:p>
        </p:txBody>
      </p:sp>
      <p:sp>
        <p:nvSpPr>
          <p:cNvPr id="4" name="Strzałka w dół 3"/>
          <p:cNvSpPr/>
          <p:nvPr/>
        </p:nvSpPr>
        <p:spPr>
          <a:xfrm>
            <a:off x="4211638" y="3573463"/>
            <a:ext cx="576262" cy="719137"/>
          </a:xfrm>
          <a:prstGeom prst="downArrow">
            <a:avLst/>
          </a:prstGeom>
          <a:solidFill>
            <a:srgbClr val="BBE0E3"/>
          </a:solidFill>
          <a:ln>
            <a:solidFill>
              <a:srgbClr val="BBE0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smtClean="0"/>
              <a:t>Śniadanie jest najważniejszym posiłkiem w ciągu dnia</a:t>
            </a:r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pl-PL" b="1" smtClean="0"/>
              <a:t>Znajduje to poparcie w mądrościach ludowych:</a:t>
            </a:r>
          </a:p>
          <a:p>
            <a:pPr marL="0" indent="0" algn="ctr">
              <a:buFontTx/>
              <a:buNone/>
            </a:pPr>
            <a:endParaRPr lang="pl-PL" b="1" i="1" smtClean="0"/>
          </a:p>
          <a:p>
            <a:pPr marL="0" indent="0" algn="ctr">
              <a:buFontTx/>
              <a:buNone/>
            </a:pPr>
            <a:r>
              <a:rPr lang="pl-PL" i="1" smtClean="0"/>
              <a:t>„Śniadanie zjedz sam, obiadem podziel się z przyjacielem, a kolację oddaj wrogowi”</a:t>
            </a:r>
          </a:p>
          <a:p>
            <a:pPr marL="0" indent="0" algn="ctr">
              <a:buFontTx/>
              <a:buNone/>
            </a:pPr>
            <a:endParaRPr lang="pl-PL" i="1" smtClean="0"/>
          </a:p>
          <a:p>
            <a:pPr marL="0" indent="0" algn="ctr">
              <a:buFontTx/>
              <a:buNone/>
            </a:pPr>
            <a:r>
              <a:rPr lang="pl-PL" i="1" smtClean="0"/>
              <a:t>„Rano jedz jak król, w południe jak książę, a wieczorem jak żebrak”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Znaczenie śniadania</a:t>
            </a:r>
          </a:p>
        </p:txBody>
      </p:sp>
      <p:sp>
        <p:nvSpPr>
          <p:cNvPr id="512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pl-PL" smtClean="0"/>
              <a:t>„Prowadząc badania nad sprawnością intelektualną </a:t>
            </a:r>
            <a:br>
              <a:rPr lang="pl-PL" smtClean="0"/>
            </a:br>
            <a:r>
              <a:rPr lang="pl-PL" smtClean="0"/>
              <a:t>u dzieci, naukowcom udało się wykazać, że pominięcie pierwszego posiłku dnia prowadzi do większej ilości błędów w testach,  które wymagały rozwiązania szeregu problemów – niż u dzieci, które normalnie zjadły śniadanie. Także różne testy o charakterze edukacyjnym, prowadzone z udziałem młodych dorosłych,  również wykazały gorsze wyniki  w grupie, która nie zjadła śniadania, w porównaniu z osobami, które   zjadły posiłek przed eksperymentem.”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4932363" y="6237288"/>
            <a:ext cx="421163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pl-PL" dirty="0">
              <a:latin typeface="+mj-lt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11188" y="6488113"/>
            <a:ext cx="853281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pl-PL" sz="1400" i="1" dirty="0">
                <a:latin typeface="+mj-lt"/>
              </a:rPr>
              <a:t>Źródło: „Żywność a sprawność umysłowa” Współczesna Żywność 05/2000 na www.eufic.org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Pierwsze śniadanie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pierwszy posiłek po nocnym odpoczynku;</a:t>
            </a:r>
          </a:p>
          <a:p>
            <a:pPr marL="352425" indent="-352425">
              <a:lnSpc>
                <a:spcPct val="90000"/>
              </a:lnSpc>
              <a:defRPr/>
            </a:pPr>
            <a:r>
              <a:rPr lang="pl-PL" dirty="0"/>
              <a:t>powinien to być posiłek różnorodny;</a:t>
            </a:r>
          </a:p>
          <a:p>
            <a:pPr>
              <a:defRPr/>
            </a:pPr>
            <a:r>
              <a:rPr lang="pl-PL" dirty="0" smtClean="0"/>
              <a:t>pomijanie pierwszego śniadania przyczynia się do spadku efektywności pracy, czyli zmęczenia i uzyskiwania gorszych wyników w nauce, wynika to z niskiego poziomu glukozy we krwi, która jest pożywieniem dla mózgu;</a:t>
            </a:r>
          </a:p>
          <a:p>
            <a:pPr>
              <a:defRPr/>
            </a:pPr>
            <a:r>
              <a:rPr lang="pl-PL" dirty="0" smtClean="0"/>
              <a:t>węglowodany złożone są cennym źródłem energii i glukozy, po ich spożyciu poziom glukozy we krwi podnosi się powoli dostarczając energii na długi czas;</a:t>
            </a:r>
          </a:p>
          <a:p>
            <a:pPr marL="0" indent="0">
              <a:buFontTx/>
              <a:buNone/>
              <a:defRPr/>
            </a:pPr>
            <a:endParaRPr lang="pl-PL" dirty="0" smtClean="0"/>
          </a:p>
          <a:p>
            <a:pPr>
              <a:defRPr/>
            </a:pPr>
            <a:endParaRPr lang="pl-PL" dirty="0" smtClean="0"/>
          </a:p>
          <a:p>
            <a:pPr>
              <a:defRPr/>
            </a:pP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Pierwsze śniadanie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52425" indent="-352425">
              <a:lnSpc>
                <a:spcPct val="90000"/>
              </a:lnSpc>
              <a:defRPr/>
            </a:pPr>
            <a:r>
              <a:rPr lang="pl-PL" sz="2400" dirty="0" smtClean="0"/>
              <a:t>w zależności od ilości spożywanych posiłków w ciągu dnia śniadanie powinno dostarczać różną ilość energii:</a:t>
            </a:r>
          </a:p>
          <a:p>
            <a:pPr marL="817563" lvl="1">
              <a:lnSpc>
                <a:spcPct val="90000"/>
              </a:lnSpc>
              <a:defRPr/>
            </a:pPr>
            <a:r>
              <a:rPr lang="pl-PL" sz="2000" dirty="0" smtClean="0"/>
              <a:t>jeżeli jemy 3 posiłki w ciągu dnia: 30-35% energii;</a:t>
            </a:r>
          </a:p>
          <a:p>
            <a:pPr marL="817563" lvl="1">
              <a:lnSpc>
                <a:spcPct val="90000"/>
              </a:lnSpc>
              <a:defRPr/>
            </a:pPr>
            <a:r>
              <a:rPr lang="pl-PL" sz="2000" dirty="0" smtClean="0"/>
              <a:t>jeżeli jemy 4-5 posiłków w ciągu dnia: 25-30% energii;</a:t>
            </a:r>
          </a:p>
          <a:p>
            <a:pPr>
              <a:defRPr/>
            </a:pPr>
            <a:r>
              <a:rPr lang="pl-PL" sz="2400" dirty="0" smtClean="0"/>
              <a:t>podstawą powinny być </a:t>
            </a:r>
            <a:r>
              <a:rPr lang="pl-PL" sz="2400" b="1" dirty="0" smtClean="0"/>
              <a:t>produkty zbożowe</a:t>
            </a:r>
            <a:r>
              <a:rPr lang="pl-PL" sz="2400" dirty="0" smtClean="0"/>
              <a:t>, szczególnie </a:t>
            </a:r>
            <a:r>
              <a:rPr lang="pl-PL" sz="2400" b="1" dirty="0" smtClean="0"/>
              <a:t>pełnoziarniste</a:t>
            </a:r>
            <a:r>
              <a:rPr lang="pl-PL" sz="2400" dirty="0" smtClean="0"/>
              <a:t> (płatki owsiane, kasze) z dodatkiem </a:t>
            </a:r>
            <a:r>
              <a:rPr lang="pl-PL" sz="2400" b="1" dirty="0" smtClean="0"/>
              <a:t>mleka</a:t>
            </a:r>
            <a:r>
              <a:rPr lang="pl-PL" sz="2400" dirty="0" smtClean="0"/>
              <a:t> lub </a:t>
            </a:r>
            <a:r>
              <a:rPr lang="pl-PL" sz="2400" b="1" dirty="0" smtClean="0"/>
              <a:t>mlecznych napojów fermentowanych </a:t>
            </a:r>
            <a:r>
              <a:rPr lang="pl-PL" sz="2400" dirty="0" smtClean="0"/>
              <a:t>(jogurt, kefir, maślanka)</a:t>
            </a:r>
          </a:p>
          <a:p>
            <a:pPr>
              <a:defRPr/>
            </a:pPr>
            <a:r>
              <a:rPr lang="pl-PL" sz="2400" dirty="0" smtClean="0"/>
              <a:t>powinno dostarczać niewielkich ilości:</a:t>
            </a:r>
          </a:p>
          <a:p>
            <a:pPr lvl="1">
              <a:defRPr/>
            </a:pPr>
            <a:r>
              <a:rPr lang="pl-PL" sz="2000" dirty="0" smtClean="0"/>
              <a:t>pełnowartościowego białka (ser, jaja, wędliny, ryby);</a:t>
            </a:r>
          </a:p>
          <a:p>
            <a:pPr lvl="1">
              <a:defRPr/>
            </a:pPr>
            <a:r>
              <a:rPr lang="pl-PL" sz="2000" dirty="0" smtClean="0"/>
              <a:t>tłuszczu;</a:t>
            </a:r>
          </a:p>
          <a:p>
            <a:pPr lvl="1">
              <a:defRPr/>
            </a:pPr>
            <a:r>
              <a:rPr lang="pl-PL" sz="2000" dirty="0" smtClean="0"/>
              <a:t>mieszanego pieczywa </a:t>
            </a:r>
          </a:p>
          <a:p>
            <a:pPr>
              <a:defRPr/>
            </a:pPr>
            <a:r>
              <a:rPr lang="pl-PL" sz="2400" dirty="0" smtClean="0"/>
              <a:t>NALEŻY PAMIĘTAĆ O OWOCACH I WARZYWACH!</a:t>
            </a: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Przykładowe śniadanie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l-PL" smtClean="0"/>
              <a:t>Owsianka na mleku z suszonymi morelami;</a:t>
            </a:r>
          </a:p>
          <a:p>
            <a:r>
              <a:rPr lang="pl-PL" smtClean="0"/>
              <a:t>Kanapka z grahamki z serem żółtym i warzywami (ogórek, sałata);</a:t>
            </a:r>
          </a:p>
          <a:p>
            <a:r>
              <a:rPr lang="pl-PL" smtClean="0"/>
              <a:t>Herbata owocowa;</a:t>
            </a:r>
          </a:p>
        </p:txBody>
      </p:sp>
      <p:pic>
        <p:nvPicPr>
          <p:cNvPr id="8196" name="Obraz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4663" y="3451225"/>
            <a:ext cx="4876800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Drugie śniadanie</a:t>
            </a:r>
          </a:p>
        </p:txBody>
      </p:sp>
      <p:sp>
        <p:nvSpPr>
          <p:cNvPr id="9219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mtClean="0"/>
              <a:t>Mózg podczas wytężonej pracy – nauki, pochłania naprawdę dużo energii, dlatego odżywcze drugie śniadanie jest absolutnie niezbędne. Odżywcze, czyli zawierające składniki, które „nakarmią” mózg i cały organizm. </a:t>
            </a:r>
          </a:p>
          <a:p>
            <a:r>
              <a:rPr lang="pl-PL" smtClean="0"/>
              <a:t>Nie powinny to być zatem np. słodycze, bowiem ich spożywanie powoduje szkodliwe dla mózgu duże skoki poziomu glukozy we krwi. </a:t>
            </a:r>
          </a:p>
          <a:p>
            <a:r>
              <a:rPr lang="pl-PL" smtClean="0"/>
              <a:t>Co zatem przygotowywać?</a:t>
            </a:r>
          </a:p>
          <a:p>
            <a:endParaRPr lang="pl-P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Drugie śniadanie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l-PL" sz="2400" smtClean="0"/>
              <a:t>szczególnie ważne w przypadku dzieci i młodzieży oraz osób, które jedzą obiad w późnych godzinach popołudniowych;</a:t>
            </a:r>
          </a:p>
          <a:p>
            <a:r>
              <a:rPr lang="pl-PL" sz="2400" smtClean="0"/>
              <a:t>powinno się składać z produktów dość trwałych:</a:t>
            </a:r>
          </a:p>
          <a:p>
            <a:pPr lvl="1"/>
            <a:r>
              <a:rPr lang="pl-PL" sz="2000" smtClean="0"/>
              <a:t>pieczywo pełnoziarniste;</a:t>
            </a:r>
          </a:p>
          <a:p>
            <a:pPr lvl="1"/>
            <a:r>
              <a:rPr lang="pl-PL" sz="2000" smtClean="0"/>
              <a:t>sery żółte;</a:t>
            </a:r>
          </a:p>
          <a:p>
            <a:pPr lvl="1"/>
            <a:r>
              <a:rPr lang="pl-PL" sz="2000" smtClean="0"/>
              <a:t>wędliny; </a:t>
            </a:r>
          </a:p>
          <a:p>
            <a:pPr lvl="1"/>
            <a:r>
              <a:rPr lang="pl-PL" sz="2000" smtClean="0"/>
              <a:t>warzywa;</a:t>
            </a:r>
          </a:p>
          <a:p>
            <a:pPr lvl="1"/>
            <a:r>
              <a:rPr lang="pl-PL" sz="2000" smtClean="0"/>
              <a:t>owoce;</a:t>
            </a:r>
          </a:p>
          <a:p>
            <a:pPr lvl="1"/>
            <a:r>
              <a:rPr lang="pl-PL" sz="2000" smtClean="0"/>
              <a:t>napoje; </a:t>
            </a:r>
          </a:p>
          <a:p>
            <a:r>
              <a:rPr lang="pl-PL" sz="2400" smtClean="0"/>
              <a:t>nie koniecznie musi być to tradycyjna kanapka!!!</a:t>
            </a:r>
          </a:p>
          <a:p>
            <a:r>
              <a:rPr lang="pl-PL" sz="2400" smtClean="0"/>
              <a:t>powinno dostarczać 5-10% energii w ciągu dnia;</a:t>
            </a:r>
          </a:p>
          <a:p>
            <a:endParaRPr lang="pl-P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   Przykładowe drugie śniadanie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2"/>
          <a:lstStyle/>
          <a:p>
            <a:pPr>
              <a:defRPr/>
            </a:pPr>
            <a:r>
              <a:rPr lang="pl-PL" sz="2400" dirty="0" smtClean="0"/>
              <a:t>Sałatka makaronowa</a:t>
            </a:r>
          </a:p>
          <a:p>
            <a:pPr>
              <a:defRPr/>
            </a:pPr>
            <a:r>
              <a:rPr lang="pl-PL" sz="2400" dirty="0" smtClean="0"/>
              <a:t>Kiwi</a:t>
            </a:r>
          </a:p>
          <a:p>
            <a:pPr>
              <a:defRPr/>
            </a:pPr>
            <a:r>
              <a:rPr lang="pl-PL" sz="2400" dirty="0" smtClean="0"/>
              <a:t>Orzechy laskowe</a:t>
            </a:r>
          </a:p>
          <a:p>
            <a:pPr>
              <a:defRPr/>
            </a:pPr>
            <a:r>
              <a:rPr lang="pl-PL" sz="2400" dirty="0" smtClean="0"/>
              <a:t>Sok owocowy</a:t>
            </a:r>
          </a:p>
          <a:p>
            <a:pPr>
              <a:defRPr/>
            </a:pPr>
            <a:endParaRPr lang="pl-PL" sz="2400" dirty="0"/>
          </a:p>
          <a:p>
            <a:pPr>
              <a:defRPr/>
            </a:pPr>
            <a:endParaRPr lang="pl-PL" sz="2400" dirty="0" smtClean="0"/>
          </a:p>
          <a:p>
            <a:pPr>
              <a:defRPr/>
            </a:pPr>
            <a:endParaRPr lang="pl-PL" sz="2400" dirty="0"/>
          </a:p>
          <a:p>
            <a:pPr>
              <a:defRPr/>
            </a:pPr>
            <a:endParaRPr lang="pl-PL" sz="2400" dirty="0" smtClean="0"/>
          </a:p>
          <a:p>
            <a:pPr>
              <a:defRPr/>
            </a:pPr>
            <a:r>
              <a:rPr lang="pl-PL" sz="2400" dirty="0" smtClean="0"/>
              <a:t>Kanapka z twarożkiem ziołowym</a:t>
            </a:r>
          </a:p>
          <a:p>
            <a:pPr>
              <a:defRPr/>
            </a:pPr>
            <a:r>
              <a:rPr lang="pl-PL" sz="2400" dirty="0" smtClean="0"/>
              <a:t>3 rzodkiewki</a:t>
            </a:r>
          </a:p>
          <a:p>
            <a:pPr>
              <a:defRPr/>
            </a:pPr>
            <a:r>
              <a:rPr lang="pl-PL" sz="2400" dirty="0" smtClean="0"/>
              <a:t>Jabłko</a:t>
            </a:r>
            <a:endParaRPr lang="pl-PL" sz="2400" dirty="0"/>
          </a:p>
          <a:p>
            <a:pPr>
              <a:defRPr/>
            </a:pPr>
            <a:r>
              <a:rPr lang="pl-PL" sz="2400" dirty="0" smtClean="0"/>
              <a:t>Woda niegazowana</a:t>
            </a:r>
          </a:p>
        </p:txBody>
      </p:sp>
      <p:pic>
        <p:nvPicPr>
          <p:cNvPr id="11268" name="Obraz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49725"/>
            <a:ext cx="9144000" cy="271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pole tekstowe 2"/>
          <p:cNvSpPr txBox="1">
            <a:spLocks noChangeArrowheads="1"/>
          </p:cNvSpPr>
          <p:nvPr/>
        </p:nvSpPr>
        <p:spPr bwMode="auto">
          <a:xfrm>
            <a:off x="3419475" y="2393950"/>
            <a:ext cx="1152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l-PL" sz="2800" b="1" smtClean="0">
                <a:solidFill>
                  <a:schemeClr val="bg2"/>
                </a:solidFill>
                <a:latin typeface="+mn-lt"/>
              </a:rPr>
              <a:t>LUB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PZ_zdrowo_jem_wiecej_wiem">
  <a:themeElements>
    <a:clrScheme name="Niestandardowy 1">
      <a:dk1>
        <a:sysClr val="windowText" lastClr="000000"/>
      </a:dk1>
      <a:lt1>
        <a:sysClr val="window" lastClr="FFFFFF"/>
      </a:lt1>
      <a:dk2>
        <a:srgbClr val="97D5EA"/>
      </a:dk2>
      <a:lt2>
        <a:srgbClr val="D3D943"/>
      </a:lt2>
      <a:accent1>
        <a:srgbClr val="97D5EA"/>
      </a:accent1>
      <a:accent2>
        <a:srgbClr val="FF0000"/>
      </a:accent2>
      <a:accent3>
        <a:srgbClr val="D3D943"/>
      </a:accent3>
      <a:accent4>
        <a:srgbClr val="EA6A9D"/>
      </a:accent4>
      <a:accent5>
        <a:srgbClr val="FFE93F"/>
      </a:accent5>
      <a:accent6>
        <a:srgbClr val="FF9900"/>
      </a:accent6>
      <a:hlink>
        <a:srgbClr val="47A4AB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APZ_zdrowo_jem_wiecej_wiem</Template>
  <TotalTime>607</TotalTime>
  <Words>431</Words>
  <Application>Microsoft Office PowerPoint</Application>
  <PresentationFormat>Pokaz na ekranie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3" baseType="lpstr">
      <vt:lpstr>Arial</vt:lpstr>
      <vt:lpstr>Calibri</vt:lpstr>
      <vt:lpstr>APZ_zdrowo_jem_wiecej_wiem</vt:lpstr>
      <vt:lpstr>Stawiam na śniadanie </vt:lpstr>
      <vt:lpstr>Śniadanie jest najważniejszym posiłkiem w ciągu dnia</vt:lpstr>
      <vt:lpstr>Znaczenie śniadania</vt:lpstr>
      <vt:lpstr>Pierwsze śniadanie</vt:lpstr>
      <vt:lpstr>Pierwsze śniadanie</vt:lpstr>
      <vt:lpstr>Przykładowe śniadanie</vt:lpstr>
      <vt:lpstr>Drugie śniadanie</vt:lpstr>
      <vt:lpstr>Drugie śniadanie</vt:lpstr>
      <vt:lpstr>   Przykładowe drugie śniadanie</vt:lpstr>
      <vt:lpstr>Drugie śniadanie</vt:lpstr>
    </vt:vector>
  </TitlesOfParts>
  <Company>BOŚ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Stawiam na śniadanie</dc:title>
  <dc:creator>blewicka</dc:creator>
  <cp:lastModifiedBy>admin</cp:lastModifiedBy>
  <cp:revision>18</cp:revision>
  <dcterms:created xsi:type="dcterms:W3CDTF">2010-09-21T06:48:59Z</dcterms:created>
  <dcterms:modified xsi:type="dcterms:W3CDTF">2016-11-03T12:24:41Z</dcterms:modified>
</cp:coreProperties>
</file>