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D4D4D"/>
    <a:srgbClr val="B92D14"/>
    <a:srgbClr val="35759D"/>
    <a:srgbClr val="35B19D"/>
    <a:srgbClr val="E8E8E8"/>
    <a:srgbClr val="4B9600"/>
    <a:srgbClr val="366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6" autoAdjust="0"/>
    <p:restoredTop sz="95596" autoAdjust="0"/>
  </p:normalViewPr>
  <p:slideViewPr>
    <p:cSldViewPr>
      <p:cViewPr>
        <p:scale>
          <a:sx n="82" d="100"/>
          <a:sy n="82" d="100"/>
        </p:scale>
        <p:origin x="1182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pl-PL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pl-PL"/>
          </a:p>
        </p:txBody>
      </p:sp>
      <p:sp>
        <p:nvSpPr>
          <p:cNvPr id="819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smtClean="0"/>
              <a:t>Click to edit Master text styles</a:t>
            </a:r>
          </a:p>
          <a:p>
            <a:pPr lvl="1"/>
            <a:r>
              <a:rPr lang="en-US" altLang="pl-PL" smtClean="0"/>
              <a:t>Second level</a:t>
            </a:r>
          </a:p>
          <a:p>
            <a:pPr lvl="2"/>
            <a:r>
              <a:rPr lang="en-US" altLang="pl-PL" smtClean="0"/>
              <a:t>Third level</a:t>
            </a:r>
          </a:p>
          <a:p>
            <a:pPr lvl="3"/>
            <a:r>
              <a:rPr lang="en-US" altLang="pl-PL" smtClean="0"/>
              <a:t>Fourth level</a:t>
            </a:r>
          </a:p>
          <a:p>
            <a:pPr lvl="4"/>
            <a:r>
              <a:rPr lang="en-US" altLang="pl-PL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pl-PL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17B98A9-AD75-407E-916D-24265B19B575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4350668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F0290F-BA27-4E9B-82A2-2B941A53B18B}" type="slidenum">
              <a:rPr lang="en-US" altLang="pl-PL"/>
              <a:pPr/>
              <a:t>1</a:t>
            </a:fld>
            <a:endParaRPr lang="en-US" altLang="pl-PL"/>
          </a:p>
        </p:txBody>
      </p:sp>
      <p:sp>
        <p:nvSpPr>
          <p:cNvPr id="107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pl-PL"/>
          </a:p>
        </p:txBody>
      </p:sp>
    </p:spTree>
    <p:extLst>
      <p:ext uri="{BB962C8B-B14F-4D97-AF65-F5344CB8AC3E}">
        <p14:creationId xmlns:p14="http://schemas.microsoft.com/office/powerpoint/2010/main" val="1590348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4F2A2-8456-4292-9EE3-6AF95107786E}" type="slidenum">
              <a:rPr lang="en-US" altLang="pl-PL"/>
              <a:pPr/>
              <a:t>2</a:t>
            </a:fld>
            <a:endParaRPr lang="en-US" altLang="pl-PL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pl-PL"/>
          </a:p>
        </p:txBody>
      </p:sp>
    </p:spTree>
    <p:extLst>
      <p:ext uri="{BB962C8B-B14F-4D97-AF65-F5344CB8AC3E}">
        <p14:creationId xmlns:p14="http://schemas.microsoft.com/office/powerpoint/2010/main" val="804056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905730-AD9F-49D3-BC6E-B085E17226DF}" type="slidenum">
              <a:rPr lang="en-US" altLang="pl-PL"/>
              <a:pPr/>
              <a:t>3</a:t>
            </a:fld>
            <a:endParaRPr lang="en-US" altLang="pl-PL"/>
          </a:p>
        </p:txBody>
      </p:sp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pl-PL"/>
          </a:p>
        </p:txBody>
      </p:sp>
    </p:spTree>
    <p:extLst>
      <p:ext uri="{BB962C8B-B14F-4D97-AF65-F5344CB8AC3E}">
        <p14:creationId xmlns:p14="http://schemas.microsoft.com/office/powerpoint/2010/main" val="84522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B98A9-AD75-407E-916D-24265B19B575}" type="slidenum">
              <a:rPr lang="en-US" altLang="pl-PL" smtClean="0"/>
              <a:pPr/>
              <a:t>7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254349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altLang="pl-PL" noProof="0" smtClean="0"/>
              <a:t>Kliknij, aby edytować styl</a:t>
            </a:r>
            <a:endParaRPr lang="en-US" altLang="pl-PL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altLang="pl-PL" noProof="0" smtClean="0"/>
              <a:t>Kliknij, aby edytować styl wzorca podtytułu</a:t>
            </a:r>
            <a:endParaRPr lang="en-US" altLang="pl-PL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2507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139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276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2510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817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2181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2582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551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30471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87808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362200" y="4538663"/>
            <a:ext cx="6629400" cy="1295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pl-PL" altLang="pl-PL" sz="4000" b="1" dirty="0" smtClean="0">
                <a:solidFill>
                  <a:srgbClr val="4D4D4D"/>
                </a:solidFill>
              </a:rPr>
              <a:t>SZKOŁA PAMIĘTA 2020</a:t>
            </a:r>
            <a:endParaRPr lang="ru-RU" altLang="pl-PL" sz="4000" b="1" dirty="0">
              <a:solidFill>
                <a:srgbClr val="4D4D4D"/>
              </a:solidFill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211960" y="2636912"/>
            <a:ext cx="4551784" cy="1296144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pl-PL" altLang="pl-PL" sz="2300" dirty="0" smtClean="0">
                <a:solidFill>
                  <a:srgbClr val="4D4D4D"/>
                </a:solidFill>
              </a:rPr>
              <a:t>Młodzieżowy Ośrodek </a:t>
            </a:r>
          </a:p>
          <a:p>
            <a:r>
              <a:rPr lang="pl-PL" altLang="pl-PL" sz="2300" dirty="0" smtClean="0">
                <a:solidFill>
                  <a:srgbClr val="4D4D4D"/>
                </a:solidFill>
              </a:rPr>
              <a:t>Socjoterapii w Ośnie Lubuskim</a:t>
            </a:r>
            <a:endParaRPr lang="ru-RU" altLang="pl-PL" sz="2300" dirty="0">
              <a:solidFill>
                <a:srgbClr val="4D4D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547664" y="1484784"/>
            <a:ext cx="7315200" cy="715962"/>
          </a:xfrm>
        </p:spPr>
        <p:txBody>
          <a:bodyPr/>
          <a:lstStyle/>
          <a:p>
            <a:pPr algn="r"/>
            <a:r>
              <a:rPr lang="pl-PL" sz="1800" b="1" dirty="0">
                <a:solidFill>
                  <a:srgbClr val="000000"/>
                </a:solidFill>
              </a:rPr>
              <a:t>Cmentarz u zbiegu ulicy Słubickiej i Gronowskiej</a:t>
            </a:r>
            <a:r>
              <a:rPr lang="pl-PL" sz="1800" dirty="0">
                <a:solidFill>
                  <a:srgbClr val="000000"/>
                </a:solidFill>
              </a:rPr>
              <a:t/>
            </a:r>
            <a:br>
              <a:rPr lang="pl-PL" sz="1800" dirty="0">
                <a:solidFill>
                  <a:srgbClr val="000000"/>
                </a:solidFill>
              </a:rPr>
            </a:br>
            <a:r>
              <a:rPr lang="pl-PL" sz="1800" dirty="0">
                <a:solidFill>
                  <a:srgbClr val="000000"/>
                </a:solidFill>
              </a:rPr>
              <a:t/>
            </a:r>
            <a:br>
              <a:rPr lang="pl-PL" sz="1800" dirty="0">
                <a:solidFill>
                  <a:srgbClr val="000000"/>
                </a:solidFill>
              </a:rPr>
            </a:br>
            <a:r>
              <a:rPr lang="pl-PL" sz="1800" dirty="0">
                <a:solidFill>
                  <a:srgbClr val="000000"/>
                </a:solidFill>
              </a:rPr>
              <a:t>Kolejny nieczynny już cmentarz w Ośnie z niemieckim rodowodem. Powstał już w średniowieczu, a w  XVIII wieku po zlikwidowaniu cmentarza, który znajdował się przy kościele św. Jakuba, został on powiększony i  ogrodzony kamiennym murem.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564904"/>
            <a:ext cx="5688632" cy="3795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175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800" b="1" i="1" dirty="0">
                <a:solidFill>
                  <a:srgbClr val="000000"/>
                </a:solidFill>
              </a:rPr>
              <a:t>O patronce kaplicy głosi </a:t>
            </a:r>
            <a:r>
              <a:rPr lang="pl-PL" sz="2800" b="1" i="1" dirty="0" smtClean="0">
                <a:solidFill>
                  <a:srgbClr val="000000"/>
                </a:solidFill>
              </a:rPr>
              <a:t/>
            </a:r>
            <a:br>
              <a:rPr lang="pl-PL" sz="2800" b="1" i="1" dirty="0" smtClean="0">
                <a:solidFill>
                  <a:srgbClr val="000000"/>
                </a:solidFill>
              </a:rPr>
            </a:br>
            <a:r>
              <a:rPr lang="pl-PL" sz="2800" b="1" i="1" dirty="0" smtClean="0">
                <a:solidFill>
                  <a:srgbClr val="000000"/>
                </a:solidFill>
              </a:rPr>
              <a:t>wszem </a:t>
            </a:r>
            <a:r>
              <a:rPr lang="pl-PL" sz="2800" b="1" i="1" dirty="0">
                <a:solidFill>
                  <a:srgbClr val="000000"/>
                </a:solidFill>
              </a:rPr>
              <a:t>i wobec ta oto tablica.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00312"/>
            <a:ext cx="6096000" cy="4067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084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0000"/>
                </a:solidFill>
              </a:rPr>
              <a:t>Mury obronne</a:t>
            </a:r>
            <a:r>
              <a:rPr lang="pl-PL" b="1" dirty="0" smtClean="0"/>
              <a:t> 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7" name="Symbol zastępczy obrazu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3" r="20763"/>
          <a:stretch>
            <a:fillRect/>
          </a:stretch>
        </p:blipFill>
        <p:spPr>
          <a:xfrm>
            <a:off x="4067944" y="987425"/>
            <a:ext cx="4896544" cy="487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b="1" dirty="0">
                <a:solidFill>
                  <a:srgbClr val="000000"/>
                </a:solidFill>
              </a:rPr>
              <a:t>T</a:t>
            </a:r>
            <a:r>
              <a:rPr lang="pl-PL" b="1" dirty="0" smtClean="0">
                <a:solidFill>
                  <a:srgbClr val="000000"/>
                </a:solidFill>
              </a:rPr>
              <a:t>o</a:t>
            </a:r>
            <a:r>
              <a:rPr lang="pl-PL" b="1" dirty="0">
                <a:solidFill>
                  <a:srgbClr val="000000"/>
                </a:solidFill>
              </a:rPr>
              <a:t>, co według mnie czyni Ośno Lubuskie wyjątkowym, to mury obronne z przełomu XIII i XIV stulecia. Nie resztki murów, jak to ma miejsce w większości przypadków, ale kompletnie zachowane mury obronne, które ciągną się wokół całego założenia urbanistycznego miasta.. To ewenement na skalę kraju, jak nie świata.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8864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828800" y="1412776"/>
            <a:ext cx="7315200" cy="715962"/>
          </a:xfrm>
        </p:spPr>
        <p:txBody>
          <a:bodyPr/>
          <a:lstStyle/>
          <a:p>
            <a:r>
              <a:rPr lang="pl-PL" sz="2400" i="1" dirty="0">
                <a:solidFill>
                  <a:srgbClr val="000000"/>
                </a:solidFill>
              </a:rPr>
              <a:t>Kształt murów obronnych naniesiony na współczesne zdjęcie satelitarne Ośna Lubuskiego. 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57475"/>
            <a:ext cx="6096000" cy="3752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516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50822" y="404664"/>
            <a:ext cx="7315200" cy="715962"/>
          </a:xfrm>
        </p:spPr>
        <p:txBody>
          <a:bodyPr/>
          <a:lstStyle/>
          <a:p>
            <a:r>
              <a:rPr lang="pl-PL" dirty="0"/>
              <a:t> </a:t>
            </a:r>
            <a:br>
              <a:rPr lang="pl-PL" dirty="0"/>
            </a:br>
            <a:r>
              <a:rPr lang="pl-PL" sz="1800" i="1" dirty="0">
                <a:solidFill>
                  <a:srgbClr val="000000"/>
                </a:solidFill>
              </a:rPr>
              <a:t>Kolorem żółtym zaznaczono już nieistniejące obiekty,</a:t>
            </a:r>
            <a:r>
              <a:rPr lang="pl-PL" sz="1800" dirty="0">
                <a:solidFill>
                  <a:srgbClr val="000000"/>
                </a:solidFill>
              </a:rPr>
              <a:t/>
            </a:r>
            <a:br>
              <a:rPr lang="pl-PL" sz="1800" dirty="0">
                <a:solidFill>
                  <a:srgbClr val="000000"/>
                </a:solidFill>
              </a:rPr>
            </a:br>
            <a:r>
              <a:rPr lang="pl-PL" sz="1800" i="1" dirty="0">
                <a:solidFill>
                  <a:srgbClr val="000000"/>
                </a:solidFill>
              </a:rPr>
              <a:t> </a:t>
            </a:r>
            <a:r>
              <a:rPr lang="pl-PL" sz="1800" dirty="0">
                <a:solidFill>
                  <a:srgbClr val="000000"/>
                </a:solidFill>
              </a:rPr>
              <a:t/>
            </a:r>
            <a:br>
              <a:rPr lang="pl-PL" sz="1800" dirty="0">
                <a:solidFill>
                  <a:srgbClr val="000000"/>
                </a:solidFill>
              </a:rPr>
            </a:br>
            <a:r>
              <a:rPr lang="pl-PL" sz="1800" i="1" dirty="0">
                <a:solidFill>
                  <a:srgbClr val="000000"/>
                </a:solidFill>
              </a:rPr>
              <a:t>kolorem niebieskim zarys fosy, która opływała kiedyś </a:t>
            </a:r>
            <a:r>
              <a:rPr lang="pl-PL" sz="1800" i="1" dirty="0" err="1">
                <a:solidFill>
                  <a:srgbClr val="000000"/>
                </a:solidFill>
              </a:rPr>
              <a:t>ośniański</a:t>
            </a:r>
            <a:r>
              <a:rPr lang="pl-PL" sz="1800" i="1" dirty="0">
                <a:solidFill>
                  <a:srgbClr val="000000"/>
                </a:solidFill>
              </a:rPr>
              <a:t> gród.</a:t>
            </a:r>
            <a:r>
              <a:rPr lang="pl-PL" sz="1800" dirty="0">
                <a:solidFill>
                  <a:srgbClr val="000000"/>
                </a:solidFill>
              </a:rPr>
              <a:t/>
            </a:r>
            <a:br>
              <a:rPr lang="pl-PL" sz="1800" dirty="0">
                <a:solidFill>
                  <a:srgbClr val="000000"/>
                </a:solidFill>
              </a:rPr>
            </a:br>
            <a:endParaRPr lang="pl-PL" sz="1800" dirty="0">
              <a:solidFill>
                <a:srgbClr val="000000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16832"/>
            <a:ext cx="6784104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447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dirty="0" smtClean="0">
                <a:solidFill>
                  <a:srgbClr val="000000"/>
                </a:solidFill>
              </a:rPr>
              <a:t>Mury dawniej</a:t>
            </a:r>
            <a:endParaRPr lang="pl-PL" dirty="0">
              <a:solidFill>
                <a:srgbClr val="000000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95562"/>
            <a:ext cx="6096000" cy="3876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175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dirty="0" smtClean="0">
                <a:solidFill>
                  <a:srgbClr val="000000"/>
                </a:solidFill>
              </a:rPr>
              <a:t>Mury dawniej</a:t>
            </a:r>
            <a:endParaRPr lang="pl-PL" dirty="0">
              <a:solidFill>
                <a:srgbClr val="000000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71750"/>
            <a:ext cx="6096000" cy="3924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668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4417" y="836712"/>
            <a:ext cx="7315200" cy="715962"/>
          </a:xfrm>
        </p:spPr>
        <p:txBody>
          <a:bodyPr/>
          <a:lstStyle/>
          <a:p>
            <a:pPr algn="ctr"/>
            <a:r>
              <a:rPr lang="pl-PL" sz="2800" b="1" dirty="0" smtClean="0">
                <a:solidFill>
                  <a:srgbClr val="000000"/>
                </a:solidFill>
              </a:rPr>
              <a:t/>
            </a:r>
            <a:br>
              <a:rPr lang="pl-PL" sz="2800" b="1" dirty="0" smtClean="0">
                <a:solidFill>
                  <a:srgbClr val="000000"/>
                </a:solidFill>
              </a:rPr>
            </a:br>
            <a:r>
              <a:rPr lang="pl-PL" sz="2800" b="1" dirty="0" smtClean="0">
                <a:solidFill>
                  <a:srgbClr val="C00000"/>
                </a:solidFill>
              </a:rPr>
              <a:t>PAMIĘTAMY</a:t>
            </a:r>
            <a:r>
              <a:rPr lang="pl-PL" sz="2800" b="1" dirty="0" smtClean="0">
                <a:solidFill>
                  <a:srgbClr val="000000"/>
                </a:solidFill>
              </a:rPr>
              <a:t/>
            </a:r>
            <a:br>
              <a:rPr lang="pl-PL" sz="2800" b="1" dirty="0" smtClean="0">
                <a:solidFill>
                  <a:srgbClr val="000000"/>
                </a:solidFill>
              </a:rPr>
            </a:br>
            <a:r>
              <a:rPr lang="pl-PL" sz="2800" b="1" dirty="0" smtClean="0">
                <a:solidFill>
                  <a:srgbClr val="000000"/>
                </a:solidFill>
              </a:rPr>
              <a:t>Czołg </a:t>
            </a:r>
            <a:r>
              <a:rPr lang="pl-PL" sz="2800" b="1" dirty="0">
                <a:solidFill>
                  <a:srgbClr val="000000"/>
                </a:solidFill>
              </a:rPr>
              <a:t>T34-85 w Ośnie - OP702D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00312"/>
            <a:ext cx="6096000" cy="4067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71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C00000"/>
                </a:solidFill>
              </a:rPr>
              <a:t>PAMIĘTAMY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>
                <a:solidFill>
                  <a:srgbClr val="000000"/>
                </a:solidFill>
              </a:rPr>
              <a:t>Jedno z wielu zabytków Ośna Lubuskiego - czołg T-34-85 </a:t>
            </a:r>
            <a:r>
              <a:rPr lang="pl-PL" sz="2800" u="sng" dirty="0">
                <a:solidFill>
                  <a:srgbClr val="C00000"/>
                </a:solidFill>
              </a:rPr>
              <a:t>upamiętniający poległych żołnierzy podczas II wojny światowej</a:t>
            </a:r>
            <a:r>
              <a:rPr lang="pl-PL" sz="2800" u="sng" dirty="0" smtClean="0">
                <a:solidFill>
                  <a:srgbClr val="C00000"/>
                </a:solidFill>
              </a:rPr>
              <a:t>.</a:t>
            </a:r>
          </a:p>
          <a:p>
            <a:r>
              <a:rPr lang="pl-PL" sz="2800" dirty="0" smtClean="0">
                <a:solidFill>
                  <a:srgbClr val="000000"/>
                </a:solidFill>
              </a:rPr>
              <a:t>T </a:t>
            </a:r>
            <a:r>
              <a:rPr lang="pl-PL" sz="2800" dirty="0">
                <a:solidFill>
                  <a:srgbClr val="000000"/>
                </a:solidFill>
              </a:rPr>
              <a:t>34-85 jest czołgiem średnim konstrukcji radzieckiej, seryjnie produkowanym w latach 1944-1957. Ciekawostką jest, że ten typ czołgu występował w serialu "Czterej pancerni i pies" w roli "Rudego".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713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MIEJSCE PAMIĘCI</a:t>
            </a:r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dirty="0" smtClean="0"/>
              <a:t>MIEJSCE PAMIĘCI ZNAJDUJE SIĘ NA TERENIE MŁODZIEŻOWEGO OŚRODKA SOCJOTERAPII W OŚNIE LUBUSKIM. PRZYPOMINA WYCHOWANKOM O WARTOŚCI PODEJMOWANIA WALKI, O NAJWYŻSZYCH POLSKICH WARTOŚCIACH.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094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0" y="655638"/>
            <a:ext cx="6248400" cy="715962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pl-PL" altLang="pl-PL" sz="4000" dirty="0" smtClean="0"/>
              <a:t>MAPA MIEJSC PAMIĘCI</a:t>
            </a:r>
            <a:endParaRPr lang="ru-RU" altLang="pl-PL" sz="4000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0" y="1600200"/>
            <a:ext cx="6324600" cy="4191000"/>
          </a:xfrm>
        </p:spPr>
        <p:txBody>
          <a:bodyPr/>
          <a:lstStyle/>
          <a:p>
            <a:pPr marL="0" indent="0" algn="just">
              <a:buNone/>
            </a:pPr>
            <a:r>
              <a:rPr lang="pl-PL" sz="2400" dirty="0"/>
              <a:t>Wyjątkowe miasto- </a:t>
            </a:r>
            <a:r>
              <a:rPr lang="pl-PL" sz="2400" b="1" dirty="0">
                <a:solidFill>
                  <a:srgbClr val="FF0000"/>
                </a:solidFill>
              </a:rPr>
              <a:t>OŚNO LUBUSKIE</a:t>
            </a:r>
            <a:r>
              <a:rPr lang="pl-PL" sz="2400" dirty="0">
                <a:solidFill>
                  <a:srgbClr val="FF0000"/>
                </a:solidFill>
              </a:rPr>
              <a:t>- </a:t>
            </a:r>
            <a:r>
              <a:rPr lang="pl-PL" sz="2400" dirty="0"/>
              <a:t>nadal czuć jeszcze w nim ducha średniowiecznej historii. I na pewno tego ducha byłoby zdecydowanie więcej, gdyby nie to, że </a:t>
            </a:r>
            <a:r>
              <a:rPr lang="pl-PL" sz="2400" dirty="0">
                <a:solidFill>
                  <a:srgbClr val="FF0000"/>
                </a:solidFill>
              </a:rPr>
              <a:t>miasto zostało zniszczone w </a:t>
            </a:r>
            <a:endParaRPr lang="pl-PL" sz="24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pl-PL" sz="2400" dirty="0" smtClean="0">
                <a:solidFill>
                  <a:srgbClr val="FF0000"/>
                </a:solidFill>
              </a:rPr>
              <a:t>70 </a:t>
            </a:r>
            <a:r>
              <a:rPr lang="pl-PL" sz="2400" dirty="0">
                <a:solidFill>
                  <a:srgbClr val="FF0000"/>
                </a:solidFill>
              </a:rPr>
              <a:t>% w czasie ostatniej wojny</a:t>
            </a:r>
            <a:r>
              <a:rPr lang="pl-PL" sz="2400" dirty="0"/>
              <a:t>. Żeby to zrozumieć, wystarczy spojrzeć na puste kwartały przed kościołem i ratuszem, na których kiedyś znajdowały się ciągi starych kamienic. Ale mimo tych zniszczeń nadal jest w Ośnie sporo do zobaczenia.  </a:t>
            </a:r>
          </a:p>
          <a:p>
            <a:pPr marL="0" indent="0" algn="just">
              <a:buNone/>
            </a:pPr>
            <a:endParaRPr lang="pl-PL" sz="2400" dirty="0"/>
          </a:p>
          <a:p>
            <a:pPr>
              <a:lnSpc>
                <a:spcPct val="80000"/>
              </a:lnSpc>
            </a:pPr>
            <a:endParaRPr lang="ru-RU" altLang="pl-PL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5459" y="299555"/>
            <a:ext cx="7772400" cy="704850"/>
          </a:xfrm>
        </p:spPr>
        <p:txBody>
          <a:bodyPr/>
          <a:lstStyle/>
          <a:p>
            <a:pPr algn="ctr"/>
            <a:r>
              <a:rPr lang="pl-PL" sz="2000" b="1" dirty="0">
                <a:solidFill>
                  <a:srgbClr val="000000"/>
                </a:solidFill>
              </a:rPr>
              <a:t>Zapraszamy na wycieczkę ulicami tego miasta przepełnionego historycznym </a:t>
            </a:r>
            <a:r>
              <a:rPr lang="pl-PL" sz="2000" b="1" dirty="0" smtClean="0">
                <a:solidFill>
                  <a:srgbClr val="000000"/>
                </a:solidFill>
              </a:rPr>
              <a:t>klimatem</a:t>
            </a:r>
            <a:endParaRPr lang="pl-PL" sz="4000" b="1" dirty="0">
              <a:solidFill>
                <a:srgbClr val="000000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7536" y="5057059"/>
            <a:ext cx="7772400" cy="533400"/>
          </a:xfrm>
        </p:spPr>
        <p:txBody>
          <a:bodyPr/>
          <a:lstStyle/>
          <a:p>
            <a:pPr algn="l"/>
            <a:r>
              <a:rPr lang="pl-PL" sz="1800" b="1" i="1" dirty="0" smtClean="0">
                <a:solidFill>
                  <a:srgbClr val="000000"/>
                </a:solidFill>
              </a:rPr>
              <a:t>                          </a:t>
            </a:r>
            <a:r>
              <a:rPr lang="pl-PL" sz="1800" b="1" i="1" dirty="0" err="1" smtClean="0">
                <a:solidFill>
                  <a:srgbClr val="000000"/>
                </a:solidFill>
              </a:rPr>
              <a:t>Drossen</a:t>
            </a:r>
            <a:r>
              <a:rPr lang="pl-PL" sz="1800" b="1" i="1" dirty="0" smtClean="0">
                <a:solidFill>
                  <a:srgbClr val="000000"/>
                </a:solidFill>
              </a:rPr>
              <a:t> </a:t>
            </a:r>
            <a:r>
              <a:rPr lang="pl-PL" sz="1800" b="1" i="1" dirty="0">
                <a:solidFill>
                  <a:srgbClr val="000000"/>
                </a:solidFill>
              </a:rPr>
              <a:t>przed wojną. </a:t>
            </a:r>
            <a:endParaRPr lang="pl-PL" sz="1800" b="1" i="1" dirty="0" smtClean="0">
              <a:solidFill>
                <a:srgbClr val="000000"/>
              </a:solidFill>
            </a:endParaRPr>
          </a:p>
          <a:p>
            <a:r>
              <a:rPr lang="pl-PL" sz="1800" b="1" i="1" dirty="0" smtClean="0">
                <a:solidFill>
                  <a:srgbClr val="000000"/>
                </a:solidFill>
              </a:rPr>
              <a:t>Zaznaczone </a:t>
            </a:r>
            <a:r>
              <a:rPr lang="pl-PL" sz="1800" b="1" i="1" dirty="0">
                <a:solidFill>
                  <a:srgbClr val="000000"/>
                </a:solidFill>
              </a:rPr>
              <a:t>budynki centrum starego miasta</a:t>
            </a:r>
            <a:r>
              <a:rPr lang="pl-PL" sz="1800" b="1" i="1" dirty="0" smtClean="0">
                <a:solidFill>
                  <a:srgbClr val="000000"/>
                </a:solidFill>
              </a:rPr>
              <a:t>,</a:t>
            </a:r>
          </a:p>
          <a:p>
            <a:r>
              <a:rPr lang="pl-PL" sz="1800" b="1" i="1" dirty="0" smtClean="0">
                <a:solidFill>
                  <a:srgbClr val="000000"/>
                </a:solidFill>
              </a:rPr>
              <a:t> które </a:t>
            </a:r>
            <a:r>
              <a:rPr lang="pl-PL" sz="1800" b="1" i="1" dirty="0">
                <a:solidFill>
                  <a:srgbClr val="000000"/>
                </a:solidFill>
              </a:rPr>
              <a:t>przetrwały do dzisiaj.</a:t>
            </a:r>
            <a:endParaRPr lang="pl-PL" sz="18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endParaRPr lang="en-US" altLang="ko-KR" sz="1800" dirty="0">
              <a:solidFill>
                <a:srgbClr val="000000"/>
              </a:solidFill>
              <a:latin typeface="Verdana" panose="020B0604030504040204" pitchFamily="34" charset="0"/>
              <a:ea typeface="굴림" charset="-127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12760"/>
            <a:ext cx="6096000" cy="3838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5696" y="764704"/>
            <a:ext cx="6393904" cy="1368896"/>
          </a:xfrm>
        </p:spPr>
        <p:txBody>
          <a:bodyPr/>
          <a:lstStyle/>
          <a:p>
            <a:r>
              <a:rPr lang="pl-PL" b="1" dirty="0" smtClean="0"/>
              <a:t>Cmentarz żydowski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7664" y="1772816"/>
            <a:ext cx="7315200" cy="4191000"/>
          </a:xfrm>
        </p:spPr>
        <p:txBody>
          <a:bodyPr/>
          <a:lstStyle/>
          <a:p>
            <a:pPr marL="0" indent="0" algn="just">
              <a:buNone/>
            </a:pPr>
            <a:r>
              <a:rPr lang="pl-PL" sz="1800" dirty="0"/>
              <a:t/>
            </a:r>
            <a:br>
              <a:rPr lang="pl-PL" sz="1800" dirty="0"/>
            </a:br>
            <a:r>
              <a:rPr lang="pl-PL" sz="2000" dirty="0"/>
              <a:t>Na pierwszy ogień poszedł cmentarz żydowski, który zwyczajowo (jak to to cmentarze żydowskie) był umiejscowiony na uboczu poza obrębem miasta. Tradycje żydowskich pochówków: w ich kulturze cmentarz jest miejscem świętym, ale jednocześnie rytualnie nieczystym. Naturalnym jest, że to, co jest nieczyste, wypycha się poza miejsce, w którym się mieszka. </a:t>
            </a:r>
          </a:p>
          <a:p>
            <a:r>
              <a:rPr lang="pl-PL" sz="2000" dirty="0">
                <a:solidFill>
                  <a:srgbClr val="000000"/>
                </a:solidFill>
              </a:rPr>
              <a:t>Ten konkretny cmentarz powstał prawdopodobnie w 1850 </a:t>
            </a:r>
            <a:r>
              <a:rPr lang="pl-PL" sz="2000" dirty="0" smtClean="0">
                <a:solidFill>
                  <a:srgbClr val="000000"/>
                </a:solidFill>
              </a:rPr>
              <a:t>roku, RÓWNIEŻ DATOWANY NA XVIII w</a:t>
            </a:r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31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4000" y="1340768"/>
            <a:ext cx="7315200" cy="715962"/>
          </a:xfrm>
        </p:spPr>
        <p:txBody>
          <a:bodyPr/>
          <a:lstStyle/>
          <a:p>
            <a:r>
              <a:rPr lang="pl-PL" dirty="0" smtClean="0"/>
              <a:t>NAGROBKI ŻYDOWSKIE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76872"/>
            <a:ext cx="6096000" cy="4067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864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411760" y="-459432"/>
            <a:ext cx="2949575" cy="1600200"/>
          </a:xfrm>
        </p:spPr>
        <p:txBody>
          <a:bodyPr/>
          <a:lstStyle/>
          <a:p>
            <a:r>
              <a:rPr lang="pl-PL" b="1" dirty="0" smtClean="0">
                <a:solidFill>
                  <a:srgbClr val="C00000"/>
                </a:solidFill>
              </a:rPr>
              <a:t>PAMIĘTAMY</a:t>
            </a:r>
            <a:endParaRPr lang="pl-PL" b="1" dirty="0">
              <a:solidFill>
                <a:srgbClr val="C00000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552" y="987425"/>
            <a:ext cx="3251621" cy="487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1115616" y="1628800"/>
            <a:ext cx="2949575" cy="3811588"/>
          </a:xfrm>
        </p:spPr>
        <p:txBody>
          <a:bodyPr/>
          <a:lstStyle/>
          <a:p>
            <a:pPr algn="ctr"/>
            <a:r>
              <a:rPr lang="pl-PL" sz="2000" b="1" i="1" dirty="0">
                <a:solidFill>
                  <a:srgbClr val="000000"/>
                </a:solidFill>
              </a:rPr>
              <a:t>Kolejny ciekawy symbol. Wyryte na nagrobku twarde, </a:t>
            </a:r>
            <a:endParaRPr lang="pl-PL" sz="2000" b="1" i="1" dirty="0" smtClean="0">
              <a:solidFill>
                <a:srgbClr val="000000"/>
              </a:solidFill>
            </a:endParaRPr>
          </a:p>
          <a:p>
            <a:pPr algn="ctr"/>
            <a:r>
              <a:rPr lang="pl-PL" sz="2000" b="1" i="1" dirty="0" smtClean="0">
                <a:solidFill>
                  <a:srgbClr val="000000"/>
                </a:solidFill>
              </a:rPr>
              <a:t>wiecznie </a:t>
            </a:r>
            <a:r>
              <a:rPr lang="pl-PL" sz="2000" b="1" i="1" dirty="0">
                <a:solidFill>
                  <a:srgbClr val="000000"/>
                </a:solidFill>
              </a:rPr>
              <a:t>zielone liście bluszczu oznaczają zarówno trwałość, przyjaźń, wierność i nieśmiertelność, jak i odrodzenie lub regenerację. Poza tym widać na nagrobku ślad po kuli, który oznacza antysemityzm.</a:t>
            </a:r>
            <a:endParaRPr lang="pl-PL" sz="2000" dirty="0">
              <a:solidFill>
                <a:srgbClr val="000000"/>
              </a:solidFill>
            </a:endParaRPr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810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07904" y="-99392"/>
            <a:ext cx="2949575" cy="1600200"/>
          </a:xfrm>
        </p:spPr>
        <p:txBody>
          <a:bodyPr/>
          <a:lstStyle/>
          <a:p>
            <a:r>
              <a:rPr lang="pl-PL" b="1" dirty="0" smtClean="0">
                <a:solidFill>
                  <a:srgbClr val="C00000"/>
                </a:solidFill>
              </a:rPr>
              <a:t>PAMIĘTAMY</a:t>
            </a:r>
            <a:endParaRPr lang="pl-PL" b="1" dirty="0">
              <a:solidFill>
                <a:srgbClr val="C00000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276872"/>
            <a:ext cx="4629150" cy="3088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9552" y="1340768"/>
            <a:ext cx="2949575" cy="3811588"/>
          </a:xfrm>
        </p:spPr>
        <p:txBody>
          <a:bodyPr/>
          <a:lstStyle/>
          <a:p>
            <a:r>
              <a:rPr lang="pl-PL" sz="1800" b="1" i="1" dirty="0">
                <a:solidFill>
                  <a:srgbClr val="000000"/>
                </a:solidFill>
              </a:rPr>
              <a:t>Kolejne dwa cmentarze znajdują się na obrzeżu Ośna, po obu stronach drogi prowadzącej w kierunku Kowalowa. Po prawej stronie drogi znajduje się już nieczynny i praktycznie nieistniejący XIX-wieczny cmentarz poniemiecki. Po lewej działający polski cmentarz urządzony również na miejscu starego poniemieckiego cmentarza.</a:t>
            </a:r>
            <a:r>
              <a:rPr lang="pl-PL" b="1" i="1" dirty="0"/>
              <a:t>    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324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2949575" cy="1600200"/>
          </a:xfrm>
        </p:spPr>
        <p:txBody>
          <a:bodyPr/>
          <a:lstStyle/>
          <a:p>
            <a:r>
              <a:rPr lang="pl-PL" b="1" dirty="0" smtClean="0">
                <a:solidFill>
                  <a:srgbClr val="C00000"/>
                </a:solidFill>
              </a:rPr>
              <a:t>PAMIĘTAMY</a:t>
            </a:r>
            <a:endParaRPr lang="pl-PL" b="1" dirty="0">
              <a:solidFill>
                <a:srgbClr val="C00000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71" y="2492896"/>
            <a:ext cx="4629150" cy="3088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77598" y="431449"/>
            <a:ext cx="2949575" cy="4744244"/>
          </a:xfrm>
        </p:spPr>
        <p:txBody>
          <a:bodyPr/>
          <a:lstStyle/>
          <a:p>
            <a:r>
              <a:rPr lang="pl-PL" b="1" i="1" dirty="0">
                <a:solidFill>
                  <a:srgbClr val="000000"/>
                </a:solidFill>
              </a:rPr>
              <a:t>W dużym cmentarnym parku wszędzie spotkamy grobowe tumby i tylko tu i ówdzie stoi samotny nagrobek. Ten rodzaj nagrobka w kształcie pnia drzewa najczęściej się spotyka na niemieckich starych cmentarzach. Ta forma również nie jest przypadkowa. Otóż nagrobek w kształcie pnia drzewa jest symbolem zwięzłości życia. Liczba połamanych gałęzi znajdujących się w pniu drzewa może, (ale nie musi) wskazywać liczbę członków rodziny zmarłego pochowanych w tym miejscu. Natomiast dębowy liść i żołądź oznaczają siłę, honor, niezłomność oraz długowieczność</a:t>
            </a:r>
            <a:r>
              <a:rPr lang="pl-PL" i="1" dirty="0">
                <a:solidFill>
                  <a:srgbClr val="000000"/>
                </a:solidFill>
              </a:rPr>
              <a:t>.</a:t>
            </a:r>
            <a:endParaRPr lang="pl-PL" dirty="0">
              <a:solidFill>
                <a:srgbClr val="000000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468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7315200" cy="715962"/>
          </a:xfrm>
        </p:spPr>
        <p:txBody>
          <a:bodyPr/>
          <a:lstStyle/>
          <a:p>
            <a:pPr algn="ctr"/>
            <a:r>
              <a:rPr lang="pl-PL" sz="2800" i="1" dirty="0">
                <a:solidFill>
                  <a:srgbClr val="000000"/>
                </a:solidFill>
              </a:rPr>
              <a:t>Najbardziej widocznym śladem po ludziach, którzy tu zostali pochowani, są te tablice wkomponowane w cmentarny mur.</a:t>
            </a:r>
            <a:r>
              <a:rPr lang="pl-PL" sz="2800" dirty="0">
                <a:solidFill>
                  <a:srgbClr val="000000"/>
                </a:solidFill>
              </a:rPr>
              <a:t/>
            </a:r>
            <a:br>
              <a:rPr lang="pl-PL" sz="2800" dirty="0">
                <a:solidFill>
                  <a:srgbClr val="000000"/>
                </a:solidFill>
              </a:rPr>
            </a:br>
            <a:endParaRPr lang="pl-PL" sz="2800" dirty="0">
              <a:solidFill>
                <a:srgbClr val="000000"/>
              </a:solidFill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00312"/>
            <a:ext cx="6096000" cy="4067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40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">
      <a:dk1>
        <a:srgbClr val="5F5F5F"/>
      </a:dk1>
      <a:lt1>
        <a:srgbClr val="FFFFFF"/>
      </a:lt1>
      <a:dk2>
        <a:srgbClr val="5F5F5F"/>
      </a:dk2>
      <a:lt2>
        <a:srgbClr val="478E00"/>
      </a:lt2>
      <a:accent1>
        <a:srgbClr val="5EA400"/>
      </a:accent1>
      <a:accent2>
        <a:srgbClr val="92CC00"/>
      </a:accent2>
      <a:accent3>
        <a:srgbClr val="FFFFFF"/>
      </a:accent3>
      <a:accent4>
        <a:srgbClr val="505050"/>
      </a:accent4>
      <a:accent5>
        <a:srgbClr val="B6CFAA"/>
      </a:accent5>
      <a:accent6>
        <a:srgbClr val="84B900"/>
      </a:accent6>
      <a:hlink>
        <a:srgbClr val="B3E00B"/>
      </a:hlink>
      <a:folHlink>
        <a:srgbClr val="D1D1D1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33</TotalTime>
  <Words>346</Words>
  <Application>Microsoft Office PowerPoint</Application>
  <PresentationFormat>Pokaz na ekranie (4:3)</PresentationFormat>
  <Paragraphs>40</Paragraphs>
  <Slides>19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5" baseType="lpstr">
      <vt:lpstr>Arial</vt:lpstr>
      <vt:lpstr>Microsoft Sans Serif</vt:lpstr>
      <vt:lpstr>Verdana</vt:lpstr>
      <vt:lpstr>굴림</vt:lpstr>
      <vt:lpstr>Times New Roman</vt:lpstr>
      <vt:lpstr>powerpoint-template-24</vt:lpstr>
      <vt:lpstr>SZKOŁA PAMIĘTA 2020</vt:lpstr>
      <vt:lpstr>MAPA MIEJSC PAMIĘCI</vt:lpstr>
      <vt:lpstr>Zapraszamy na wycieczkę ulicami tego miasta przepełnionego historycznym klimatem</vt:lpstr>
      <vt:lpstr>Cmentarz żydowski </vt:lpstr>
      <vt:lpstr>NAGROBKI ŻYDOWSKIE</vt:lpstr>
      <vt:lpstr>PAMIĘTAMY</vt:lpstr>
      <vt:lpstr>PAMIĘTAMY</vt:lpstr>
      <vt:lpstr>PAMIĘTAMY</vt:lpstr>
      <vt:lpstr>Najbardziej widocznym śladem po ludziach, którzy tu zostali pochowani, są te tablice wkomponowane w cmentarny mur. </vt:lpstr>
      <vt:lpstr>Cmentarz u zbiegu ulicy Słubickiej i Gronowskiej  Kolejny nieczynny już cmentarz w Ośnie z niemieckim rodowodem. Powstał już w średniowieczu, a w  XVIII wieku po zlikwidowaniu cmentarza, który znajdował się przy kościele św. Jakuba, został on powiększony i  ogrodzony kamiennym murem. </vt:lpstr>
      <vt:lpstr>O patronce kaplicy głosi  wszem i wobec ta oto tablica. </vt:lpstr>
      <vt:lpstr>Mury obronne  </vt:lpstr>
      <vt:lpstr>Kształt murów obronnych naniesiony na współczesne zdjęcie satelitarne Ośna Lubuskiego.  </vt:lpstr>
      <vt:lpstr>  Kolorem żółtym zaznaczono już nieistniejące obiekty,   kolorem niebieskim zarys fosy, która opływała kiedyś ośniański gród. </vt:lpstr>
      <vt:lpstr>Mury dawniej</vt:lpstr>
      <vt:lpstr>Mury dawniej</vt:lpstr>
      <vt:lpstr> PAMIĘTAMY Czołg T34-85 w Ośnie - OP702D </vt:lpstr>
      <vt:lpstr>PAMIĘTAMY</vt:lpstr>
      <vt:lpstr>MIEJSCE PAMIĘCI</vt:lpstr>
    </vt:vector>
  </TitlesOfParts>
  <Company>Templates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SZKOŁA PAMIĘTA 2020</dc:title>
  <dc:creator>Siostra Zakonna</dc:creator>
  <cp:lastModifiedBy>Siostra Zakonna</cp:lastModifiedBy>
  <cp:revision>5</cp:revision>
  <dcterms:created xsi:type="dcterms:W3CDTF">2020-10-29T08:26:18Z</dcterms:created>
  <dcterms:modified xsi:type="dcterms:W3CDTF">2020-10-29T08:59:36Z</dcterms:modified>
</cp:coreProperties>
</file>