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2" r:id="rId6"/>
    <p:sldId id="265" r:id="rId7"/>
    <p:sldId id="268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praszamy!" id="{E75E278A-FF0E-49A4-B170-79828D63BBAD}">
          <p14:sldIdLst>
            <p14:sldId id="256"/>
          </p14:sldIdLst>
        </p14:section>
        <p14:section name="Projektuj, Zadziwiaj, Pracuj z innymi" id="{B9B51309-D148-4332-87C2-07BE32FBCA3B}">
          <p14:sldIdLst>
            <p14:sldId id="262"/>
            <p14:sldId id="265"/>
            <p14:sldId id="268"/>
            <p14:sldId id="270"/>
          </p14:sldIdLst>
        </p14:section>
        <p14:section name="Dowiedz się więcej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BCABC-D0BB-4B76-AF0F-92C8B4ADCAD8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614A5-FE89-4E3C-979B-4EB99F4812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76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pl-PL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1412586"/>
            <a:ext cx="5156200" cy="717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89664" y="1412586"/>
            <a:ext cx="5157787" cy="717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pl-PL" smtClean="0"/>
              <a:t>07.09.2021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74173"/>
            <a:ext cx="10817392" cy="3274433"/>
          </a:xfrm>
        </p:spPr>
        <p:txBody>
          <a:bodyPr>
            <a:normAutofit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pl-PL" sz="8800" b="1" dirty="0" smtClean="0">
                <a:latin typeface="Papyrus" panose="03070502060502030205" pitchFamily="66" charset="0"/>
              </a:rPr>
              <a:t>Narodowe Czytanie</a:t>
            </a:r>
            <a:br>
              <a:rPr lang="pl-PL" sz="8800" b="1" dirty="0" smtClean="0">
                <a:latin typeface="Papyrus" panose="03070502060502030205" pitchFamily="66" charset="0"/>
              </a:rPr>
            </a:br>
            <a:r>
              <a:rPr lang="pl-PL" sz="8800" b="1" dirty="0" smtClean="0">
                <a:latin typeface="Papyrus" panose="03070502060502030205" pitchFamily="66" charset="0"/>
              </a:rPr>
              <a:t>2021</a:t>
            </a:r>
            <a:endParaRPr lang="pl-PL" sz="8800" b="1" dirty="0">
              <a:latin typeface="Papyrus" panose="03070502060502030205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117565" y="5300896"/>
            <a:ext cx="8242663" cy="11377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6"/>
              </a:spcBef>
              <a:buNone/>
            </a:pPr>
            <a:r>
              <a:rPr lang="pl-PL" sz="6000" b="1" i="1" dirty="0" err="1" smtClean="0">
                <a:latin typeface="Papyrus" panose="03070502060502030205" pitchFamily="66" charset="0"/>
              </a:rPr>
              <a:t>Moralno</a:t>
            </a:r>
            <a:r>
              <a:rPr lang="pl-PL" b="1" i="1" dirty="0" smtClean="0">
                <a:latin typeface="Papyrus" panose="03070502060502030205" pitchFamily="66" charset="0"/>
              </a:rPr>
              <a:t> </a:t>
            </a:r>
            <a:r>
              <a:rPr lang="pl-PL" sz="5400" i="1" dirty="0" smtClean="0">
                <a:latin typeface="Papyrus" panose="03070502060502030205" pitchFamily="66" charset="0"/>
              </a:rPr>
              <a:t>ś</a:t>
            </a:r>
            <a:r>
              <a:rPr lang="pl-PL" sz="1100" i="1" dirty="0" smtClean="0">
                <a:latin typeface="Papyrus" panose="03070502060502030205" pitchFamily="66" charset="0"/>
              </a:rPr>
              <a:t> </a:t>
            </a:r>
            <a:r>
              <a:rPr lang="pl-PL" sz="5400" i="1" dirty="0" smtClean="0">
                <a:latin typeface="Papyrus" panose="03070502060502030205" pitchFamily="66" charset="0"/>
              </a:rPr>
              <a:t>ć</a:t>
            </a:r>
            <a:r>
              <a:rPr lang="pl-PL" sz="6000" b="1" i="1" dirty="0" smtClean="0">
                <a:latin typeface="Papyrus" panose="03070502060502030205" pitchFamily="66" charset="0"/>
              </a:rPr>
              <a:t> pani Dulskiej</a:t>
            </a:r>
            <a:endParaRPr lang="pl-PL" sz="6000" b="1" i="1" dirty="0">
              <a:latin typeface="Papyrus" panose="03070502060502030205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098" y="4052189"/>
            <a:ext cx="3820395" cy="28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809" y="4896583"/>
            <a:ext cx="5268191" cy="216078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Papyrus" panose="03070502060502030205" pitchFamily="66" charset="0"/>
              </a:rPr>
              <a:t>Narodowe Czytanie</a:t>
            </a:r>
            <a:br>
              <a:rPr lang="pl-PL" b="1" dirty="0">
                <a:latin typeface="Papyrus" panose="03070502060502030205" pitchFamily="66" charset="0"/>
              </a:rPr>
            </a:br>
            <a:r>
              <a:rPr lang="pl-PL" b="1" dirty="0" smtClean="0">
                <a:latin typeface="Papyrus" panose="03070502060502030205" pitchFamily="66" charset="0"/>
              </a:rPr>
              <a:t>2021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67494"/>
            <a:ext cx="9824656" cy="4685112"/>
          </a:xfrm>
        </p:spPr>
        <p:txBody>
          <a:bodyPr>
            <a:noAutofit/>
          </a:bodyPr>
          <a:lstStyle/>
          <a:p>
            <a:pPr algn="ctr"/>
            <a:r>
              <a:rPr lang="pl-PL" sz="1200" b="1" u="sng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Narodowe Czytanie</a:t>
            </a:r>
            <a:r>
              <a:rPr lang="pl-P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społeczna kampania promująca czytelnictwo. </a:t>
            </a:r>
            <a:b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Organizowana </a:t>
            </a:r>
            <a: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jest przez Prezydenta RP od 2012 roku. </a:t>
            </a:r>
            <a:endParaRPr lang="pl-PL" sz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2012 r. 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została </a:t>
            </a:r>
            <a: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zainicjowana wspólną lekturą </a:t>
            </a:r>
            <a:r>
              <a:rPr lang="pl-PL" sz="1200" i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Pana Tadeusza</a:t>
            </a:r>
            <a: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Adama Mickiewicza. </a:t>
            </a:r>
            <a:endParaRPr lang="pl-PL" sz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2013 r.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dzieła </a:t>
            </a:r>
            <a: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Aleksandra 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Fredry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r. 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l-PL" sz="12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Trylogia</a:t>
            </a:r>
            <a: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Henryka Sienkiewicza </a:t>
            </a:r>
            <a:endParaRPr lang="pl-PL" sz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 r.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pl-PL" sz="12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Lalka</a:t>
            </a:r>
            <a:r>
              <a:rPr lang="pl-PL" sz="1200" i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Bolesława 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Prusa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pl-PL" sz="12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Quo </a:t>
            </a:r>
            <a:r>
              <a:rPr lang="pl-PL" sz="1200" i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vadis</a:t>
            </a:r>
            <a:r>
              <a:rPr lang="pl-PL" sz="1200" i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Henryka Sienkiewicza </a:t>
            </a:r>
            <a:endParaRPr lang="pl-PL" sz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 r.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pl-PL" sz="12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Wesele</a:t>
            </a:r>
            <a:r>
              <a:rPr lang="pl-PL" sz="1200" i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Stanisława 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Wyspiańskiego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2018 r.</a:t>
            </a:r>
            <a:r>
              <a:rPr lang="pl-PL" sz="1200" i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12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Przedwiośnie</a:t>
            </a:r>
            <a: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Stefana Żeromskiego oraz </a:t>
            </a:r>
            <a:r>
              <a:rPr lang="pl-PL" sz="12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Antologia </a:t>
            </a:r>
            <a:r>
              <a:rPr lang="pl-PL" sz="1200" i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Niepodległości</a:t>
            </a:r>
            <a: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l-PL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zbioru utworów, zaliczanych do kanonu polskiej literatury patriotycznej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 r. 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nowele 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polskie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2020 r. </a:t>
            </a:r>
            <a:r>
              <a:rPr lang="pl-PL" sz="1200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Balladyna </a:t>
            </a:r>
            <a:r>
              <a:rPr lang="pl-PL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Juliusza Słowackiego</a:t>
            </a: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Papyrus" panose="03070502060502030205" pitchFamily="66" charset="0"/>
              </a:rPr>
              <a:t>Narodowe Czytanie</a:t>
            </a:r>
            <a:br>
              <a:rPr lang="pl-PL" b="1" dirty="0">
                <a:latin typeface="Papyrus" panose="03070502060502030205" pitchFamily="66" charset="0"/>
              </a:rPr>
            </a:br>
            <a:r>
              <a:rPr lang="pl-PL" b="1" dirty="0" smtClean="0">
                <a:latin typeface="Papyrus" panose="03070502060502030205" pitchFamily="66" charset="0"/>
              </a:rPr>
              <a:t>2021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7387" y="2413452"/>
            <a:ext cx="7838209" cy="2550433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Na dziesiąte, jubileuszowe </a:t>
            </a:r>
            <a:r>
              <a:rPr lang="pl-PL" sz="2000" dirty="0">
                <a:solidFill>
                  <a:srgbClr val="FF0000"/>
                </a:solidFill>
              </a:rPr>
              <a:t>Narodowe Czytanie </a:t>
            </a:r>
            <a:r>
              <a:rPr lang="pl-PL" sz="2000" dirty="0">
                <a:solidFill>
                  <a:schemeClr val="tx1"/>
                </a:solidFill>
              </a:rPr>
              <a:t>Para Prezydencka wybrała </a:t>
            </a:r>
            <a:r>
              <a:rPr lang="pl-PL" sz="2000" dirty="0" smtClean="0">
                <a:solidFill>
                  <a:schemeClr val="tx1"/>
                </a:solidFill>
              </a:rPr>
              <a:t>utwór Gabrieli </a:t>
            </a:r>
            <a:r>
              <a:rPr lang="pl-PL" sz="2000" dirty="0">
                <a:solidFill>
                  <a:schemeClr val="tx1"/>
                </a:solidFill>
              </a:rPr>
              <a:t>Z</a:t>
            </a:r>
            <a:r>
              <a:rPr lang="pl-PL" sz="2000" dirty="0" smtClean="0">
                <a:solidFill>
                  <a:schemeClr val="tx1"/>
                </a:solidFill>
              </a:rPr>
              <a:t>apolskiej pt. </a:t>
            </a:r>
            <a:r>
              <a:rPr lang="pl-PL" sz="2000" i="1" dirty="0" smtClean="0">
                <a:solidFill>
                  <a:srgbClr val="FF0000"/>
                </a:solidFill>
              </a:rPr>
              <a:t>Moralność pani Dulskiej</a:t>
            </a:r>
            <a:r>
              <a:rPr lang="pl-PL" sz="2000" i="1" dirty="0" smtClean="0">
                <a:solidFill>
                  <a:schemeClr val="tx1"/>
                </a:solidFill>
              </a:rPr>
              <a:t>. </a:t>
            </a:r>
            <a:endParaRPr lang="pl-PL" sz="2000" dirty="0">
              <a:solidFill>
                <a:schemeClr val="tx1"/>
              </a:solidFill>
            </a:endParaRPr>
          </a:p>
          <a:p>
            <a:pPr algn="ctr"/>
            <a:r>
              <a:rPr lang="pl-PL" sz="2000" dirty="0">
                <a:solidFill>
                  <a:schemeClr val="tx1"/>
                </a:solidFill>
              </a:rPr>
              <a:t>Z tej okazji Prezydent tradycyjnie skierował przesłanie,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zachęcając </a:t>
            </a:r>
            <a:r>
              <a:rPr lang="pl-PL" sz="2000" dirty="0">
                <a:solidFill>
                  <a:schemeClr val="tx1"/>
                </a:solidFill>
              </a:rPr>
              <a:t>do współtworzenia </a:t>
            </a:r>
            <a:r>
              <a:rPr lang="pl-PL" sz="2000" dirty="0" smtClean="0">
                <a:solidFill>
                  <a:schemeClr val="tx1"/>
                </a:solidFill>
              </a:rPr>
              <a:t>akcji.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99" y="4693732"/>
            <a:ext cx="5267401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99" y="4766469"/>
            <a:ext cx="5267401" cy="216426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Papyrus" panose="03070502060502030205" pitchFamily="66" charset="0"/>
              </a:rPr>
              <a:t>Narodowe Czytanie</a:t>
            </a:r>
            <a:br>
              <a:rPr lang="pl-PL" b="1" dirty="0">
                <a:latin typeface="Papyrus" panose="03070502060502030205" pitchFamily="66" charset="0"/>
              </a:rPr>
            </a:br>
            <a:r>
              <a:rPr lang="pl-PL" b="1" dirty="0" smtClean="0">
                <a:latin typeface="Papyrus" panose="03070502060502030205" pitchFamily="66" charset="0"/>
              </a:rPr>
              <a:t>2021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0540" y="1322020"/>
            <a:ext cx="9594273" cy="4622475"/>
          </a:xfrm>
        </p:spPr>
        <p:txBody>
          <a:bodyPr>
            <a:noAutofit/>
          </a:bodyPr>
          <a:lstStyle/>
          <a:p>
            <a:pPr algn="ctr"/>
            <a:r>
              <a:rPr lang="pl-PL" sz="2000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„</a:t>
            </a:r>
            <a:r>
              <a:rPr lang="pl-PL" sz="2000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Podczas tegorocznej, dziesiątej odsłony Narodowego Czytania spotykamy się, aby wspólnie czytać Moralność pani Dulskiej Gabrieli Zapolskiej. To wyjątkowy utwór, który piętnuje obłudę i zakłamanie. Odnajdujemy w nim komizm i gorzką ironię, mistrzowskie odmalowanie postaci i wyczucie języka, ale przede wszystkim uniwersalne przesłanie moralne, które w imię uczciwości i sprawiedliwości każe potępiać zło. Sztuka Zapolskiej wzbogaciła literaturę polską o ważną refleksję społeczną. </a:t>
            </a:r>
            <a:r>
              <a:rPr lang="pl-PL" sz="2000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Pojęcie „dulszczyzna” weszło na trwałe do języka potocznego i na przestrzeni epok było różnie interpretowane, stając się przedmiotem żywych </a:t>
            </a:r>
            <a:r>
              <a:rPr lang="pl-PL" sz="2000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dyskusji” </a:t>
            </a:r>
            <a:r>
              <a:rPr lang="pl-PL" sz="2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napisał w liście Prezydent RP Andrzej Duda.</a:t>
            </a:r>
            <a:r>
              <a:rPr lang="pl-PL" sz="2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pl-PL" sz="2400" i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99" y="4766469"/>
            <a:ext cx="5267401" cy="216426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Papyrus" panose="03070502060502030205" pitchFamily="66" charset="0"/>
              </a:rPr>
              <a:t>Narodowe Czytanie</a:t>
            </a:r>
            <a:br>
              <a:rPr lang="pl-PL" b="1" dirty="0">
                <a:latin typeface="Papyrus" panose="03070502060502030205" pitchFamily="66" charset="0"/>
              </a:rPr>
            </a:br>
            <a:r>
              <a:rPr lang="pl-PL" b="1" dirty="0" smtClean="0">
                <a:latin typeface="Papyrus" panose="03070502060502030205" pitchFamily="66" charset="0"/>
              </a:rPr>
              <a:t>2021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1980" y="1949039"/>
            <a:ext cx="9594273" cy="3289168"/>
          </a:xfrm>
        </p:spPr>
        <p:txBody>
          <a:bodyPr>
            <a:noAutofit/>
          </a:bodyPr>
          <a:lstStyle/>
          <a:p>
            <a:pPr algn="ctr"/>
            <a:r>
              <a:rPr lang="pl-PL" sz="2400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„</a:t>
            </a:r>
            <a:r>
              <a:rPr lang="pl-PL" sz="2400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Ubiegłoroczna edycja dowiodła, że nawet w trudnym czasie pandemii, z zachowaniem wszelkich koniecznych zasad bezpieczeństwa, Narodowe Czytanie nieprzerwanie się rozwija i przynosi wiele przyjemności wszystkim jego współtwórcom. </a:t>
            </a:r>
            <a:r>
              <a:rPr lang="pl-PL" sz="2400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Mam nadzieję, że razem powtórzymy ten </a:t>
            </a:r>
            <a:r>
              <a:rPr lang="pl-PL" sz="2400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sukces”</a:t>
            </a:r>
            <a:r>
              <a:rPr lang="pl-PL" sz="1800" dirty="0" smtClean="0"/>
              <a:t> </a:t>
            </a:r>
            <a:r>
              <a:rPr lang="pl-PL" sz="2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zaznaczył w liście Prezydent</a:t>
            </a:r>
            <a:r>
              <a:rPr lang="pl-PL" sz="24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l-PL" sz="24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TP102923943" id="{01FC8EAD-4A0B-4F26-87F4-4BA89417ECDB}" vid="{16E11136-12C7-4FC0-81A3-8AEFAFB807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FA5F52AA0A00C4CBEF2A37681B2318F04009FDCD24A096B5E4C8184D4910FEB1A76" ma:contentTypeVersion="56" ma:contentTypeDescription="Create a new document." ma:contentTypeScope="" ma:versionID="e2b161dd106aa6ff43a2053ab7ed0d23">
  <xsd:schema xmlns:xsd="http://www.w3.org/2001/XMLSchema" xmlns:xs="http://www.w3.org/2001/XMLSchema" xmlns:p="http://schemas.microsoft.com/office/2006/metadata/properties" xmlns:ns2="29baff33-f40f-4664-8054-1bde3cabf4f6" targetNamespace="http://schemas.microsoft.com/office/2006/metadata/properties" ma:root="true" ma:fieldsID="df3fe752eed498a1554dc026fa12eabd" ns2:_="">
    <xsd:import namespace="29baff33-f40f-4664-8054-1bde3cabf4f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aff33-f40f-4664-8054-1bde3cabf4f6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35ae66bf-e87d-41c1-aaaa-5f9779661904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1DDBB892-E9C2-41BE-A746-120199994C31}" ma:internalName="CSXSubmissionMarket" ma:readOnly="false" ma:showField="MarketName" ma:web="29baff33-f40f-4664-8054-1bde3cabf4f6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22649cd3-0638-4550-a153-a68664946fb0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2513E2E7-E2AF-440C-8567-37153D3865E2}" ma:internalName="InProjectListLookup" ma:readOnly="true" ma:showField="InProjectLis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961a284f-ead0-40ef-8222-26875887a96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2513E2E7-E2AF-440C-8567-37153D3865E2}" ma:internalName="LastCompleteVersionLookup" ma:readOnly="true" ma:showField="LastComplete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2513E2E7-E2AF-440C-8567-37153D3865E2}" ma:internalName="LastPreviewErrorLookup" ma:readOnly="true" ma:showField="LastPreview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2513E2E7-E2AF-440C-8567-37153D3865E2}" ma:internalName="LastPreviewResultLookup" ma:readOnly="true" ma:showField="LastPreview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2513E2E7-E2AF-440C-8567-37153D3865E2}" ma:internalName="LastPreviewAttemptDateLookup" ma:readOnly="true" ma:showField="LastPreview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2513E2E7-E2AF-440C-8567-37153D3865E2}" ma:internalName="LastPreviewedByLookup" ma:readOnly="true" ma:showField="LastPreview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2513E2E7-E2AF-440C-8567-37153D3865E2}" ma:internalName="LastPreviewTimeLookup" ma:readOnly="true" ma:showField="LastPreview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2513E2E7-E2AF-440C-8567-37153D3865E2}" ma:internalName="LastPreviewVersionLookup" ma:readOnly="true" ma:showField="LastPreview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2513E2E7-E2AF-440C-8567-37153D3865E2}" ma:internalName="LastPublishErrorLookup" ma:readOnly="true" ma:showField="LastPublish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2513E2E7-E2AF-440C-8567-37153D3865E2}" ma:internalName="LastPublishResultLookup" ma:readOnly="true" ma:showField="LastPublish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2513E2E7-E2AF-440C-8567-37153D3865E2}" ma:internalName="LastPublishAttemptDateLookup" ma:readOnly="true" ma:showField="LastPublish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2513E2E7-E2AF-440C-8567-37153D3865E2}" ma:internalName="LastPublishedByLookup" ma:readOnly="true" ma:showField="LastPublish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2513E2E7-E2AF-440C-8567-37153D3865E2}" ma:internalName="LastPublishTimeLookup" ma:readOnly="true" ma:showField="LastPublish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2513E2E7-E2AF-440C-8567-37153D3865E2}" ma:internalName="LastPublishVersionLookup" ma:readOnly="true" ma:showField="LastPublish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72723BFE-42E4-4BFD-ABEC-91FC880F9EED}" ma:internalName="LocLastLocAttemptVersionLookup" ma:readOnly="false" ma:showField="LastLocAttemptVersion" ma:web="29baff33-f40f-4664-8054-1bde3cabf4f6">
      <xsd:simpleType>
        <xsd:restriction base="dms:Lookup"/>
      </xsd:simpleType>
    </xsd:element>
    <xsd:element name="LocLastLocAttemptVersionTypeLookup" ma:index="71" nillable="true" ma:displayName="Loc Last Loc Attempt Version Type" ma:default="" ma:list="{72723BFE-42E4-4BFD-ABEC-91FC880F9EED}" ma:internalName="LocLastLocAttemptVersionTypeLookup" ma:readOnly="true" ma:showField="LastLocAttemptVersionType" ma:web="29baff33-f40f-4664-8054-1bde3cabf4f6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72723BFE-42E4-4BFD-ABEC-91FC880F9EED}" ma:internalName="LocNewPublishedVersionLookup" ma:readOnly="true" ma:showField="NewPublishedVersion" ma:web="29baff33-f40f-4664-8054-1bde3cabf4f6">
      <xsd:simpleType>
        <xsd:restriction base="dms:Lookup"/>
      </xsd:simpleType>
    </xsd:element>
    <xsd:element name="LocOverallHandbackStatusLookup" ma:index="75" nillable="true" ma:displayName="Loc Overall Handback Status" ma:default="" ma:list="{72723BFE-42E4-4BFD-ABEC-91FC880F9EED}" ma:internalName="LocOverallHandbackStatusLookup" ma:readOnly="true" ma:showField="OverallHandbackStatus" ma:web="29baff33-f40f-4664-8054-1bde3cabf4f6">
      <xsd:simpleType>
        <xsd:restriction base="dms:Lookup"/>
      </xsd:simpleType>
    </xsd:element>
    <xsd:element name="LocOverallLocStatusLookup" ma:index="76" nillable="true" ma:displayName="Loc Overall Localize Status" ma:default="" ma:list="{72723BFE-42E4-4BFD-ABEC-91FC880F9EED}" ma:internalName="LocOverallLocStatusLookup" ma:readOnly="true" ma:showField="OverallLocStatus" ma:web="29baff33-f40f-4664-8054-1bde3cabf4f6">
      <xsd:simpleType>
        <xsd:restriction base="dms:Lookup"/>
      </xsd:simpleType>
    </xsd:element>
    <xsd:element name="LocOverallPreviewStatusLookup" ma:index="77" nillable="true" ma:displayName="Loc Overall Preview Status" ma:default="" ma:list="{72723BFE-42E4-4BFD-ABEC-91FC880F9EED}" ma:internalName="LocOverallPreviewStatusLookup" ma:readOnly="true" ma:showField="OverallPreviewStatus" ma:web="29baff33-f40f-4664-8054-1bde3cabf4f6">
      <xsd:simpleType>
        <xsd:restriction base="dms:Lookup"/>
      </xsd:simpleType>
    </xsd:element>
    <xsd:element name="LocOverallPublishStatusLookup" ma:index="78" nillable="true" ma:displayName="Loc Overall Publish Status" ma:default="" ma:list="{72723BFE-42E4-4BFD-ABEC-91FC880F9EED}" ma:internalName="LocOverallPublishStatusLookup" ma:readOnly="true" ma:showField="OverallPublishStatus" ma:web="29baff33-f40f-4664-8054-1bde3cabf4f6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72723BFE-42E4-4BFD-ABEC-91FC880F9EED}" ma:internalName="LocProcessedForHandoffsLookup" ma:readOnly="true" ma:showField="ProcessedForHandoffs" ma:web="29baff33-f40f-4664-8054-1bde3cabf4f6">
      <xsd:simpleType>
        <xsd:restriction base="dms:Lookup"/>
      </xsd:simpleType>
    </xsd:element>
    <xsd:element name="LocProcessedForMarketsLookup" ma:index="81" nillable="true" ma:displayName="Loc Processed For Markets" ma:default="" ma:list="{72723BFE-42E4-4BFD-ABEC-91FC880F9EED}" ma:internalName="LocProcessedForMarketsLookup" ma:readOnly="true" ma:showField="ProcessedForMarkets" ma:web="29baff33-f40f-4664-8054-1bde3cabf4f6">
      <xsd:simpleType>
        <xsd:restriction base="dms:Lookup"/>
      </xsd:simpleType>
    </xsd:element>
    <xsd:element name="LocPublishedDependentAssetsLookup" ma:index="82" nillable="true" ma:displayName="Loc Published Dependent Assets" ma:default="" ma:list="{72723BFE-42E4-4BFD-ABEC-91FC880F9EED}" ma:internalName="LocPublishedDependentAssetsLookup" ma:readOnly="true" ma:showField="PublishedDependentAssets" ma:web="29baff33-f40f-4664-8054-1bde3cabf4f6">
      <xsd:simpleType>
        <xsd:restriction base="dms:Lookup"/>
      </xsd:simpleType>
    </xsd:element>
    <xsd:element name="LocPublishedLinkedAssetsLookup" ma:index="83" nillable="true" ma:displayName="Loc Published Linked Assets" ma:default="" ma:list="{72723BFE-42E4-4BFD-ABEC-91FC880F9EED}" ma:internalName="LocPublishedLinkedAssetsLookup" ma:readOnly="true" ma:showField="PublishedLinkedAssets" ma:web="29baff33-f40f-4664-8054-1bde3cabf4f6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cb159bc7-6392-40eb-91ad-5e9404d69876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1DDBB892-E9C2-41BE-A746-120199994C31}" ma:internalName="Markets" ma:readOnly="false" ma:showField="MarketNa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2513E2E7-E2AF-440C-8567-37153D3865E2}" ma:internalName="NumOfRatingsLookup" ma:readOnly="true" ma:showField="NumOfRating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2513E2E7-E2AF-440C-8567-37153D3865E2}" ma:internalName="PublishStatusLookup" ma:readOnly="false" ma:showField="PublishStatu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9e57b0ce-4b8f-49f5-b588-fc22682c04a3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9d66d6a4-c4b4-42e6-80e6-7373254461f0}" ma:internalName="TaxCatchAll" ma:showField="CatchAllData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9d66d6a4-c4b4-42e6-80e6-7373254461f0}" ma:internalName="TaxCatchAllLabel" ma:readOnly="true" ma:showField="CatchAllDataLabel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29baff33-f40f-4664-8054-1bde3cabf4f6">english</DirectSourceMarket>
    <ApprovalStatus xmlns="29baff33-f40f-4664-8054-1bde3cabf4f6">InProgress</ApprovalStatus>
    <MarketSpecific xmlns="29baff33-f40f-4664-8054-1bde3cabf4f6">false</MarketSpecific>
    <LocComments xmlns="29baff33-f40f-4664-8054-1bde3cabf4f6" xsi:nil="true"/>
    <ThumbnailAssetId xmlns="29baff33-f40f-4664-8054-1bde3cabf4f6" xsi:nil="true"/>
    <PrimaryImageGen xmlns="29baff33-f40f-4664-8054-1bde3cabf4f6">true</PrimaryImageGen>
    <LegacyData xmlns="29baff33-f40f-4664-8054-1bde3cabf4f6" xsi:nil="true"/>
    <LocRecommendedHandoff xmlns="29baff33-f40f-4664-8054-1bde3cabf4f6" xsi:nil="true"/>
    <BusinessGroup xmlns="29baff33-f40f-4664-8054-1bde3cabf4f6" xsi:nil="true"/>
    <BlockPublish xmlns="29baff33-f40f-4664-8054-1bde3cabf4f6">false</BlockPublish>
    <TPFriendlyName xmlns="29baff33-f40f-4664-8054-1bde3cabf4f6" xsi:nil="true"/>
    <NumericId xmlns="29baff33-f40f-4664-8054-1bde3cabf4f6" xsi:nil="true"/>
    <APEditor xmlns="29baff33-f40f-4664-8054-1bde3cabf4f6">
      <UserInfo>
        <DisplayName/>
        <AccountId xsi:nil="true"/>
        <AccountType/>
      </UserInfo>
    </APEditor>
    <SourceTitle xmlns="29baff33-f40f-4664-8054-1bde3cabf4f6" xsi:nil="true"/>
    <OpenTemplate xmlns="29baff33-f40f-4664-8054-1bde3cabf4f6">true</OpenTemplate>
    <UALocComments xmlns="29baff33-f40f-4664-8054-1bde3cabf4f6" xsi:nil="true"/>
    <ParentAssetId xmlns="29baff33-f40f-4664-8054-1bde3cabf4f6" xsi:nil="true"/>
    <IntlLangReviewDate xmlns="29baff33-f40f-4664-8054-1bde3cabf4f6" xsi:nil="true"/>
    <FeatureTagsTaxHTField0 xmlns="29baff33-f40f-4664-8054-1bde3cabf4f6">
      <Terms xmlns="http://schemas.microsoft.com/office/infopath/2007/PartnerControls"/>
    </FeatureTagsTaxHTField0>
    <PublishStatusLookup xmlns="29baff33-f40f-4664-8054-1bde3cabf4f6">
      <Value>379119</Value>
    </PublishStatusLookup>
    <Providers xmlns="29baff33-f40f-4664-8054-1bde3cabf4f6" xsi:nil="true"/>
    <MachineTranslated xmlns="29baff33-f40f-4664-8054-1bde3cabf4f6">false</MachineTranslated>
    <OriginalSourceMarket xmlns="29baff33-f40f-4664-8054-1bde3cabf4f6">english</OriginalSourceMarket>
    <APDescription xmlns="29baff33-f40f-4664-8054-1bde3cabf4f6" xsi:nil="true"/>
    <ClipArtFilename xmlns="29baff33-f40f-4664-8054-1bde3cabf4f6" xsi:nil="true"/>
    <ContentItem xmlns="29baff33-f40f-4664-8054-1bde3cabf4f6" xsi:nil="true"/>
    <TPInstallLocation xmlns="29baff33-f40f-4664-8054-1bde3cabf4f6" xsi:nil="true"/>
    <PublishTargets xmlns="29baff33-f40f-4664-8054-1bde3cabf4f6">OfficeOnlineVNext</PublishTargets>
    <TimesCloned xmlns="29baff33-f40f-4664-8054-1bde3cabf4f6" xsi:nil="true"/>
    <AssetStart xmlns="29baff33-f40f-4664-8054-1bde3cabf4f6">2012-06-20T23:39:00+00:00</AssetStart>
    <Provider xmlns="29baff33-f40f-4664-8054-1bde3cabf4f6" xsi:nil="true"/>
    <AcquiredFrom xmlns="29baff33-f40f-4664-8054-1bde3cabf4f6">Internal MS</AcquiredFrom>
    <FriendlyTitle xmlns="29baff33-f40f-4664-8054-1bde3cabf4f6" xsi:nil="true"/>
    <LastHandOff xmlns="29baff33-f40f-4664-8054-1bde3cabf4f6" xsi:nil="true"/>
    <TPClientViewer xmlns="29baff33-f40f-4664-8054-1bde3cabf4f6" xsi:nil="true"/>
    <UACurrentWords xmlns="29baff33-f40f-4664-8054-1bde3cabf4f6" xsi:nil="true"/>
    <ArtSampleDocs xmlns="29baff33-f40f-4664-8054-1bde3cabf4f6" xsi:nil="true"/>
    <UALocRecommendation xmlns="29baff33-f40f-4664-8054-1bde3cabf4f6">Localize</UALocRecommendation>
    <Manager xmlns="29baff33-f40f-4664-8054-1bde3cabf4f6" xsi:nil="true"/>
    <ShowIn xmlns="29baff33-f40f-4664-8054-1bde3cabf4f6">Show everywhere</ShowIn>
    <UANotes xmlns="29baff33-f40f-4664-8054-1bde3cabf4f6" xsi:nil="true"/>
    <TemplateStatus xmlns="29baff33-f40f-4664-8054-1bde3cabf4f6">Complete</TemplateStatus>
    <InternalTagsTaxHTField0 xmlns="29baff33-f40f-4664-8054-1bde3cabf4f6">
      <Terms xmlns="http://schemas.microsoft.com/office/infopath/2007/PartnerControls"/>
    </InternalTagsTaxHTField0>
    <CSXHash xmlns="29baff33-f40f-4664-8054-1bde3cabf4f6" xsi:nil="true"/>
    <Downloads xmlns="29baff33-f40f-4664-8054-1bde3cabf4f6">0</Downloads>
    <VoteCount xmlns="29baff33-f40f-4664-8054-1bde3cabf4f6" xsi:nil="true"/>
    <OOCacheId xmlns="29baff33-f40f-4664-8054-1bde3cabf4f6" xsi:nil="true"/>
    <IsDeleted xmlns="29baff33-f40f-4664-8054-1bde3cabf4f6">false</IsDeleted>
    <AssetExpire xmlns="29baff33-f40f-4664-8054-1bde3cabf4f6">2029-01-01T08:00:00+00:00</AssetExpire>
    <DSATActionTaken xmlns="29baff33-f40f-4664-8054-1bde3cabf4f6" xsi:nil="true"/>
    <CSXSubmissionMarket xmlns="29baff33-f40f-4664-8054-1bde3cabf4f6" xsi:nil="true"/>
    <TPExecutable xmlns="29baff33-f40f-4664-8054-1bde3cabf4f6" xsi:nil="true"/>
    <SubmitterId xmlns="29baff33-f40f-4664-8054-1bde3cabf4f6" xsi:nil="true"/>
    <EditorialTags xmlns="29baff33-f40f-4664-8054-1bde3cabf4f6" xsi:nil="true"/>
    <ApprovalLog xmlns="29baff33-f40f-4664-8054-1bde3cabf4f6" xsi:nil="true"/>
    <AssetType xmlns="29baff33-f40f-4664-8054-1bde3cabf4f6">TP</AssetType>
    <BugNumber xmlns="29baff33-f40f-4664-8054-1bde3cabf4f6" xsi:nil="true"/>
    <CSXSubmissionDate xmlns="29baff33-f40f-4664-8054-1bde3cabf4f6" xsi:nil="true"/>
    <CSXUpdate xmlns="29baff33-f40f-4664-8054-1bde3cabf4f6">false</CSXUpdate>
    <Milestone xmlns="29baff33-f40f-4664-8054-1bde3cabf4f6" xsi:nil="true"/>
    <RecommendationsModifier xmlns="29baff33-f40f-4664-8054-1bde3cabf4f6" xsi:nil="true"/>
    <OriginAsset xmlns="29baff33-f40f-4664-8054-1bde3cabf4f6" xsi:nil="true"/>
    <TPComponent xmlns="29baff33-f40f-4664-8054-1bde3cabf4f6" xsi:nil="true"/>
    <AssetId xmlns="29baff33-f40f-4664-8054-1bde3cabf4f6">TP102923943</AssetId>
    <IntlLocPriority xmlns="29baff33-f40f-4664-8054-1bde3cabf4f6" xsi:nil="true"/>
    <PolicheckWords xmlns="29baff33-f40f-4664-8054-1bde3cabf4f6" xsi:nil="true"/>
    <TPLaunchHelpLink xmlns="29baff33-f40f-4664-8054-1bde3cabf4f6" xsi:nil="true"/>
    <TPApplication xmlns="29baff33-f40f-4664-8054-1bde3cabf4f6" xsi:nil="true"/>
    <CrawlForDependencies xmlns="29baff33-f40f-4664-8054-1bde3cabf4f6">false</CrawlForDependencies>
    <HandoffToMSDN xmlns="29baff33-f40f-4664-8054-1bde3cabf4f6" xsi:nil="true"/>
    <PlannedPubDate xmlns="29baff33-f40f-4664-8054-1bde3cabf4f6" xsi:nil="true"/>
    <IntlLangReviewer xmlns="29baff33-f40f-4664-8054-1bde3cabf4f6" xsi:nil="true"/>
    <TrustLevel xmlns="29baff33-f40f-4664-8054-1bde3cabf4f6">1 Microsoft Managed Content</TrustLevel>
    <LocLastLocAttemptVersionLookup xmlns="29baff33-f40f-4664-8054-1bde3cabf4f6">843282</LocLastLocAttemptVersionLookup>
    <IsSearchable xmlns="29baff33-f40f-4664-8054-1bde3cabf4f6">true</IsSearchable>
    <TemplateTemplateType xmlns="29baff33-f40f-4664-8054-1bde3cabf4f6">PowerPoint Template - Slideshow Launch</TemplateTemplateType>
    <CampaignTagsTaxHTField0 xmlns="29baff33-f40f-4664-8054-1bde3cabf4f6">
      <Terms xmlns="http://schemas.microsoft.com/office/infopath/2007/PartnerControls"/>
    </CampaignTagsTaxHTField0>
    <TPNamespace xmlns="29baff33-f40f-4664-8054-1bde3cabf4f6" xsi:nil="true"/>
    <TaxCatchAll xmlns="29baff33-f40f-4664-8054-1bde3cabf4f6"/>
    <Markets xmlns="29baff33-f40f-4664-8054-1bde3cabf4f6"/>
    <UAProjectedTotalWords xmlns="29baff33-f40f-4664-8054-1bde3cabf4f6" xsi:nil="true"/>
    <IntlLangReview xmlns="29baff33-f40f-4664-8054-1bde3cabf4f6">false</IntlLangReview>
    <OutputCachingOn xmlns="29baff33-f40f-4664-8054-1bde3cabf4f6">false</OutputCachingOn>
    <LocMarketGroupTiers2 xmlns="29baff33-f40f-4664-8054-1bde3cabf4f6" xsi:nil="true"/>
    <APAuthor xmlns="29baff33-f40f-4664-8054-1bde3cabf4f6">
      <UserInfo>
        <DisplayName>REDMOND\v-sa</DisplayName>
        <AccountId>2467</AccountId>
        <AccountType/>
      </UserInfo>
    </APAuthor>
    <LocManualTestRequired xmlns="29baff33-f40f-4664-8054-1bde3cabf4f6">false</LocManualTestRequired>
    <TPCommandLine xmlns="29baff33-f40f-4664-8054-1bde3cabf4f6" xsi:nil="true"/>
    <TPAppVersion xmlns="29baff33-f40f-4664-8054-1bde3cabf4f6" xsi:nil="true"/>
    <EditorialStatus xmlns="29baff33-f40f-4664-8054-1bde3cabf4f6">Complete</EditorialStatus>
    <LastModifiedDateTime xmlns="29baff33-f40f-4664-8054-1bde3cabf4f6" xsi:nil="true"/>
    <ScenarioTagsTaxHTField0 xmlns="29baff33-f40f-4664-8054-1bde3cabf4f6">
      <Terms xmlns="http://schemas.microsoft.com/office/infopath/2007/PartnerControls"/>
    </ScenarioTagsTaxHTField0>
    <OriginalRelease xmlns="29baff33-f40f-4664-8054-1bde3cabf4f6">15</OriginalRelease>
    <TPLaunchHelpLinkType xmlns="29baff33-f40f-4664-8054-1bde3cabf4f6">Template</TPLaunchHelpLinkType>
    <LocalizationTagsTaxHTField0 xmlns="29baff33-f40f-4664-8054-1bde3cabf4f6">
      <Terms xmlns="http://schemas.microsoft.com/office/infopath/2007/PartnerControls"/>
    </LocalizationTagsTaxHTField0>
  </documentManagement>
</p:properties>
</file>

<file path=customXml/itemProps1.xml><?xml version="1.0" encoding="utf-8"?>
<ds:datastoreItem xmlns:ds="http://schemas.openxmlformats.org/officeDocument/2006/customXml" ds:itemID="{3F8E891A-8BB9-4565-AE89-831A11F8A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aff33-f40f-4664-8054-1bde3cabf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A3ECAA-1471-46C2-A753-7478E8C0BE27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29baff33-f40f-4664-8054-1bde3cabf4f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 PowerPoint — Zapraszamy!(2)</Template>
  <TotalTime>0</TotalTime>
  <Words>105</Words>
  <Application>Microsoft Office PowerPoint</Application>
  <PresentationFormat>Panoramiczny</PresentationFormat>
  <Paragraphs>21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Papyrus</vt:lpstr>
      <vt:lpstr>Segoe UI</vt:lpstr>
      <vt:lpstr>Segoe UI Light</vt:lpstr>
      <vt:lpstr>WelcomeDoc</vt:lpstr>
      <vt:lpstr>Narodowe Czytanie 2021</vt:lpstr>
      <vt:lpstr>Narodowe Czytanie 2021</vt:lpstr>
      <vt:lpstr>Narodowe Czytanie 2021</vt:lpstr>
      <vt:lpstr>Narodowe Czytanie 2021</vt:lpstr>
      <vt:lpstr>Narodowe Czytanie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2019-09-07T18:04:11Z</dcterms:created>
  <dcterms:modified xsi:type="dcterms:W3CDTF">2021-09-07T10:21:58Z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0x010100CFA5F52AA0A00C4CBEF2A37681B2318F04009FDCD24A096B5E4C8184D4910FEB1A76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