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786"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44213AF-26F6-41FA-8D85-E2C5388D6E58}" type="datetimeFigureOut">
              <a:rPr lang="en-US" smtClean="0"/>
              <a:pPr/>
              <a:t>5/1/2021</a:t>
            </a:fld>
            <a:endParaRPr lang="en-US" dirty="0">
              <a:solidFill>
                <a:srgbClr val="FFFFFF"/>
              </a:solidFill>
            </a:endParaRPr>
          </a:p>
        </p:txBody>
      </p:sp>
      <p:sp>
        <p:nvSpPr>
          <p:cNvPr id="5" name="Symbol zastępczy stopki 4"/>
          <p:cNvSpPr>
            <a:spLocks noGrp="1"/>
          </p:cNvSpPr>
          <p:nvPr>
            <p:ph type="ftr" sz="quarter" idx="11"/>
          </p:nvPr>
        </p:nvSpPr>
        <p:spPr/>
        <p:txBody>
          <a:bodyPr/>
          <a:lstStyle/>
          <a:p>
            <a:endParaRPr kumimoji="0" lang="en-US">
              <a:solidFill>
                <a:schemeClr val="accent1">
                  <a:tint val="20000"/>
                </a:schemeClr>
              </a:solidFill>
            </a:endParaRPr>
          </a:p>
        </p:txBody>
      </p:sp>
      <p:sp>
        <p:nvSpPr>
          <p:cNvPr id="6" name="Symbol zastępczy numeru slajdu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44213AF-26F6-41FA-8D85-E2C5388D6E58}" type="datetimeFigureOut">
              <a:rPr lang="en-US" smtClean="0"/>
              <a:pPr/>
              <a:t>5/1/2021</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44213AF-26F6-41FA-8D85-E2C5388D6E58}" type="datetimeFigureOut">
              <a:rPr lang="en-US" smtClean="0"/>
              <a:pPr/>
              <a:t>5/1/2021</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44213AF-26F6-41FA-8D85-E2C5388D6E58}" type="datetimeFigureOut">
              <a:rPr lang="en-US" smtClean="0"/>
              <a:pPr/>
              <a:t>5/1/2021</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44213AF-26F6-41FA-8D85-E2C5388D6E58}" type="datetimeFigureOut">
              <a:rPr lang="en-US" smtClean="0"/>
              <a:pPr/>
              <a:t>5/1/2021</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44213AF-26F6-41FA-8D85-E2C5388D6E58}" type="datetimeFigureOut">
              <a:rPr lang="en-US" smtClean="0"/>
              <a:pPr/>
              <a:t>5/1/2021</a:t>
            </a:fld>
            <a:endParaRPr lang="en-US"/>
          </a:p>
        </p:txBody>
      </p:sp>
      <p:sp>
        <p:nvSpPr>
          <p:cNvPr id="6" name="Symbol zastępczy stopki 5"/>
          <p:cNvSpPr>
            <a:spLocks noGrp="1"/>
          </p:cNvSpPr>
          <p:nvPr>
            <p:ph type="ftr" sz="quarter" idx="11"/>
          </p:nvPr>
        </p:nvSpPr>
        <p:spPr/>
        <p:txBody>
          <a:bodyPr/>
          <a:lstStyle/>
          <a:p>
            <a:endParaRPr kumimoji="0" lang="en-US"/>
          </a:p>
        </p:txBody>
      </p:sp>
      <p:sp>
        <p:nvSpPr>
          <p:cNvPr id="7" name="Symbol zastępczy numeru slajdu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44213AF-26F6-41FA-8D85-E2C5388D6E58}" type="datetimeFigureOut">
              <a:rPr lang="en-US" smtClean="0"/>
              <a:pPr/>
              <a:t>5/1/2021</a:t>
            </a:fld>
            <a:endParaRPr lang="en-US"/>
          </a:p>
        </p:txBody>
      </p:sp>
      <p:sp>
        <p:nvSpPr>
          <p:cNvPr id="8" name="Symbol zastępczy stopki 7"/>
          <p:cNvSpPr>
            <a:spLocks noGrp="1"/>
          </p:cNvSpPr>
          <p:nvPr>
            <p:ph type="ftr" sz="quarter" idx="11"/>
          </p:nvPr>
        </p:nvSpPr>
        <p:spPr/>
        <p:txBody>
          <a:bodyPr/>
          <a:lstStyle/>
          <a:p>
            <a:endParaRPr kumimoji="0" lang="en-US"/>
          </a:p>
        </p:txBody>
      </p:sp>
      <p:sp>
        <p:nvSpPr>
          <p:cNvPr id="9" name="Symbol zastępczy numeru slajdu 8"/>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44213AF-26F6-41FA-8D85-E2C5388D6E58}" type="datetimeFigureOut">
              <a:rPr lang="en-US" smtClean="0"/>
              <a:pPr/>
              <a:t>5/1/2021</a:t>
            </a:fld>
            <a:endParaRPr lang="en-US"/>
          </a:p>
        </p:txBody>
      </p:sp>
      <p:sp>
        <p:nvSpPr>
          <p:cNvPr id="4" name="Symbol zastępczy stopki 3"/>
          <p:cNvSpPr>
            <a:spLocks noGrp="1"/>
          </p:cNvSpPr>
          <p:nvPr>
            <p:ph type="ftr" sz="quarter" idx="11"/>
          </p:nvPr>
        </p:nvSpPr>
        <p:spPr/>
        <p:txBody>
          <a:bodyPr/>
          <a:lstStyle/>
          <a:p>
            <a:endParaRPr kumimoji="0" lang="en-US"/>
          </a:p>
        </p:txBody>
      </p:sp>
      <p:sp>
        <p:nvSpPr>
          <p:cNvPr id="5" name="Symbol zastępczy numeru slajdu 4"/>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44213AF-26F6-41FA-8D85-E2C5388D6E58}" type="datetimeFigureOut">
              <a:rPr lang="en-US" smtClean="0"/>
              <a:pPr/>
              <a:t>5/1/2021</a:t>
            </a:fld>
            <a:endParaRPr lang="en-US"/>
          </a:p>
        </p:txBody>
      </p:sp>
      <p:sp>
        <p:nvSpPr>
          <p:cNvPr id="3" name="Symbol zastępczy stopki 2"/>
          <p:cNvSpPr>
            <a:spLocks noGrp="1"/>
          </p:cNvSpPr>
          <p:nvPr>
            <p:ph type="ftr" sz="quarter" idx="11"/>
          </p:nvPr>
        </p:nvSpPr>
        <p:spPr/>
        <p:txBody>
          <a:bodyPr/>
          <a:lstStyle/>
          <a:p>
            <a:endParaRPr kumimoji="0" lang="en-US"/>
          </a:p>
        </p:txBody>
      </p:sp>
      <p:sp>
        <p:nvSpPr>
          <p:cNvPr id="4" name="Symbol zastępczy numeru slajdu 3"/>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44213AF-26F6-41FA-8D85-E2C5388D6E58}" type="datetimeFigureOut">
              <a:rPr lang="en-US" smtClean="0"/>
              <a:pPr/>
              <a:t>5/1/2021</a:t>
            </a:fld>
            <a:endParaRPr lang="en-US"/>
          </a:p>
        </p:txBody>
      </p:sp>
      <p:sp>
        <p:nvSpPr>
          <p:cNvPr id="6" name="Symbol zastępczy stopki 5"/>
          <p:cNvSpPr>
            <a:spLocks noGrp="1"/>
          </p:cNvSpPr>
          <p:nvPr>
            <p:ph type="ftr" sz="quarter" idx="11"/>
          </p:nvPr>
        </p:nvSpPr>
        <p:spPr/>
        <p:txBody>
          <a:bodyPr/>
          <a:lstStyle/>
          <a:p>
            <a:endParaRPr kumimoji="0" lang="en-US"/>
          </a:p>
        </p:txBody>
      </p:sp>
      <p:sp>
        <p:nvSpPr>
          <p:cNvPr id="7" name="Symbol zastępczy numeru slajdu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44213AF-26F6-41FA-8D85-E2C5388D6E58}" type="datetimeFigureOut">
              <a:rPr lang="en-US" smtClean="0"/>
              <a:pPr/>
              <a:t>5/1/2021</a:t>
            </a:fld>
            <a:endParaRPr lang="en-US">
              <a:solidFill>
                <a:schemeClr val="tx1"/>
              </a:solidFill>
            </a:endParaRPr>
          </a:p>
        </p:txBody>
      </p:sp>
      <p:sp>
        <p:nvSpPr>
          <p:cNvPr id="6" name="Symbol zastępczy stopki 5"/>
          <p:cNvSpPr>
            <a:spLocks noGrp="1"/>
          </p:cNvSpPr>
          <p:nvPr>
            <p:ph type="ftr" sz="quarter" idx="11"/>
          </p:nvPr>
        </p:nvSpPr>
        <p:spPr/>
        <p:txBody>
          <a:bodyPr/>
          <a:lstStyle/>
          <a:p>
            <a:endParaRPr kumimoji="0" lang="en-US">
              <a:solidFill>
                <a:schemeClr val="tx1"/>
              </a:solidFill>
            </a:endParaRPr>
          </a:p>
        </p:txBody>
      </p:sp>
      <p:sp>
        <p:nvSpPr>
          <p:cNvPr id="7" name="Symbol zastępczy numeru slajdu 6"/>
          <p:cNvSpPr>
            <a:spLocks noGrp="1"/>
          </p:cNvSpPr>
          <p:nvPr>
            <p:ph type="sldNum" sz="quarter" idx="12"/>
          </p:nvPr>
        </p:nvSpPr>
        <p:spPr/>
        <p:txBody>
          <a:bodyPr/>
          <a:lstStyle/>
          <a:p>
            <a:fld id="{D5BBC35B-A44B-4119-B8DA-DE9E3DFADA20}" type="slidenum">
              <a:rPr kumimoji="0" lang="en-US" smtClean="0"/>
              <a:pPr/>
              <a:t>‹#›</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13AF-26F6-41FA-8D85-E2C5388D6E58}" type="datetimeFigureOut">
              <a:rPr lang="en-US" smtClean="0"/>
              <a:pPr/>
              <a:t>5/1/2021</a:t>
            </a:fld>
            <a:endParaRPr lang="en-US" sz="1000" dirty="0">
              <a:solidFill>
                <a:schemeClr val="tx1"/>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7200" b="1" dirty="0">
                <a:latin typeface="Comic Sans MS" pitchFamily="66" charset="0"/>
              </a:rPr>
              <a:t>Ś</a:t>
            </a:r>
            <a:r>
              <a:rPr lang="pl-PL" sz="7200" b="1" dirty="0" smtClean="0">
                <a:latin typeface="Comic Sans MS" pitchFamily="66" charset="0"/>
              </a:rPr>
              <a:t>WIĘTO</a:t>
            </a:r>
            <a:br>
              <a:rPr lang="pl-PL" sz="7200" b="1" dirty="0" smtClean="0">
                <a:latin typeface="Comic Sans MS" pitchFamily="66" charset="0"/>
              </a:rPr>
            </a:br>
            <a:r>
              <a:rPr lang="pl-PL" sz="7200" b="1" dirty="0" smtClean="0">
                <a:latin typeface="Comic Sans MS" pitchFamily="66" charset="0"/>
              </a:rPr>
              <a:t>KONSTYTUCJI 3 MAJA</a:t>
            </a:r>
            <a:endParaRPr lang="pl-PL" sz="7200" b="1" dirty="0">
              <a:latin typeface="Comic Sans MS" pitchFamily="66" charset="0"/>
            </a:endParaRPr>
          </a:p>
        </p:txBody>
      </p:sp>
      <p:sp>
        <p:nvSpPr>
          <p:cNvPr id="3" name="Podtytuł 2"/>
          <p:cNvSpPr>
            <a:spLocks noGrp="1"/>
          </p:cNvSpPr>
          <p:nvPr>
            <p:ph type="subTitle" idx="1"/>
          </p:nvPr>
        </p:nvSpPr>
        <p:spPr>
          <a:xfrm flipH="1" flipV="1">
            <a:off x="-2500362" y="6643710"/>
            <a:ext cx="1000132" cy="428628"/>
          </a:xfrm>
        </p:spPr>
        <p:txBody>
          <a:bodyPr>
            <a:normAutofit fontScale="85000" lnSpcReduction="20000"/>
          </a:bodyPr>
          <a:lstStyle/>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797304"/>
          </a:xfrm>
        </p:spPr>
        <p:txBody>
          <a:bodyPr>
            <a:noAutofit/>
          </a:bodyPr>
          <a:lstStyle/>
          <a:p>
            <a:r>
              <a:rPr lang="pl-PL" sz="2800" dirty="0" smtClean="0"/>
              <a:t/>
            </a:r>
            <a:br>
              <a:rPr lang="pl-PL" sz="2800" dirty="0" smtClean="0"/>
            </a:br>
            <a:r>
              <a:rPr lang="pl-PL" sz="2800" dirty="0"/>
              <a:t/>
            </a:r>
            <a:br>
              <a:rPr lang="pl-PL" sz="2800" dirty="0"/>
            </a:br>
            <a:r>
              <a:rPr lang="pl-PL" sz="2800" b="1" dirty="0" smtClean="0">
                <a:solidFill>
                  <a:srgbClr val="FF0000"/>
                </a:solidFill>
                <a:latin typeface="Comic Sans MS" pitchFamily="66" charset="0"/>
              </a:rPr>
              <a:t>Konstytucja w praktyce przestała istnieć po kilkunastu miesiącach od jej wprowadzenia…</a:t>
            </a:r>
            <a:r>
              <a:rPr lang="pl-PL" sz="2000" b="1" dirty="0" smtClean="0">
                <a:solidFill>
                  <a:srgbClr val="FF0000"/>
                </a:solidFill>
              </a:rPr>
              <a:t/>
            </a:r>
            <a:br>
              <a:rPr lang="pl-PL" sz="2000" b="1" dirty="0" smtClean="0">
                <a:solidFill>
                  <a:srgbClr val="FF0000"/>
                </a:solidFill>
              </a:rPr>
            </a:br>
            <a:r>
              <a:rPr lang="pl-PL" sz="2800" dirty="0" smtClean="0"/>
              <a:t/>
            </a:r>
            <a:br>
              <a:rPr lang="pl-PL" sz="2800" dirty="0" smtClean="0"/>
            </a:br>
            <a:r>
              <a:rPr lang="pl-PL" sz="2800" dirty="0" smtClean="0">
                <a:latin typeface="Comic Sans MS" pitchFamily="66" charset="0"/>
              </a:rPr>
              <a:t>Za panowania Stanisława Augusta Poniatowskiego doszło do trzech rozbiorów ziem Polski. Miały one miejsce w latach 1772, 1793 oraz 1795. W ten sposób w 1795 roku nasz kraj zniknął z mapy Europy na ponad 100 lat.</a:t>
            </a:r>
            <a:br>
              <a:rPr lang="pl-PL" sz="2800" dirty="0" smtClean="0">
                <a:latin typeface="Comic Sans MS" pitchFamily="66" charset="0"/>
              </a:rPr>
            </a:br>
            <a:r>
              <a:rPr lang="pl-PL" sz="2800" dirty="0" smtClean="0">
                <a:latin typeface="Comic Sans MS" pitchFamily="66" charset="0"/>
              </a:rPr>
              <a:t> </a:t>
            </a:r>
            <a:endParaRPr lang="pl-PL" sz="2800" dirty="0">
              <a:latin typeface="Comic Sans MS" pitchFamily="66" charset="0"/>
            </a:endParaRPr>
          </a:p>
        </p:txBody>
      </p:sp>
      <p:pic>
        <p:nvPicPr>
          <p:cNvPr id="3" name="Obraz 2" descr="rozbpol.jpg"/>
          <p:cNvPicPr>
            <a:picLocks noChangeAspect="1"/>
          </p:cNvPicPr>
          <p:nvPr/>
        </p:nvPicPr>
        <p:blipFill>
          <a:blip r:embed="rId2" cstate="print"/>
          <a:stretch>
            <a:fillRect/>
          </a:stretch>
        </p:blipFill>
        <p:spPr>
          <a:xfrm>
            <a:off x="2357422" y="4214818"/>
            <a:ext cx="3643338" cy="24288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642918"/>
            <a:ext cx="7772400" cy="2957533"/>
          </a:xfrm>
        </p:spPr>
        <p:txBody>
          <a:bodyPr>
            <a:noAutofit/>
          </a:bodyPr>
          <a:lstStyle/>
          <a:p>
            <a:r>
              <a:rPr lang="pl-PL" sz="3200" b="1" dirty="0" smtClean="0">
                <a:latin typeface="Comic Sans MS" pitchFamily="66" charset="0"/>
              </a:rPr>
              <a:t>Wprowadzenie Konstytucji 3 maja było dowodem na to, że Polacy w trudnych sytuacjach, potrafią się bardzo szybko jednoczyć. Między innymi to było powodem do wprowadzenia tego święta</a:t>
            </a:r>
            <a:r>
              <a:rPr lang="pl-PL" sz="3200" dirty="0" smtClean="0">
                <a:latin typeface="Comic Sans MS" pitchFamily="66" charset="0"/>
              </a:rPr>
              <a:t>.</a:t>
            </a:r>
            <a:endParaRPr lang="pl-PL" sz="3200" dirty="0">
              <a:latin typeface="Comic Sans MS" pitchFamily="66" charset="0"/>
            </a:endParaRPr>
          </a:p>
        </p:txBody>
      </p:sp>
      <p:sp>
        <p:nvSpPr>
          <p:cNvPr id="3" name="Podtytuł 2"/>
          <p:cNvSpPr>
            <a:spLocks noGrp="1"/>
          </p:cNvSpPr>
          <p:nvPr>
            <p:ph type="subTitle" idx="1"/>
          </p:nvPr>
        </p:nvSpPr>
        <p:spPr>
          <a:xfrm>
            <a:off x="428596" y="3886200"/>
            <a:ext cx="8215370" cy="1752600"/>
          </a:xfrm>
        </p:spPr>
        <p:txBody>
          <a:bodyPr>
            <a:noAutofit/>
          </a:bodyPr>
          <a:lstStyle/>
          <a:p>
            <a:r>
              <a:rPr lang="pl-PL" sz="2800" b="1" dirty="0" smtClean="0">
                <a:solidFill>
                  <a:srgbClr val="FF0000"/>
                </a:solidFill>
                <a:latin typeface="Comic Sans MS" pitchFamily="66" charset="0"/>
              </a:rPr>
              <a:t>Święto zostało przywrócone po odzyskaniu niepodległości w 1918 roku. Jednak oficjalne obchody nie odbywały się w okresie komunizmu w latach 1946-1989. Od 1990 roku wprowadzono w Polsce oficjalne uroczystości Państwowe.</a:t>
            </a:r>
            <a:endParaRPr lang="pl-PL" sz="2800" b="1" dirty="0">
              <a:solidFill>
                <a:srgbClr val="FF0000"/>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71612"/>
            <a:ext cx="8229600" cy="1285884"/>
          </a:xfrm>
        </p:spPr>
        <p:txBody>
          <a:bodyPr>
            <a:normAutofit fontScale="90000"/>
          </a:bodyPr>
          <a:lstStyle/>
          <a:p>
            <a:r>
              <a:rPr lang="pl-PL" sz="3600" b="1" dirty="0" smtClean="0">
                <a:solidFill>
                  <a:srgbClr val="FF0000"/>
                </a:solidFill>
                <a:latin typeface="Comic Sans MS" pitchFamily="66" charset="0"/>
              </a:rPr>
              <a:t>Konstytucja Rzeczypospolitej Polskiej</a:t>
            </a:r>
            <a:r>
              <a:rPr lang="pl-PL" sz="3600" dirty="0" smtClean="0">
                <a:latin typeface="Comic Sans MS" pitchFamily="66" charset="0"/>
              </a:rPr>
              <a:t/>
            </a:r>
            <a:br>
              <a:rPr lang="pl-PL" sz="3600" dirty="0" smtClean="0">
                <a:latin typeface="Comic Sans MS" pitchFamily="66" charset="0"/>
              </a:rPr>
            </a:br>
            <a:r>
              <a:rPr lang="pl-PL" sz="3600" dirty="0" smtClean="0">
                <a:latin typeface="Comic Sans MS" pitchFamily="66" charset="0"/>
              </a:rPr>
              <a:t/>
            </a:r>
            <a:br>
              <a:rPr lang="pl-PL" sz="3600" dirty="0" smtClean="0">
                <a:latin typeface="Comic Sans MS" pitchFamily="66" charset="0"/>
              </a:rPr>
            </a:br>
            <a:r>
              <a:rPr lang="pl-PL" sz="3600" b="1" dirty="0" smtClean="0">
                <a:latin typeface="Comic Sans MS" pitchFamily="66" charset="0"/>
              </a:rPr>
              <a:t>W Polsce aktualnie obowiązuje</a:t>
            </a:r>
            <a:br>
              <a:rPr lang="pl-PL" sz="3600" b="1" dirty="0" smtClean="0">
                <a:latin typeface="Comic Sans MS" pitchFamily="66" charset="0"/>
              </a:rPr>
            </a:br>
            <a:r>
              <a:rPr lang="pl-PL" sz="3600" b="1" dirty="0" smtClean="0">
                <a:latin typeface="Comic Sans MS" pitchFamily="66" charset="0"/>
              </a:rPr>
              <a:t> Konstytucja Rzeczypospolitej Polskiej </a:t>
            </a:r>
            <a:br>
              <a:rPr lang="pl-PL" sz="3600" b="1" dirty="0" smtClean="0">
                <a:latin typeface="Comic Sans MS" pitchFamily="66" charset="0"/>
              </a:rPr>
            </a:br>
            <a:r>
              <a:rPr lang="pl-PL" sz="3600" b="1" dirty="0" smtClean="0">
                <a:latin typeface="Comic Sans MS" pitchFamily="66" charset="0"/>
              </a:rPr>
              <a:t>z dnia 2 kwietnia 1997 roku</a:t>
            </a:r>
            <a:r>
              <a:rPr lang="pl-PL" b="1" dirty="0" smtClean="0">
                <a:latin typeface="Comic Sans MS" pitchFamily="66" charset="0"/>
              </a:rPr>
              <a:t>.</a:t>
            </a:r>
            <a:br>
              <a:rPr lang="pl-PL" b="1" dirty="0" smtClean="0">
                <a:latin typeface="Comic Sans MS" pitchFamily="66" charset="0"/>
              </a:rPr>
            </a:br>
            <a:r>
              <a:rPr lang="pl-PL" dirty="0" smtClean="0">
                <a:latin typeface="Comic Sans MS" pitchFamily="66" charset="0"/>
              </a:rPr>
              <a:t/>
            </a:r>
            <a:br>
              <a:rPr lang="pl-PL" dirty="0" smtClean="0">
                <a:latin typeface="Comic Sans MS" pitchFamily="66" charset="0"/>
              </a:rPr>
            </a:br>
            <a:r>
              <a:rPr lang="pl-PL" sz="2700" b="1" dirty="0" smtClean="0">
                <a:latin typeface="Comic Sans MS" pitchFamily="66" charset="0"/>
              </a:rPr>
              <a:t>Najwyższy akt prawny składa się z preambuły i 13 rozdziałów obejmujących 243 artykuły.</a:t>
            </a:r>
            <a:endParaRPr lang="pl-PL" b="1" dirty="0">
              <a:latin typeface="Comic Sans MS" pitchFamily="66" charset="0"/>
            </a:endParaRPr>
          </a:p>
        </p:txBody>
      </p:sp>
      <p:pic>
        <p:nvPicPr>
          <p:cNvPr id="4" name="Symbol zastępczy zawartości 3" descr="konst1.jpg"/>
          <p:cNvPicPr>
            <a:picLocks noGrp="1" noChangeAspect="1"/>
          </p:cNvPicPr>
          <p:nvPr>
            <p:ph idx="1"/>
          </p:nvPr>
        </p:nvPicPr>
        <p:blipFill>
          <a:blip r:embed="rId2"/>
          <a:stretch>
            <a:fillRect/>
          </a:stretch>
        </p:blipFill>
        <p:spPr>
          <a:xfrm>
            <a:off x="1714481" y="4357694"/>
            <a:ext cx="5357850" cy="235745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73050"/>
            <a:ext cx="5715040" cy="1227124"/>
          </a:xfrm>
        </p:spPr>
        <p:txBody>
          <a:bodyPr>
            <a:noAutofit/>
          </a:bodyPr>
          <a:lstStyle/>
          <a:p>
            <a:r>
              <a:rPr lang="pl-PL" sz="3200" dirty="0" smtClean="0">
                <a:solidFill>
                  <a:srgbClr val="0070C0"/>
                </a:solidFill>
                <a:latin typeface="Comic Sans MS" pitchFamily="66" charset="0"/>
              </a:rPr>
              <a:t>„Polska</a:t>
            </a:r>
            <a:r>
              <a:rPr lang="pl-PL" sz="3200" dirty="0">
                <a:solidFill>
                  <a:srgbClr val="0070C0"/>
                </a:solidFill>
                <a:latin typeface="Comic Sans MS" pitchFamily="66" charset="0"/>
              </a:rPr>
              <a:t>” – Ryszard Przymus</a:t>
            </a:r>
          </a:p>
        </p:txBody>
      </p:sp>
      <p:pic>
        <p:nvPicPr>
          <p:cNvPr id="5" name="Symbol zastępczy zawartości 4" descr="konstyt3m.jpg"/>
          <p:cNvPicPr>
            <a:picLocks noGrp="1" noChangeAspect="1"/>
          </p:cNvPicPr>
          <p:nvPr>
            <p:ph idx="1"/>
          </p:nvPr>
        </p:nvPicPr>
        <p:blipFill>
          <a:blip r:embed="rId2"/>
          <a:stretch>
            <a:fillRect/>
          </a:stretch>
        </p:blipFill>
        <p:spPr>
          <a:xfrm>
            <a:off x="4677588" y="3571876"/>
            <a:ext cx="4131628" cy="2714644"/>
          </a:xfrm>
        </p:spPr>
      </p:pic>
      <p:sp>
        <p:nvSpPr>
          <p:cNvPr id="4" name="Symbol zastępczy tekstu 3"/>
          <p:cNvSpPr>
            <a:spLocks noGrp="1"/>
          </p:cNvSpPr>
          <p:nvPr>
            <p:ph type="body" sz="half" idx="2"/>
          </p:nvPr>
        </p:nvSpPr>
        <p:spPr>
          <a:xfrm>
            <a:off x="285720" y="1142984"/>
            <a:ext cx="4500594" cy="5357850"/>
          </a:xfrm>
        </p:spPr>
        <p:txBody>
          <a:bodyPr>
            <a:normAutofit/>
          </a:bodyPr>
          <a:lstStyle/>
          <a:p>
            <a:endParaRPr lang="pl-PL" sz="2400" dirty="0">
              <a:latin typeface="Comic Sans MS" pitchFamily="66" charset="0"/>
            </a:endParaRPr>
          </a:p>
          <a:p>
            <a:r>
              <a:rPr lang="pl-PL" sz="2400" b="1" dirty="0">
                <a:latin typeface="Comic Sans MS" pitchFamily="66" charset="0"/>
              </a:rPr>
              <a:t>Polska - to taka kraina,</a:t>
            </a:r>
            <a:r>
              <a:rPr lang="pl-PL" sz="2400" b="1" dirty="0" smtClean="0">
                <a:latin typeface="Comic Sans MS" pitchFamily="66" charset="0"/>
              </a:rPr>
              <a:t/>
            </a:r>
            <a:br>
              <a:rPr lang="pl-PL" sz="2400" b="1" dirty="0" smtClean="0">
                <a:latin typeface="Comic Sans MS" pitchFamily="66" charset="0"/>
              </a:rPr>
            </a:br>
            <a:r>
              <a:rPr lang="pl-PL" sz="2400" b="1" dirty="0">
                <a:latin typeface="Comic Sans MS" pitchFamily="66" charset="0"/>
              </a:rPr>
              <a:t>która się w sercu zaczyna.</a:t>
            </a:r>
            <a:r>
              <a:rPr lang="pl-PL" sz="2400" b="1" dirty="0" smtClean="0">
                <a:latin typeface="Comic Sans MS" pitchFamily="66" charset="0"/>
              </a:rPr>
              <a:t/>
            </a:r>
            <a:br>
              <a:rPr lang="pl-PL" sz="2400" b="1" dirty="0" smtClean="0">
                <a:latin typeface="Comic Sans MS" pitchFamily="66" charset="0"/>
              </a:rPr>
            </a:br>
            <a:r>
              <a:rPr lang="pl-PL" sz="2400" b="1" dirty="0" smtClean="0">
                <a:latin typeface="Comic Sans MS" pitchFamily="66" charset="0"/>
              </a:rPr>
              <a:t>Potem </a:t>
            </a:r>
            <a:r>
              <a:rPr lang="pl-PL" sz="2400" b="1" dirty="0">
                <a:latin typeface="Comic Sans MS" pitchFamily="66" charset="0"/>
              </a:rPr>
              <a:t>jest w myślach blisko,</a:t>
            </a:r>
            <a:r>
              <a:rPr lang="pl-PL" sz="2400" b="1" dirty="0" smtClean="0">
                <a:latin typeface="Comic Sans MS" pitchFamily="66" charset="0"/>
              </a:rPr>
              <a:t/>
            </a:r>
            <a:br>
              <a:rPr lang="pl-PL" sz="2400" b="1" dirty="0" smtClean="0">
                <a:latin typeface="Comic Sans MS" pitchFamily="66" charset="0"/>
              </a:rPr>
            </a:br>
            <a:r>
              <a:rPr lang="pl-PL" sz="2400" b="1" dirty="0">
                <a:latin typeface="Comic Sans MS" pitchFamily="66" charset="0"/>
              </a:rPr>
              <a:t>w pięknej ziemi nad Wisłą.</a:t>
            </a:r>
            <a:r>
              <a:rPr lang="pl-PL" sz="2400" b="1" dirty="0" smtClean="0">
                <a:latin typeface="Comic Sans MS" pitchFamily="66" charset="0"/>
              </a:rPr>
              <a:t/>
            </a:r>
            <a:br>
              <a:rPr lang="pl-PL" sz="2400" b="1" dirty="0" smtClean="0">
                <a:latin typeface="Comic Sans MS" pitchFamily="66" charset="0"/>
              </a:rPr>
            </a:br>
            <a:r>
              <a:rPr lang="pl-PL" sz="2400" b="1" dirty="0">
                <a:latin typeface="Comic Sans MS" pitchFamily="66" charset="0"/>
              </a:rPr>
              <a:t>Jej ścieżkami chodzimy,</a:t>
            </a:r>
            <a:r>
              <a:rPr lang="pl-PL" sz="2400" b="1" dirty="0" smtClean="0">
                <a:latin typeface="Comic Sans MS" pitchFamily="66" charset="0"/>
              </a:rPr>
              <a:t/>
            </a:r>
            <a:br>
              <a:rPr lang="pl-PL" sz="2400" b="1" dirty="0" smtClean="0">
                <a:latin typeface="Comic Sans MS" pitchFamily="66" charset="0"/>
              </a:rPr>
            </a:br>
            <a:r>
              <a:rPr lang="pl-PL" sz="2400" b="1" dirty="0">
                <a:latin typeface="Comic Sans MS" pitchFamily="66" charset="0"/>
              </a:rPr>
              <a:t>budujemy, bronimy.</a:t>
            </a:r>
            <a:r>
              <a:rPr lang="pl-PL" sz="2400" b="1" dirty="0" smtClean="0">
                <a:latin typeface="Comic Sans MS" pitchFamily="66" charset="0"/>
              </a:rPr>
              <a:t/>
            </a:r>
            <a:br>
              <a:rPr lang="pl-PL" sz="2400" b="1" dirty="0" smtClean="0">
                <a:latin typeface="Comic Sans MS" pitchFamily="66" charset="0"/>
              </a:rPr>
            </a:br>
            <a:r>
              <a:rPr lang="pl-PL" sz="2400" b="1" dirty="0">
                <a:latin typeface="Comic Sans MS" pitchFamily="66" charset="0"/>
              </a:rPr>
              <a:t>Polska – Ojczyzna...</a:t>
            </a:r>
            <a:r>
              <a:rPr lang="pl-PL" sz="2400" b="1" dirty="0" smtClean="0">
                <a:latin typeface="Comic Sans MS" pitchFamily="66" charset="0"/>
              </a:rPr>
              <a:t/>
            </a:r>
            <a:br>
              <a:rPr lang="pl-PL" sz="2400" b="1" dirty="0" smtClean="0">
                <a:latin typeface="Comic Sans MS" pitchFamily="66" charset="0"/>
              </a:rPr>
            </a:br>
            <a:r>
              <a:rPr lang="pl-PL" sz="2400" b="1" dirty="0">
                <a:latin typeface="Comic Sans MS" pitchFamily="66" charset="0"/>
              </a:rPr>
              <a:t>Kraina, która się w sercu zaczyna.</a:t>
            </a:r>
          </a:p>
        </p:txBody>
      </p:sp>
      <p:pic>
        <p:nvPicPr>
          <p:cNvPr id="6" name="Obraz 5" descr="logo szkoły.jpg"/>
          <p:cNvPicPr>
            <a:picLocks noChangeAspect="1"/>
          </p:cNvPicPr>
          <p:nvPr/>
        </p:nvPicPr>
        <p:blipFill>
          <a:blip r:embed="rId3"/>
          <a:stretch>
            <a:fillRect/>
          </a:stretch>
        </p:blipFill>
        <p:spPr>
          <a:xfrm>
            <a:off x="6715140" y="285728"/>
            <a:ext cx="2000264" cy="2000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714356"/>
            <a:ext cx="8715436" cy="5786478"/>
          </a:xfrm>
        </p:spPr>
        <p:txBody>
          <a:bodyPr>
            <a:normAutofit fontScale="90000"/>
          </a:bodyPr>
          <a:lstStyle/>
          <a:p>
            <a:r>
              <a:rPr lang="pl-PL" sz="6000" b="1" dirty="0" smtClean="0">
                <a:solidFill>
                  <a:srgbClr val="FF0000"/>
                </a:solidFill>
                <a:latin typeface="Comic Sans MS" pitchFamily="66" charset="0"/>
              </a:rPr>
              <a:t>Sytuacja polityczna </a:t>
            </a:r>
            <a:br>
              <a:rPr lang="pl-PL" sz="6000" b="1" dirty="0" smtClean="0">
                <a:solidFill>
                  <a:srgbClr val="FF0000"/>
                </a:solidFill>
                <a:latin typeface="Comic Sans MS" pitchFamily="66" charset="0"/>
              </a:rPr>
            </a:br>
            <a:r>
              <a:rPr lang="pl-PL" sz="6000" b="1" dirty="0" smtClean="0">
                <a:solidFill>
                  <a:srgbClr val="FF0000"/>
                </a:solidFill>
                <a:latin typeface="Comic Sans MS" pitchFamily="66" charset="0"/>
              </a:rPr>
              <a:t>w Polsce XVIII wieku</a:t>
            </a:r>
            <a:br>
              <a:rPr lang="pl-PL" sz="6000" b="1" dirty="0" smtClean="0">
                <a:solidFill>
                  <a:srgbClr val="FF0000"/>
                </a:solidFill>
                <a:latin typeface="Comic Sans MS" pitchFamily="66" charset="0"/>
              </a:rPr>
            </a:br>
            <a:r>
              <a:rPr lang="pl-PL" b="1" dirty="0">
                <a:latin typeface="Comic Sans MS" pitchFamily="66" charset="0"/>
              </a:rPr>
              <a:t/>
            </a:r>
            <a:br>
              <a:rPr lang="pl-PL" b="1" dirty="0">
                <a:latin typeface="Comic Sans MS" pitchFamily="66" charset="0"/>
              </a:rPr>
            </a:br>
            <a:r>
              <a:rPr lang="pl-PL" b="1" dirty="0" smtClean="0">
                <a:latin typeface="Comic Sans MS" pitchFamily="66" charset="0"/>
              </a:rPr>
              <a:t> </a:t>
            </a:r>
            <a:r>
              <a:rPr lang="pl-PL" sz="2700" b="1" dirty="0" smtClean="0">
                <a:latin typeface="Comic Sans MS" pitchFamily="66" charset="0"/>
              </a:rPr>
              <a:t>W XVIII wieku Polsce zagrażały trzy kraje: Austria, Rosja oraz Prusy. Każde z tych państw posiadało potężną armię, liczącą kilkaset tysięcy żołnierzy. Tymczasem Polska była państwem słabym, a w królewskim skarbcu brakowało pieniędzy. </a:t>
            </a:r>
            <a:br>
              <a:rPr lang="pl-PL" sz="2700" b="1" dirty="0" smtClean="0">
                <a:latin typeface="Comic Sans MS" pitchFamily="66" charset="0"/>
              </a:rPr>
            </a:br>
            <a:r>
              <a:rPr lang="pl-PL" sz="2700" b="1" dirty="0">
                <a:latin typeface="Comic Sans MS" pitchFamily="66" charset="0"/>
              </a:rPr>
              <a:t/>
            </a:r>
            <a:br>
              <a:rPr lang="pl-PL" sz="2700" b="1" dirty="0">
                <a:latin typeface="Comic Sans MS" pitchFamily="66" charset="0"/>
              </a:rPr>
            </a:br>
            <a:r>
              <a:rPr lang="pl-PL" sz="2700" b="1" dirty="0" smtClean="0">
                <a:latin typeface="Comic Sans MS" pitchFamily="66" charset="0"/>
              </a:rPr>
              <a:t> Z osobistym poparciem cesarzowej Katarzyny II i przy wojskowej interwencji Rosji Stanisław August Poniatowski został wybrany na króla w 1764 roku. Próbował on wzmocnić Polskę na arenie międzynarodowej, co budziło sprzeciw </a:t>
            </a:r>
            <a:r>
              <a:rPr lang="pl-PL" sz="2700" b="1" dirty="0" smtClean="0">
                <a:latin typeface="Comic Sans MS" pitchFamily="66" charset="0"/>
              </a:rPr>
              <a:t>Austrii, Prus i </a:t>
            </a:r>
            <a:r>
              <a:rPr lang="pl-PL" sz="2700" b="1" dirty="0" smtClean="0">
                <a:latin typeface="Comic Sans MS" pitchFamily="66" charset="0"/>
              </a:rPr>
              <a:t>Rosji.  </a:t>
            </a:r>
            <a:br>
              <a:rPr lang="pl-PL" sz="2700" b="1" dirty="0" smtClean="0">
                <a:latin typeface="Comic Sans MS" pitchFamily="66" charset="0"/>
              </a:rPr>
            </a:br>
            <a:endParaRPr lang="pl-PL" sz="2700" b="1"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57214"/>
            <a:ext cx="8186766" cy="6215106"/>
          </a:xfrm>
        </p:spPr>
        <p:txBody>
          <a:bodyPr>
            <a:normAutofit/>
          </a:bodyPr>
          <a:lstStyle/>
          <a:p>
            <a:r>
              <a:rPr lang="pl-PL" b="1" dirty="0" smtClean="0">
                <a:solidFill>
                  <a:srgbClr val="FF0000"/>
                </a:solidFill>
                <a:latin typeface="Comic Sans MS" pitchFamily="66" charset="0"/>
              </a:rPr>
              <a:t>Liberum veto!</a:t>
            </a:r>
            <a:r>
              <a:rPr lang="pl-PL" dirty="0" smtClean="0"/>
              <a:t/>
            </a:r>
            <a:br>
              <a:rPr lang="pl-PL" dirty="0" smtClean="0"/>
            </a:br>
            <a:r>
              <a:rPr lang="pl-PL" sz="2800" b="1" dirty="0" smtClean="0">
                <a:latin typeface="Comic Sans MS" pitchFamily="66" charset="0"/>
              </a:rPr>
              <a:t> </a:t>
            </a:r>
            <a:r>
              <a:rPr lang="pl-PL" sz="2400" b="1" i="1" dirty="0">
                <a:latin typeface="Comic Sans MS" pitchFamily="66" charset="0"/>
              </a:rPr>
              <a:t>Liberum veto</a:t>
            </a:r>
            <a:r>
              <a:rPr lang="pl-PL" sz="2400" b="1" dirty="0">
                <a:latin typeface="Comic Sans MS" pitchFamily="66" charset="0"/>
              </a:rPr>
              <a:t> rozumiano powszechnie jako prawo zrywania obrad sejmu wskutek protestu </a:t>
            </a:r>
            <a:r>
              <a:rPr lang="pl-PL" sz="2400" b="1" dirty="0" smtClean="0">
                <a:latin typeface="Comic Sans MS" pitchFamily="66" charset="0"/>
              </a:rPr>
              <a:t> </a:t>
            </a:r>
            <a:r>
              <a:rPr lang="pl-PL" sz="2400" b="1" dirty="0">
                <a:latin typeface="Comic Sans MS" pitchFamily="66" charset="0"/>
              </a:rPr>
              <a:t>jednego posła. Nie musiał on podawać jego powodów. Istnienie prawa dopuszczającego pojedyncze </a:t>
            </a:r>
            <a:r>
              <a:rPr lang="pl-PL" sz="2400" b="1" i="1" dirty="0">
                <a:latin typeface="Comic Sans MS" pitchFamily="66" charset="0"/>
              </a:rPr>
              <a:t>veto</a:t>
            </a:r>
            <a:r>
              <a:rPr lang="pl-PL" sz="2400" b="1" dirty="0">
                <a:latin typeface="Comic Sans MS" pitchFamily="66" charset="0"/>
              </a:rPr>
              <a:t> wymagało jednomyślności uchwał sejmowych, ponieważ protest w jednej sprawie unieważniał wszystkie postanowienia sejmu. </a:t>
            </a:r>
            <a:r>
              <a:rPr lang="pl-PL" sz="2400" b="1" dirty="0" smtClean="0">
                <a:latin typeface="Comic Sans MS" pitchFamily="66" charset="0"/>
              </a:rPr>
              <a:t>Obowiązywało </a:t>
            </a:r>
            <a:r>
              <a:rPr lang="pl-PL" sz="2400" b="1" dirty="0">
                <a:latin typeface="Comic Sans MS" pitchFamily="66" charset="0"/>
              </a:rPr>
              <a:t>od 1652 </a:t>
            </a:r>
            <a:r>
              <a:rPr lang="pl-PL" sz="2400" b="1" dirty="0" smtClean="0">
                <a:latin typeface="Comic Sans MS" pitchFamily="66" charset="0"/>
              </a:rPr>
              <a:t>r. </a:t>
            </a:r>
            <a:r>
              <a:rPr lang="pl-PL" sz="2400" b="1" dirty="0">
                <a:latin typeface="Comic Sans MS" pitchFamily="66" charset="0"/>
              </a:rPr>
              <a:t>do przyjęcia Konstytucji 3 Maja 1791 r. </a:t>
            </a:r>
            <a:r>
              <a:rPr lang="pl-PL" sz="2800" b="1" dirty="0" smtClean="0">
                <a:latin typeface="Comic Sans MS" pitchFamily="66" charset="0"/>
              </a:rPr>
              <a:t/>
            </a:r>
            <a:br>
              <a:rPr lang="pl-PL" sz="2800" b="1" dirty="0" smtClean="0">
                <a:latin typeface="Comic Sans MS" pitchFamily="66" charset="0"/>
              </a:rPr>
            </a:br>
            <a:r>
              <a:rPr lang="pl-PL" sz="2800" b="1" dirty="0" smtClean="0">
                <a:latin typeface="Comic Sans MS" pitchFamily="66" charset="0"/>
              </a:rPr>
              <a:t/>
            </a:r>
            <a:br>
              <a:rPr lang="pl-PL" sz="2800" b="1" dirty="0" smtClean="0">
                <a:latin typeface="Comic Sans MS" pitchFamily="66" charset="0"/>
              </a:rPr>
            </a:br>
            <a:endParaRPr lang="pl-PL" sz="2800" b="1" dirty="0">
              <a:latin typeface="Comic Sans MS" pitchFamily="66" charset="0"/>
            </a:endParaRPr>
          </a:p>
        </p:txBody>
      </p:sp>
      <p:pic>
        <p:nvPicPr>
          <p:cNvPr id="3" name="Obraz 2" descr="vetoi.jpg"/>
          <p:cNvPicPr>
            <a:picLocks noChangeAspect="1"/>
          </p:cNvPicPr>
          <p:nvPr/>
        </p:nvPicPr>
        <p:blipFill>
          <a:blip r:embed="rId2"/>
          <a:stretch>
            <a:fillRect/>
          </a:stretch>
        </p:blipFill>
        <p:spPr>
          <a:xfrm>
            <a:off x="2857488" y="4500570"/>
            <a:ext cx="3286148" cy="21839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83320"/>
          </a:xfrm>
        </p:spPr>
        <p:txBody>
          <a:bodyPr>
            <a:normAutofit fontScale="90000"/>
          </a:bodyPr>
          <a:lstStyle/>
          <a:p>
            <a:r>
              <a:rPr lang="pl-PL" sz="6000" dirty="0" smtClean="0">
                <a:solidFill>
                  <a:srgbClr val="FF0000"/>
                </a:solidFill>
                <a:latin typeface="Comic Sans MS" pitchFamily="66" charset="0"/>
              </a:rPr>
              <a:t>Pierwszy rozbiór Polski</a:t>
            </a:r>
            <a:r>
              <a:rPr lang="pl-PL" sz="6000" dirty="0" smtClean="0">
                <a:latin typeface="Comic Sans MS" pitchFamily="66" charset="0"/>
              </a:rPr>
              <a:t/>
            </a:r>
            <a:br>
              <a:rPr lang="pl-PL" sz="6000" dirty="0" smtClean="0">
                <a:latin typeface="Comic Sans MS" pitchFamily="66" charset="0"/>
              </a:rPr>
            </a:br>
            <a:r>
              <a:rPr lang="pl-PL" sz="3200" dirty="0" smtClean="0">
                <a:latin typeface="Comic Sans MS" pitchFamily="66" charset="0"/>
              </a:rPr>
              <a:t/>
            </a:r>
            <a:br>
              <a:rPr lang="pl-PL" sz="3200" dirty="0" smtClean="0">
                <a:latin typeface="Comic Sans MS" pitchFamily="66" charset="0"/>
              </a:rPr>
            </a:br>
            <a:r>
              <a:rPr lang="pl-PL" sz="3200" dirty="0" smtClean="0">
                <a:latin typeface="Comic Sans MS" pitchFamily="66" charset="0"/>
              </a:rPr>
              <a:t> </a:t>
            </a:r>
            <a:r>
              <a:rPr lang="pl-PL" sz="3600" b="1" dirty="0" smtClean="0">
                <a:latin typeface="Comic Sans MS" pitchFamily="66" charset="0"/>
              </a:rPr>
              <a:t>W 1772 roku Rosja, Prusy i Austria dokonały pierwszego rozbioru Polski, wcielając 1/3 terytorium Polski w granice swoich Państw. </a:t>
            </a:r>
            <a:br>
              <a:rPr lang="pl-PL" sz="3600" b="1" dirty="0" smtClean="0">
                <a:latin typeface="Comic Sans MS" pitchFamily="66" charset="0"/>
              </a:rPr>
            </a:br>
            <a:r>
              <a:rPr lang="pl-PL" sz="3600" b="1" dirty="0" smtClean="0">
                <a:latin typeface="Comic Sans MS" pitchFamily="66" charset="0"/>
              </a:rPr>
              <a:t> Sytuacja Polaków ze względu na zaborców była bardzo niepewna. Ustanowienie nowego prawa miało wpłynąć na szybsze decydowanie o ważnych sprawach państwowych. </a:t>
            </a:r>
            <a:r>
              <a:rPr lang="pl-PL" sz="4000" dirty="0" smtClean="0">
                <a:latin typeface="Comic Sans MS" pitchFamily="66" charset="0"/>
              </a:rPr>
              <a:t/>
            </a:r>
            <a:br>
              <a:rPr lang="pl-PL" sz="4000" dirty="0" smtClean="0">
                <a:latin typeface="Comic Sans MS" pitchFamily="66" charset="0"/>
              </a:rPr>
            </a:br>
            <a:endParaRPr lang="pl-PL" sz="40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642918"/>
            <a:ext cx="9001156" cy="5929354"/>
          </a:xfrm>
        </p:spPr>
        <p:txBody>
          <a:bodyPr>
            <a:normAutofit fontScale="90000"/>
          </a:bodyPr>
          <a:lstStyle/>
          <a:p>
            <a:r>
              <a:rPr lang="pl-PL" b="1" dirty="0" smtClean="0">
                <a:solidFill>
                  <a:srgbClr val="FF0000"/>
                </a:solidFill>
                <a:latin typeface="Comic Sans MS" pitchFamily="66" charset="0"/>
              </a:rPr>
              <a:t>Ważny dzień dla naszego narodu!</a:t>
            </a:r>
            <a:br>
              <a:rPr lang="pl-PL" b="1" dirty="0" smtClean="0">
                <a:solidFill>
                  <a:srgbClr val="FF0000"/>
                </a:solidFill>
                <a:latin typeface="Comic Sans MS" pitchFamily="66" charset="0"/>
              </a:rPr>
            </a:br>
            <a:r>
              <a:rPr lang="pl-PL" dirty="0" smtClean="0">
                <a:latin typeface="Comic Sans MS" pitchFamily="66" charset="0"/>
              </a:rPr>
              <a:t/>
            </a:r>
            <a:br>
              <a:rPr lang="pl-PL" dirty="0" smtClean="0">
                <a:latin typeface="Comic Sans MS" pitchFamily="66" charset="0"/>
              </a:rPr>
            </a:br>
            <a:r>
              <a:rPr lang="pl-PL" dirty="0" smtClean="0">
                <a:latin typeface="Comic Sans MS" pitchFamily="66" charset="0"/>
              </a:rPr>
              <a:t> </a:t>
            </a:r>
            <a:r>
              <a:rPr lang="pl-PL" sz="4000" b="1" dirty="0" smtClean="0">
                <a:latin typeface="Comic Sans MS" pitchFamily="66" charset="0"/>
              </a:rPr>
              <a:t>3 maja 1791 roku został uchwalony w Polsce najważniejszy dokument - Konstytucja. Jest to akt prawny, który określa ustój państwa, a także wolność, prawa i obowiązki obywateli.</a:t>
            </a:r>
            <a:br>
              <a:rPr lang="pl-PL" sz="4000" b="1" dirty="0" smtClean="0">
                <a:latin typeface="Comic Sans MS" pitchFamily="66" charset="0"/>
              </a:rPr>
            </a:br>
            <a:r>
              <a:rPr lang="pl-PL" sz="4000" b="1" dirty="0" smtClean="0">
                <a:solidFill>
                  <a:srgbClr val="FF0000"/>
                </a:solidFill>
                <a:latin typeface="Comic Sans MS" pitchFamily="66" charset="0"/>
              </a:rPr>
              <a:t>Polska jako pierwsza w Europie i jako druga na świecie wprowadziła konstytucję.</a:t>
            </a:r>
            <a:r>
              <a:rPr lang="pl-PL" dirty="0" smtClean="0"/>
              <a:t/>
            </a:r>
            <a:br>
              <a:rPr lang="pl-PL" dirty="0" smtClean="0"/>
            </a:b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1000108"/>
            <a:ext cx="8229600" cy="2286016"/>
          </a:xfrm>
        </p:spPr>
        <p:txBody>
          <a:bodyPr>
            <a:normAutofit fontScale="90000"/>
          </a:bodyPr>
          <a:lstStyle/>
          <a:p>
            <a:r>
              <a:rPr lang="pl-PL" sz="3600" b="1" dirty="0" smtClean="0">
                <a:solidFill>
                  <a:srgbClr val="FF0000"/>
                </a:solidFill>
                <a:latin typeface="Comic Sans MS" pitchFamily="66" charset="0"/>
              </a:rPr>
              <a:t>Jakie zmiany nastąpiły po uchwaleniu konstytucji?</a:t>
            </a:r>
            <a:r>
              <a:rPr lang="pl-PL" sz="3600" dirty="0" smtClean="0">
                <a:latin typeface="Comic Sans MS" pitchFamily="66" charset="0"/>
              </a:rPr>
              <a:t/>
            </a:r>
            <a:br>
              <a:rPr lang="pl-PL" sz="3600" dirty="0" smtClean="0">
                <a:latin typeface="Comic Sans MS" pitchFamily="66" charset="0"/>
              </a:rPr>
            </a:br>
            <a:r>
              <a:rPr lang="pl-PL" sz="3600" b="1" dirty="0" smtClean="0">
                <a:latin typeface="Comic Sans MS" pitchFamily="66" charset="0"/>
              </a:rPr>
              <a:t>Konstytucja zniosła liberum veto i wolną elekcję natomiast wprowadziła trójpodział władzy.</a:t>
            </a:r>
            <a:br>
              <a:rPr lang="pl-PL" sz="3600" b="1" dirty="0" smtClean="0">
                <a:latin typeface="Comic Sans MS" pitchFamily="66" charset="0"/>
              </a:rPr>
            </a:br>
            <a:r>
              <a:rPr lang="pl-PL" dirty="0" smtClean="0">
                <a:latin typeface="Comic Sans MS" pitchFamily="66" charset="0"/>
              </a:rPr>
              <a:t/>
            </a:r>
            <a:br>
              <a:rPr lang="pl-PL" dirty="0" smtClean="0">
                <a:latin typeface="Comic Sans MS" pitchFamily="66" charset="0"/>
              </a:rPr>
            </a:br>
            <a:endParaRPr lang="pl-PL" dirty="0">
              <a:latin typeface="Comic Sans MS" pitchFamily="66" charset="0"/>
            </a:endParaRPr>
          </a:p>
        </p:txBody>
      </p:sp>
      <p:sp>
        <p:nvSpPr>
          <p:cNvPr id="3" name="Symbol zastępczy zawartości 2"/>
          <p:cNvSpPr>
            <a:spLocks noGrp="1"/>
          </p:cNvSpPr>
          <p:nvPr>
            <p:ph sz="half" idx="1"/>
          </p:nvPr>
        </p:nvSpPr>
        <p:spPr>
          <a:xfrm>
            <a:off x="457200" y="3000372"/>
            <a:ext cx="4038600" cy="3125791"/>
          </a:xfrm>
        </p:spPr>
        <p:txBody>
          <a:bodyPr>
            <a:normAutofit fontScale="92500" lnSpcReduction="10000"/>
          </a:bodyPr>
          <a:lstStyle/>
          <a:p>
            <a:r>
              <a:rPr lang="pl-PL" b="1" dirty="0" smtClean="0">
                <a:solidFill>
                  <a:srgbClr val="0070C0"/>
                </a:solidFill>
                <a:latin typeface="Comic Sans MS" pitchFamily="66" charset="0"/>
              </a:rPr>
              <a:t>Liberum veto </a:t>
            </a:r>
            <a:r>
              <a:rPr lang="pl-PL" b="1" dirty="0" smtClean="0">
                <a:latin typeface="Comic Sans MS" pitchFamily="66" charset="0"/>
              </a:rPr>
              <a:t>pozwalało każdemu posłowi na zerwanie obrad w dowolnym momencie i unieważnienie podjętych na nich decyzji.</a:t>
            </a:r>
            <a:endParaRPr lang="pl-PL" b="1" dirty="0">
              <a:latin typeface="Comic Sans MS" pitchFamily="66" charset="0"/>
            </a:endParaRPr>
          </a:p>
        </p:txBody>
      </p:sp>
      <p:sp>
        <p:nvSpPr>
          <p:cNvPr id="4" name="Symbol zastępczy zawartości 3"/>
          <p:cNvSpPr>
            <a:spLocks noGrp="1"/>
          </p:cNvSpPr>
          <p:nvPr>
            <p:ph sz="half" idx="2"/>
          </p:nvPr>
        </p:nvSpPr>
        <p:spPr>
          <a:xfrm>
            <a:off x="4648200" y="3071810"/>
            <a:ext cx="4038600" cy="3054353"/>
          </a:xfrm>
        </p:spPr>
        <p:txBody>
          <a:bodyPr>
            <a:normAutofit fontScale="92500" lnSpcReduction="10000"/>
          </a:bodyPr>
          <a:lstStyle/>
          <a:p>
            <a:r>
              <a:rPr lang="pl-PL" b="1" dirty="0" smtClean="0">
                <a:solidFill>
                  <a:srgbClr val="0070C0"/>
                </a:solidFill>
                <a:latin typeface="Comic Sans MS" pitchFamily="66" charset="0"/>
              </a:rPr>
              <a:t>Wolna elekcja </a:t>
            </a:r>
            <a:r>
              <a:rPr lang="pl-PL" b="1" dirty="0" smtClean="0">
                <a:latin typeface="Comic Sans MS" pitchFamily="66" charset="0"/>
              </a:rPr>
              <a:t>to wybór monarchy bez zasad dziedziczenia tronu.</a:t>
            </a:r>
          </a:p>
          <a:p>
            <a:r>
              <a:rPr lang="pl-PL" b="1" dirty="0" smtClean="0">
                <a:solidFill>
                  <a:srgbClr val="0070C0"/>
                </a:solidFill>
                <a:latin typeface="Comic Sans MS" pitchFamily="66" charset="0"/>
              </a:rPr>
              <a:t>Trójpodział władzy </a:t>
            </a:r>
            <a:r>
              <a:rPr lang="pl-PL" b="1" dirty="0" smtClean="0">
                <a:latin typeface="Comic Sans MS" pitchFamily="66" charset="0"/>
              </a:rPr>
              <a:t>na ustawodawczą, wykonawczą i sądowniczą</a:t>
            </a:r>
            <a:r>
              <a:rPr lang="pl-PL" dirty="0" smtClean="0">
                <a:latin typeface="Comic Sans MS" pitchFamily="66" charset="0"/>
              </a:rPr>
              <a:t>.</a:t>
            </a:r>
            <a:endParaRPr lang="pl-PL"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285728"/>
            <a:ext cx="6400816" cy="5786478"/>
          </a:xfrm>
        </p:spPr>
        <p:txBody>
          <a:bodyPr>
            <a:normAutofit/>
          </a:bodyPr>
          <a:lstStyle/>
          <a:p>
            <a:r>
              <a:rPr lang="pl-PL" b="1" dirty="0" smtClean="0">
                <a:solidFill>
                  <a:srgbClr val="FF0000"/>
                </a:solidFill>
                <a:latin typeface="Comic Sans MS" pitchFamily="66" charset="0"/>
              </a:rPr>
              <a:t>Jakie to  miało znaczenie dla Polski?</a:t>
            </a:r>
            <a:r>
              <a:rPr lang="pl-PL" dirty="0" smtClean="0">
                <a:latin typeface="Comic Sans MS" pitchFamily="66" charset="0"/>
              </a:rPr>
              <a:t/>
            </a:r>
            <a:br>
              <a:rPr lang="pl-PL" dirty="0" smtClean="0">
                <a:latin typeface="Comic Sans MS" pitchFamily="66" charset="0"/>
              </a:rPr>
            </a:br>
            <a:r>
              <a:rPr lang="pl-PL" sz="3100" b="1" dirty="0" smtClean="0">
                <a:latin typeface="Comic Sans MS" pitchFamily="66" charset="0"/>
              </a:rPr>
              <a:t>Zmiany wprowadzone </a:t>
            </a:r>
            <a:br>
              <a:rPr lang="pl-PL" sz="3100" b="1" dirty="0" smtClean="0">
                <a:latin typeface="Comic Sans MS" pitchFamily="66" charset="0"/>
              </a:rPr>
            </a:br>
            <a:r>
              <a:rPr lang="pl-PL" sz="3100" b="1" dirty="0" smtClean="0">
                <a:latin typeface="Comic Sans MS" pitchFamily="66" charset="0"/>
              </a:rPr>
              <a:t>w Konstytucji 3 maja miały ułatwić podejmowanie decyzji </a:t>
            </a:r>
            <a:br>
              <a:rPr lang="pl-PL" sz="3100" b="1" dirty="0" smtClean="0">
                <a:latin typeface="Comic Sans MS" pitchFamily="66" charset="0"/>
              </a:rPr>
            </a:br>
            <a:r>
              <a:rPr lang="pl-PL" sz="3100" b="1" dirty="0" smtClean="0">
                <a:latin typeface="Comic Sans MS" pitchFamily="66" charset="0"/>
              </a:rPr>
              <a:t>w państwie. Powstanie tego dokumentu wpływało na uporządkowanie prawa </a:t>
            </a:r>
            <a:br>
              <a:rPr lang="pl-PL" sz="3100" b="1" dirty="0" smtClean="0">
                <a:latin typeface="Comic Sans MS" pitchFamily="66" charset="0"/>
              </a:rPr>
            </a:br>
            <a:r>
              <a:rPr lang="pl-PL" sz="3100" b="1" dirty="0" smtClean="0">
                <a:latin typeface="Comic Sans MS" pitchFamily="66" charset="0"/>
              </a:rPr>
              <a:t>i utrudnienie Rosji, Austrii </a:t>
            </a:r>
            <a:br>
              <a:rPr lang="pl-PL" sz="3100" b="1" dirty="0" smtClean="0">
                <a:latin typeface="Comic Sans MS" pitchFamily="66" charset="0"/>
              </a:rPr>
            </a:br>
            <a:r>
              <a:rPr lang="pl-PL" sz="3100" b="1" dirty="0" smtClean="0">
                <a:latin typeface="Comic Sans MS" pitchFamily="66" charset="0"/>
              </a:rPr>
              <a:t>i Prusom dalszej ingerencji.</a:t>
            </a:r>
            <a:endParaRPr lang="pl-PL" sz="3100" b="1" dirty="0">
              <a:latin typeface="Comic Sans MS" pitchFamily="66" charset="0"/>
            </a:endParaRPr>
          </a:p>
        </p:txBody>
      </p:sp>
      <p:pic>
        <p:nvPicPr>
          <p:cNvPr id="3" name="Obraz 2" descr="konst31.jpg"/>
          <p:cNvPicPr>
            <a:picLocks noChangeAspect="1"/>
          </p:cNvPicPr>
          <p:nvPr/>
        </p:nvPicPr>
        <p:blipFill>
          <a:blip r:embed="rId2" cstate="print"/>
          <a:stretch>
            <a:fillRect/>
          </a:stretch>
        </p:blipFill>
        <p:spPr>
          <a:xfrm>
            <a:off x="6429388" y="1857364"/>
            <a:ext cx="2500330" cy="37862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10800000" flipV="1">
            <a:off x="457200" y="500042"/>
            <a:ext cx="8229600" cy="3286148"/>
          </a:xfrm>
        </p:spPr>
        <p:txBody>
          <a:bodyPr>
            <a:normAutofit fontScale="90000"/>
          </a:bodyPr>
          <a:lstStyle/>
          <a:p>
            <a:r>
              <a:rPr lang="pl-PL" sz="6000" b="1" dirty="0" smtClean="0">
                <a:solidFill>
                  <a:srgbClr val="FF0000"/>
                </a:solidFill>
                <a:latin typeface="Comic Sans MS" pitchFamily="66" charset="0"/>
              </a:rPr>
              <a:t>Prekursorzy Konstytucji</a:t>
            </a:r>
            <a:r>
              <a:rPr lang="pl-PL" dirty="0" smtClean="0">
                <a:latin typeface="Comic Sans MS" pitchFamily="66" charset="0"/>
              </a:rPr>
              <a:t/>
            </a:r>
            <a:br>
              <a:rPr lang="pl-PL" dirty="0" smtClean="0">
                <a:latin typeface="Comic Sans MS" pitchFamily="66" charset="0"/>
              </a:rPr>
            </a:br>
            <a:r>
              <a:rPr lang="pl-PL" dirty="0" smtClean="0">
                <a:latin typeface="Comic Sans MS" pitchFamily="66" charset="0"/>
              </a:rPr>
              <a:t>Głównymi autorami Konstytucji 3 maja byli: król Stanisław August Poniatowski, Hugo Kołłątaj, Ignacy Potocki i Stanisław Małachowski</a:t>
            </a:r>
            <a:r>
              <a:rPr lang="pl-PL" dirty="0" smtClean="0"/>
              <a:t>.</a:t>
            </a:r>
            <a:endParaRPr lang="pl-PL" dirty="0"/>
          </a:p>
        </p:txBody>
      </p:sp>
      <p:pic>
        <p:nvPicPr>
          <p:cNvPr id="4" name="Symbol zastępczy zawartości 3" descr="poniat.jpg"/>
          <p:cNvPicPr>
            <a:picLocks noGrp="1" noChangeAspect="1"/>
          </p:cNvPicPr>
          <p:nvPr>
            <p:ph idx="1"/>
          </p:nvPr>
        </p:nvPicPr>
        <p:blipFill>
          <a:blip r:embed="rId2" cstate="print"/>
          <a:stretch>
            <a:fillRect/>
          </a:stretch>
        </p:blipFill>
        <p:spPr>
          <a:xfrm>
            <a:off x="428596" y="3983596"/>
            <a:ext cx="1885920" cy="2332290"/>
          </a:xfrm>
        </p:spPr>
      </p:pic>
      <p:pic>
        <p:nvPicPr>
          <p:cNvPr id="5" name="Obraz 4" descr="hugo.jpg"/>
          <p:cNvPicPr>
            <a:picLocks noChangeAspect="1"/>
          </p:cNvPicPr>
          <p:nvPr/>
        </p:nvPicPr>
        <p:blipFill>
          <a:blip r:embed="rId3" cstate="print"/>
          <a:stretch>
            <a:fillRect/>
          </a:stretch>
        </p:blipFill>
        <p:spPr>
          <a:xfrm>
            <a:off x="2786050" y="4000504"/>
            <a:ext cx="1714512" cy="2349687"/>
          </a:xfrm>
          <a:prstGeom prst="rect">
            <a:avLst/>
          </a:prstGeom>
        </p:spPr>
      </p:pic>
      <p:pic>
        <p:nvPicPr>
          <p:cNvPr id="6" name="Obraz 5" descr="potocki.jpg"/>
          <p:cNvPicPr>
            <a:picLocks noChangeAspect="1"/>
          </p:cNvPicPr>
          <p:nvPr/>
        </p:nvPicPr>
        <p:blipFill>
          <a:blip r:embed="rId4"/>
          <a:stretch>
            <a:fillRect/>
          </a:stretch>
        </p:blipFill>
        <p:spPr>
          <a:xfrm>
            <a:off x="5072066" y="3929066"/>
            <a:ext cx="1714512" cy="2369797"/>
          </a:xfrm>
          <a:prstGeom prst="rect">
            <a:avLst/>
          </a:prstGeom>
        </p:spPr>
      </p:pic>
      <p:pic>
        <p:nvPicPr>
          <p:cNvPr id="7" name="Obraz 6" descr="małachowski.jpg"/>
          <p:cNvPicPr>
            <a:picLocks noChangeAspect="1"/>
          </p:cNvPicPr>
          <p:nvPr/>
        </p:nvPicPr>
        <p:blipFill>
          <a:blip r:embed="rId5"/>
          <a:stretch>
            <a:fillRect/>
          </a:stretch>
        </p:blipFill>
        <p:spPr>
          <a:xfrm>
            <a:off x="7215206" y="4071942"/>
            <a:ext cx="1658165" cy="22145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511552"/>
          </a:xfrm>
        </p:spPr>
        <p:txBody>
          <a:bodyPr>
            <a:normAutofit fontScale="90000"/>
          </a:bodyPr>
          <a:lstStyle/>
          <a:p>
            <a:r>
              <a:rPr lang="pl-PL" b="1" dirty="0" smtClean="0">
                <a:solidFill>
                  <a:srgbClr val="7030A0"/>
                </a:solidFill>
                <a:latin typeface="Comic Sans MS" pitchFamily="66" charset="0"/>
              </a:rPr>
              <a:t>Wprowadzony dokument gwarantował każdemu mieszkańcowi Polski wiele wolności – jak wolność słowa i wiary.</a:t>
            </a:r>
            <a:br>
              <a:rPr lang="pl-PL" b="1" dirty="0" smtClean="0">
                <a:solidFill>
                  <a:srgbClr val="7030A0"/>
                </a:solidFill>
                <a:latin typeface="Comic Sans MS" pitchFamily="66" charset="0"/>
              </a:rPr>
            </a:br>
            <a:endParaRPr lang="pl-PL" b="1" dirty="0">
              <a:solidFill>
                <a:srgbClr val="7030A0"/>
              </a:solidFill>
              <a:latin typeface="Comic Sans MS" pitchFamily="66" charset="0"/>
            </a:endParaRPr>
          </a:p>
        </p:txBody>
      </p:sp>
      <p:pic>
        <p:nvPicPr>
          <p:cNvPr id="3" name="Obraz 2" descr="konst31.jpg"/>
          <p:cNvPicPr>
            <a:picLocks noChangeAspect="1"/>
          </p:cNvPicPr>
          <p:nvPr/>
        </p:nvPicPr>
        <p:blipFill>
          <a:blip r:embed="rId2" cstate="print"/>
          <a:stretch>
            <a:fillRect/>
          </a:stretch>
        </p:blipFill>
        <p:spPr>
          <a:xfrm>
            <a:off x="642910" y="3071810"/>
            <a:ext cx="2643206" cy="3325798"/>
          </a:xfrm>
          <a:prstGeom prst="rect">
            <a:avLst/>
          </a:prstGeom>
        </p:spPr>
      </p:pic>
      <p:pic>
        <p:nvPicPr>
          <p:cNvPr id="5" name="Obraz 4" descr="konstpon.jpg"/>
          <p:cNvPicPr>
            <a:picLocks noChangeAspect="1"/>
          </p:cNvPicPr>
          <p:nvPr/>
        </p:nvPicPr>
        <p:blipFill>
          <a:blip r:embed="rId3"/>
          <a:stretch>
            <a:fillRect/>
          </a:stretch>
        </p:blipFill>
        <p:spPr>
          <a:xfrm>
            <a:off x="4071934" y="3500438"/>
            <a:ext cx="4531201" cy="3018117"/>
          </a:xfrm>
          <a:prstGeom prst="rect">
            <a:avLst/>
          </a:prstGeo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TotalTime>
  <Words>162</Words>
  <Application>Microsoft Office PowerPoint</Application>
  <PresentationFormat>Pokaz na ekranie (4:3)</PresentationFormat>
  <Paragraphs>19</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ŚWIĘTO KONSTYTUCJI 3 MAJA</vt:lpstr>
      <vt:lpstr>Sytuacja polityczna  w Polsce XVIII wieku   W XVIII wieku Polsce zagrażały trzy kraje: Austria, Rosja oraz Prusy. Każde z tych państw posiadało potężną armię, liczącą kilkaset tysięcy żołnierzy. Tymczasem Polska była państwem słabym, a w królewskim skarbcu brakowało pieniędzy.    Z osobistym poparciem cesarzowej Katarzyny II i przy wojskowej interwencji Rosji Stanisław August Poniatowski został wybrany na króla w 1764 roku. Próbował on wzmocnić Polskę na arenie międzynarodowej, co budziło sprzeciw Austrii, Prus i Rosji.   </vt:lpstr>
      <vt:lpstr>Liberum veto!  Liberum veto rozumiano powszechnie jako prawo zrywania obrad sejmu wskutek protestu  jednego posła. Nie musiał on podawać jego powodów. Istnienie prawa dopuszczającego pojedyncze veto wymagało jednomyślności uchwał sejmowych, ponieważ protest w jednej sprawie unieważniał wszystkie postanowienia sejmu. Obowiązywało od 1652 r. do przyjęcia Konstytucji 3 Maja 1791 r.   </vt:lpstr>
      <vt:lpstr>Pierwszy rozbiór Polski   W 1772 roku Rosja, Prusy i Austria dokonały pierwszego rozbioru Polski, wcielając 1/3 terytorium Polski w granice swoich Państw.   Sytuacja Polaków ze względu na zaborców była bardzo niepewna. Ustanowienie nowego prawa miało wpłynąć na szybsze decydowanie o ważnych sprawach państwowych.  </vt:lpstr>
      <vt:lpstr>Ważny dzień dla naszego narodu!   3 maja 1791 roku został uchwalony w Polsce najważniejszy dokument - Konstytucja. Jest to akt prawny, który określa ustój państwa, a także wolność, prawa i obowiązki obywateli. Polska jako pierwsza w Europie i jako druga na świecie wprowadziła konstytucję. </vt:lpstr>
      <vt:lpstr>Jakie zmiany nastąpiły po uchwaleniu konstytucji? Konstytucja zniosła liberum veto i wolną elekcję natomiast wprowadziła trójpodział władzy.  </vt:lpstr>
      <vt:lpstr>Jakie to  miało znaczenie dla Polski? Zmiany wprowadzone  w Konstytucji 3 maja miały ułatwić podejmowanie decyzji  w państwie. Powstanie tego dokumentu wpływało na uporządkowanie prawa  i utrudnienie Rosji, Austrii  i Prusom dalszej ingerencji.</vt:lpstr>
      <vt:lpstr>Prekursorzy Konstytucji Głównymi autorami Konstytucji 3 maja byli: król Stanisław August Poniatowski, Hugo Kołłątaj, Ignacy Potocki i Stanisław Małachowski.</vt:lpstr>
      <vt:lpstr>Wprowadzony dokument gwarantował każdemu mieszkańcowi Polski wiele wolności – jak wolność słowa i wiary. </vt:lpstr>
      <vt:lpstr>  Konstytucja w praktyce przestała istnieć po kilkunastu miesiącach od jej wprowadzenia…  Za panowania Stanisława Augusta Poniatowskiego doszło do trzech rozbiorów ziem Polski. Miały one miejsce w latach 1772, 1793 oraz 1795. W ten sposób w 1795 roku nasz kraj zniknął z mapy Europy na ponad 100 lat.  </vt:lpstr>
      <vt:lpstr>Wprowadzenie Konstytucji 3 maja było dowodem na to, że Polacy w trudnych sytuacjach, potrafią się bardzo szybko jednoczyć. Między innymi to było powodem do wprowadzenia tego święta.</vt:lpstr>
      <vt:lpstr>Konstytucja Rzeczypospolitej Polskiej  W Polsce aktualnie obowiązuje  Konstytucja Rzeczypospolitej Polskiej  z dnia 2 kwietnia 1997 roku.  Najwyższy akt prawny składa się z preambuły i 13 rozdziałów obejmujących 243 artykuły.</vt:lpstr>
      <vt:lpstr>„Polska” – Ryszard Przymus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ŚWIĘTO KONSTYTUCJI 3 MAJA</dc:title>
  <dc:creator>Lenovo G510</dc:creator>
  <cp:lastModifiedBy>Lenovo G510</cp:lastModifiedBy>
  <cp:revision>25</cp:revision>
  <dcterms:created xsi:type="dcterms:W3CDTF">2021-05-01T20:23:51Z</dcterms:created>
  <dcterms:modified xsi:type="dcterms:W3CDTF">2021-05-01T22:40:46Z</dcterms:modified>
</cp:coreProperties>
</file>